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mp4" ContentType="video/unknown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9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notesSlides/notesSlide12.xml" ContentType="application/vnd.openxmlformats-officedocument.presentationml.notesSlide+xml"/>
  <Override PartName="/ppt/embeddings/oleObject2.bin" ContentType="application/vnd.openxmlformats-officedocument.oleObject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87" r:id="rId5"/>
    <p:sldMasterId id="2147483699" r:id="rId6"/>
    <p:sldMasterId id="2147483711" r:id="rId7"/>
    <p:sldMasterId id="2147483723" r:id="rId8"/>
    <p:sldMasterId id="2147483726" r:id="rId9"/>
    <p:sldMasterId id="2147483729" r:id="rId10"/>
  </p:sldMasterIdLst>
  <p:notesMasterIdLst>
    <p:notesMasterId r:id="rId50"/>
  </p:notesMasterIdLst>
  <p:handoutMasterIdLst>
    <p:handoutMasterId r:id="rId51"/>
  </p:handoutMasterIdLst>
  <p:sldIdLst>
    <p:sldId id="292" r:id="rId11"/>
    <p:sldId id="327" r:id="rId12"/>
    <p:sldId id="324" r:id="rId13"/>
    <p:sldId id="325" r:id="rId14"/>
    <p:sldId id="331" r:id="rId15"/>
    <p:sldId id="332" r:id="rId16"/>
    <p:sldId id="293" r:id="rId17"/>
    <p:sldId id="319" r:id="rId18"/>
    <p:sldId id="316" r:id="rId19"/>
    <p:sldId id="320" r:id="rId20"/>
    <p:sldId id="337" r:id="rId21"/>
    <p:sldId id="318" r:id="rId22"/>
    <p:sldId id="323" r:id="rId23"/>
    <p:sldId id="298" r:id="rId24"/>
    <p:sldId id="265" r:id="rId25"/>
    <p:sldId id="334" r:id="rId26"/>
    <p:sldId id="266" r:id="rId27"/>
    <p:sldId id="268" r:id="rId28"/>
    <p:sldId id="336" r:id="rId29"/>
    <p:sldId id="285" r:id="rId30"/>
    <p:sldId id="267" r:id="rId31"/>
    <p:sldId id="270" r:id="rId32"/>
    <p:sldId id="302" r:id="rId33"/>
    <p:sldId id="305" r:id="rId34"/>
    <p:sldId id="306" r:id="rId35"/>
    <p:sldId id="329" r:id="rId36"/>
    <p:sldId id="308" r:id="rId37"/>
    <p:sldId id="330" r:id="rId38"/>
    <p:sldId id="311" r:id="rId39"/>
    <p:sldId id="313" r:id="rId40"/>
    <p:sldId id="315" r:id="rId41"/>
    <p:sldId id="333" r:id="rId42"/>
    <p:sldId id="282" r:id="rId43"/>
    <p:sldId id="321" r:id="rId44"/>
    <p:sldId id="322" r:id="rId45"/>
    <p:sldId id="335" r:id="rId46"/>
    <p:sldId id="271" r:id="rId47"/>
    <p:sldId id="275" r:id="rId48"/>
    <p:sldId id="286" r:id="rId49"/>
  </p:sldIdLst>
  <p:sldSz cx="10080625" cy="7559675"/>
  <p:notesSz cx="7772400" cy="10058400"/>
  <p:defaultTextStyle>
    <a:defPPr>
      <a:defRPr lang="en-GB"/>
    </a:defPPr>
    <a:lvl1pPr algn="l" defTabSz="455542" rtl="0" fontAlgn="base" hangingPunct="0">
      <a:lnSpc>
        <a:spcPct val="93000"/>
      </a:lnSpc>
      <a:spcBef>
        <a:spcPct val="50000"/>
      </a:spcBef>
      <a:spcAft>
        <a:spcPct val="0"/>
      </a:spcAft>
      <a:buClr>
        <a:srgbClr val="000000"/>
      </a:buClr>
      <a:buSzPct val="100000"/>
      <a:buFont typeface="Times New Roman" charset="0"/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1pPr>
    <a:lvl2pPr marL="740262" indent="-284714" algn="l" defTabSz="455542" rtl="0" fontAlgn="base" hangingPunct="0">
      <a:lnSpc>
        <a:spcPct val="93000"/>
      </a:lnSpc>
      <a:spcBef>
        <a:spcPct val="50000"/>
      </a:spcBef>
      <a:spcAft>
        <a:spcPct val="0"/>
      </a:spcAft>
      <a:buClr>
        <a:srgbClr val="000000"/>
      </a:buClr>
      <a:buSzPct val="100000"/>
      <a:buFont typeface="Times New Roman" charset="0"/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2pPr>
    <a:lvl3pPr marL="1138854" indent="-227775" algn="l" defTabSz="455542" rtl="0" fontAlgn="base" hangingPunct="0">
      <a:lnSpc>
        <a:spcPct val="93000"/>
      </a:lnSpc>
      <a:spcBef>
        <a:spcPct val="50000"/>
      </a:spcBef>
      <a:spcAft>
        <a:spcPct val="0"/>
      </a:spcAft>
      <a:buClr>
        <a:srgbClr val="000000"/>
      </a:buClr>
      <a:buSzPct val="100000"/>
      <a:buFont typeface="Times New Roman" charset="0"/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3pPr>
    <a:lvl4pPr marL="1594404" indent="-227775" algn="l" defTabSz="455542" rtl="0" fontAlgn="base" hangingPunct="0">
      <a:lnSpc>
        <a:spcPct val="93000"/>
      </a:lnSpc>
      <a:spcBef>
        <a:spcPct val="50000"/>
      </a:spcBef>
      <a:spcAft>
        <a:spcPct val="0"/>
      </a:spcAft>
      <a:buClr>
        <a:srgbClr val="000000"/>
      </a:buClr>
      <a:buSzPct val="100000"/>
      <a:buFont typeface="Times New Roman" charset="0"/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4pPr>
    <a:lvl5pPr marL="2049948" indent="-227775" algn="l" defTabSz="455542" rtl="0" fontAlgn="base" hangingPunct="0">
      <a:lnSpc>
        <a:spcPct val="93000"/>
      </a:lnSpc>
      <a:spcBef>
        <a:spcPct val="50000"/>
      </a:spcBef>
      <a:spcAft>
        <a:spcPct val="0"/>
      </a:spcAft>
      <a:buClr>
        <a:srgbClr val="000000"/>
      </a:buClr>
      <a:buSzPct val="100000"/>
      <a:buFont typeface="Times New Roman" charset="0"/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5pPr>
    <a:lvl6pPr marL="2277713" algn="l" defTabSz="455542" rtl="0" eaLnBrk="1" latinLnBrk="0" hangingPunct="1"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6pPr>
    <a:lvl7pPr marL="2733263" algn="l" defTabSz="455542" rtl="0" eaLnBrk="1" latinLnBrk="0" hangingPunct="1"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7pPr>
    <a:lvl8pPr marL="3188808" algn="l" defTabSz="455542" rtl="0" eaLnBrk="1" latinLnBrk="0" hangingPunct="1"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8pPr>
    <a:lvl9pPr marL="3644354" algn="l" defTabSz="455542" rtl="0" eaLnBrk="1" latinLnBrk="0" hangingPunct="1">
      <a:defRPr b="1" kern="1200">
        <a:solidFill>
          <a:schemeClr val="accent2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8C5"/>
    <a:srgbClr val="D8E8FF"/>
    <a:srgbClr val="66FFFF"/>
    <a:srgbClr val="66CCFF"/>
    <a:srgbClr val="FF6666"/>
    <a:srgbClr val="FF66FF"/>
    <a:srgbClr val="8000FF"/>
    <a:srgbClr val="FF8000"/>
    <a:srgbClr val="FFFF00"/>
    <a:srgbClr val="4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92" y="-432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0" y="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0.xml"/><Relationship Id="rId41" Type="http://schemas.openxmlformats.org/officeDocument/2006/relationships/slide" Target="slides/slide31.xml"/><Relationship Id="rId42" Type="http://schemas.openxmlformats.org/officeDocument/2006/relationships/slide" Target="slides/slide32.xml"/><Relationship Id="rId43" Type="http://schemas.openxmlformats.org/officeDocument/2006/relationships/slide" Target="slides/slide33.xml"/><Relationship Id="rId44" Type="http://schemas.openxmlformats.org/officeDocument/2006/relationships/slide" Target="slides/slide34.xml"/><Relationship Id="rId45" Type="http://schemas.openxmlformats.org/officeDocument/2006/relationships/slide" Target="slides/slide35.xml"/><Relationship Id="rId46" Type="http://schemas.openxmlformats.org/officeDocument/2006/relationships/slide" Target="slides/slide36.xml"/><Relationship Id="rId47" Type="http://schemas.openxmlformats.org/officeDocument/2006/relationships/slide" Target="slides/slide37.xml"/><Relationship Id="rId48" Type="http://schemas.openxmlformats.org/officeDocument/2006/relationships/slide" Target="slides/slide38.xml"/><Relationship Id="rId49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37" Type="http://schemas.openxmlformats.org/officeDocument/2006/relationships/slide" Target="slides/slide27.xml"/><Relationship Id="rId38" Type="http://schemas.openxmlformats.org/officeDocument/2006/relationships/slide" Target="slides/slide28.xml"/><Relationship Id="rId39" Type="http://schemas.openxmlformats.org/officeDocument/2006/relationships/slide" Target="slides/slide2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68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402138" y="0"/>
            <a:ext cx="3368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584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3575"/>
            <a:ext cx="3368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402138" y="9553575"/>
            <a:ext cx="3368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rgbClr val="000000"/>
                </a:solidFill>
              </a:defRPr>
            </a:lvl1pPr>
          </a:lstStyle>
          <a:p>
            <a:fld id="{2B7C68AA-2DA9-7E4F-9B92-865851625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55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165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08713" cy="4516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3913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3912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3913" cy="49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AF987DF8-C742-3C49-B906-AB4E8BB13E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9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554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charset="-128"/>
        <a:cs typeface="ＭＳ Ｐゴシック" charset="-128"/>
      </a:defRPr>
    </a:lvl1pPr>
    <a:lvl2pPr marL="37794331" indent="-37338791" algn="l" defTabSz="45554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2pPr>
    <a:lvl3pPr marL="1138854" indent="-227775" algn="l" defTabSz="45554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3pPr>
    <a:lvl4pPr marL="1594404" indent="-227775" algn="l" defTabSz="45554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4pPr>
    <a:lvl5pPr marL="2049948" indent="-227775" algn="l" defTabSz="45554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5pPr>
    <a:lvl6pPr marL="2277713" algn="l" defTabSz="4555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3263" algn="l" defTabSz="4555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8808" algn="l" defTabSz="4555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4354" algn="l" defTabSz="4555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41834900" indent="-413306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504246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1008492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151273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20169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8D605A4-1338-AA4E-9071-17FD599F8A06}" type="slidenum">
              <a:rPr lang="en-US" sz="1300">
                <a:solidFill>
                  <a:prstClr val="black"/>
                </a:solidFill>
              </a:rPr>
              <a:pPr eaLnBrk="1" hangingPunct="1"/>
              <a:t>1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16500" cy="3762375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DEF9740-CA32-9842-A6B6-F83A581B0B4F}" type="slidenum">
              <a:rPr lang="en-US" sz="1300">
                <a:solidFill>
                  <a:srgbClr val="000000"/>
                </a:solidFill>
              </a:rPr>
              <a:pPr eaLnBrk="1" hangingPunct="1"/>
              <a:t>10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E30AC5E3-F515-9F44-A85E-2C39414F2D5B}" type="slidenum">
              <a:rPr lang="en-US" sz="1300"/>
              <a:pPr eaLnBrk="1" hangingPunct="1"/>
              <a:t>11</a:t>
            </a:fld>
            <a:endParaRPr lang="en-US" sz="1300"/>
          </a:p>
        </p:txBody>
      </p:sp>
      <p:sp>
        <p:nvSpPr>
          <p:cNvPr id="28674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5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D4C0DB4-8FCD-2E40-98BA-EF43E045FEF7}" type="slidenum">
              <a:rPr lang="en-US" sz="1300">
                <a:solidFill>
                  <a:prstClr val="black"/>
                </a:solidFill>
              </a:rPr>
              <a:pPr eaLnBrk="1" hangingPunct="1"/>
              <a:t>12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27520" indent="-37470370"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15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299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448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597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1AA4C83B-C6C9-104F-81BC-3B70CB3FC372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13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1371601" y="763589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6201" eaLnBrk="1"/>
            <a:endParaRPr lang="en-US" sz="1800">
              <a:solidFill>
                <a:srgbClr val="C0504D"/>
              </a:solidFill>
            </a:endParaRPr>
          </a:p>
        </p:txBody>
      </p:sp>
      <p:sp>
        <p:nvSpPr>
          <p:cNvPr id="28676" name="Text Box 2"/>
          <p:cNvSpPr>
            <a:spLocks noGrp="1" noChangeArrowheads="1"/>
          </p:cNvSpPr>
          <p:nvPr>
            <p:ph type="body"/>
          </p:nvPr>
        </p:nvSpPr>
        <p:spPr>
          <a:xfrm>
            <a:off x="777876" y="4776789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TORPEX plasma has been simulated with the GBS code, which is based on the following model.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GBS evolves 5 quantities in space and time. No equilibrium profile is imposed. Self-consistent evolution of equilibrium + fluctuations. Steady-state balance.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Here a snapshot of n in global 3D simulations, N=2.There is also a 2D reduced model which integrates parallel dynamics assuming kpar=0.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16500" cy="3762375"/>
          </a:xfrm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So the validation project in TORPEX consists of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a comparison between 3D-exp and 2D-exp,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considering a set of observables and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making a scan in N.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118D0E60-B65D-D943-B56C-AD33F94CB0FD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14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8B9B1D58-3CE5-734B-AF18-7A12573A0537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15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30724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have both theory and experiment so we can consider a code validation.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Based on Terry ideas, we adopt the following procedure.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27520" indent="-37470370"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15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299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448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597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C0123887-4D4A-8043-9298-A71F27561D9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16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371601" y="763589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6201" eaLnBrk="1"/>
            <a:endParaRPr lang="en-US" sz="1800">
              <a:solidFill>
                <a:srgbClr val="C0504D"/>
              </a:solidFill>
            </a:endParaRPr>
          </a:p>
        </p:txBody>
      </p:sp>
      <p:sp>
        <p:nvSpPr>
          <p:cNvPr id="34820" name="Text Box 2"/>
          <p:cNvSpPr>
            <a:spLocks noGrp="1" noChangeArrowheads="1"/>
          </p:cNvSpPr>
          <p:nvPr>
            <p:ph type="body"/>
          </p:nvPr>
        </p:nvSpPr>
        <p:spPr>
          <a:xfrm>
            <a:off x="777876" y="4776789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First: what are the observables?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Direct from…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can then consider interesting validation observables.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Examples with n and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Isat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 Different N cases. Qualitative agreements.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C0123887-4D4A-8043-9298-A71F27561D9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17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34820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First: what are the observables?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Direct from…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can then consider interesting validation observables.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Examples with n and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Isat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 Different N cases. Qualitative agreements.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C1FF5470-BCA1-2B40-9F19-AE1DF436E1B6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18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38916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Now we would like to quantify the uncertainties present in both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exp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sim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the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exp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we have contributions from (1)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fiting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(2)probe properties (3)reproducible plasma (4)finite statistics time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the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sim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we have (1)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numerics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(2)input (3)finite statistics time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Apply this to our examples.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16500" cy="3762375"/>
          </a:xfrm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can try to quantify the distance between exp. and sim (2D or 3D) for each observable.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It appears that the most suitable way to define such distance is to say d=geometric distance in units of error bars. Formula.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Apply to our examples. Quantitative agreements. 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56C087B2-B338-964B-AC1D-5C02644D8FA5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19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2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9A07A049-C039-6743-962B-576ABEA59CE7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20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45060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Apply to our examples. Quantitative level of agreement. 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AB91BC4C-B3D1-8B42-B600-1951062F399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21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need to classify observables, with a so-called primacy hierarchy level. Level 1 corresponds to…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can then define the hierarchy level h=… and apply to our 2 examples.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repeating this exercise for all observables it is possible to generate a table with observables classified by their h_tot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6000CE7D-E3FC-B04E-B543-D6AADB73C9C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22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47108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Finally we can define a global agreement with a composite metric chi = sum(R) with h and s weights.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Applying this to a set of 11 observables, we get a single chi value for the global agreement, and we do this for different N. Plot. 2D and 3D.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6000CE7D-E3FC-B04E-B543-D6AADB73C9C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23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47108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Finally we can define a global agreement with a composite metric chi = sum(R) with h and s weights.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Applying this to a set of 11 observables, we get a single chi value for the global agreement, and we do this for different N. Plot. 2D and 3D.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47D6590B-6765-2C4F-B6F8-E98116AE3D5A}" type="slidenum">
              <a:rPr lang="en-US" sz="1300">
                <a:solidFill>
                  <a:srgbClr val="000000"/>
                </a:solidFill>
              </a:rPr>
              <a:pPr eaLnBrk="1" hangingPunct="1"/>
              <a:t>25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309" indent="-315119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476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665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8854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04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234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42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561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2602057D-81E9-B343-98F3-29321AC508DD}" type="slidenum">
              <a:rPr lang="en-US" sz="1300">
                <a:solidFill>
                  <a:srgbClr val="000000"/>
                </a:solidFill>
              </a:rPr>
              <a:pPr eaLnBrk="1" hangingPunct="1"/>
              <a:t>26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E33FBA7-3E79-B640-B002-82B79B474BB0}" type="slidenum">
              <a:rPr lang="en-US" sz="1300">
                <a:solidFill>
                  <a:srgbClr val="000000"/>
                </a:solidFill>
                <a:latin typeface="Times" charset="0"/>
              </a:rPr>
              <a:pPr eaLnBrk="1" hangingPunct="1"/>
              <a:t>27</a:t>
            </a:fld>
            <a:endParaRPr lang="en-US" sz="13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309" indent="-315119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476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665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8854" indent="-252095" defTabSz="1018884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04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234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42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5615" indent="-252095" algn="ctr" defTabSz="1018884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D1C579D4-B96F-7544-B7D5-FF772380092E}" type="slidenum">
              <a:rPr lang="en-US" sz="1300">
                <a:solidFill>
                  <a:srgbClr val="000000"/>
                </a:solidFill>
              </a:rPr>
              <a:pPr eaLnBrk="1" hangingPunct="1"/>
              <a:t>28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440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4B21B424-FCBB-B347-912C-5208639C4D22}" type="slidenum">
              <a:rPr lang="en-US" sz="1300">
                <a:solidFill>
                  <a:srgbClr val="000000"/>
                </a:solidFill>
              </a:rPr>
              <a:pPr eaLnBrk="1" hangingPunct="1"/>
              <a:t>29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460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27520" indent="-37470370"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15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299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448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597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150" algn="l"/>
                <a:tab pos="914299" algn="l"/>
                <a:tab pos="1371448" algn="l"/>
                <a:tab pos="1828597" algn="l"/>
                <a:tab pos="2285747" algn="l"/>
                <a:tab pos="2742896" algn="l"/>
                <a:tab pos="3200046" algn="l"/>
                <a:tab pos="3657194" algn="l"/>
                <a:tab pos="4114344" algn="l"/>
                <a:tab pos="4571493" algn="l"/>
                <a:tab pos="5028643" algn="l"/>
                <a:tab pos="5485792" algn="l"/>
                <a:tab pos="5942941" algn="l"/>
                <a:tab pos="6400090" algn="l"/>
                <a:tab pos="6857240" algn="l"/>
                <a:tab pos="7314389" algn="l"/>
                <a:tab pos="7771539" algn="l"/>
                <a:tab pos="8228687" algn="l"/>
                <a:tab pos="8685837" algn="l"/>
                <a:tab pos="9142986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37CD861A-6F49-4E4B-8F33-71D9C7410D49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32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1371601" y="763589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6154" eaLnBrk="1"/>
            <a:endParaRPr lang="en-US" sz="1800">
              <a:solidFill>
                <a:srgbClr val="C0504D"/>
              </a:solidFill>
            </a:endParaRPr>
          </a:p>
        </p:txBody>
      </p:sp>
      <p:sp>
        <p:nvSpPr>
          <p:cNvPr id="51204" name="Text Box 3"/>
          <p:cNvSpPr>
            <a:spLocks noGrp="1" noChangeArrowheads="1"/>
          </p:cNvSpPr>
          <p:nvPr>
            <p:ph type="body"/>
          </p:nvPr>
        </p:nvSpPr>
        <p:spPr>
          <a:xfrm>
            <a:off x="777876" y="4776789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have to look at 2 regimes of N: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  low N shows kpar=0 modes (ideal Int), with ktor not zero, and kver = 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  high N shows transition to kpar non zero modes (res Int), with ktor=0 and kver = 1/Lver small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Conclusion: high N needs kpar not zeros so 2D is not good =&gt; chi captures this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3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BDC45B7F-F39E-564C-9C95-8C62424DAE11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33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5299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55300" name="Text Box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----- Meeting Notes (07-02-2013 15:17) -----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parameter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scan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impprtance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robusteness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huge number of points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Independence (should be calculated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independently –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Isat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n)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choice</a:t>
            </a:r>
          </a:p>
          <a:p>
            <a:pPr marL="171450" indent="-171450">
              <a:buFontTx/>
              <a:buChar char="-"/>
            </a:pP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rubustness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Smaller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d_0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171450" indent="-171450">
              <a:buFontTx/>
              <a:buChar char="-"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DEF9740-CA32-9842-A6B6-F83A581B0B4F}" type="slidenum">
              <a:rPr lang="en-US" sz="1300">
                <a:solidFill>
                  <a:srgbClr val="000000"/>
                </a:solidFill>
              </a:rPr>
              <a:pPr eaLnBrk="1" hangingPunct="1"/>
              <a:t>34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DEF9740-CA32-9842-A6B6-F83A581B0B4F}" type="slidenum">
              <a:rPr lang="en-US" sz="1300">
                <a:solidFill>
                  <a:srgbClr val="000000"/>
                </a:solidFill>
              </a:rPr>
              <a:pPr eaLnBrk="1" hangingPunct="1"/>
              <a:t>35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BDC45B7F-F39E-564C-9C95-8C62424DAE11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36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5299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55300" name="Text Box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----- Meeting Notes (07-02-2013 15:17) -----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parameter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scan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impprtance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robusteness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huge number of points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Independence (should be calculated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independently –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Isat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n)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 choice</a:t>
            </a:r>
          </a:p>
          <a:p>
            <a:pPr marL="171450" indent="-171450">
              <a:buFontTx/>
              <a:buChar char="-"/>
            </a:pP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rubustness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Smaller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d_0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171450" indent="-171450">
              <a:buFontTx/>
              <a:buChar char="-"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2DD0A47A-B91A-FD40-A0CC-D05F358367CC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37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57348" name="Text Box 2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35E7FC71-FE0A-0F45-9B30-7BB851A3BB41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38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endParaRPr lang="en-US" sz="1800"/>
          </a:p>
        </p:txBody>
      </p:sp>
      <p:sp>
        <p:nvSpPr>
          <p:cNvPr id="59396" name="Text Box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0300" cy="451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4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5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6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7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3BEBC26D-9454-DE42-865B-7FCA6B1F5BAE}" type="slidenum">
              <a:rPr lang="en-US" sz="1300">
                <a:solidFill>
                  <a:prstClr val="black"/>
                </a:solidFill>
              </a:rPr>
              <a:pPr eaLnBrk="1" hangingPunct="1"/>
              <a:t>8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819400" indent="-315154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260615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764861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269106" indent="-252123" defTabSz="1018997" eaLnBrk="0" hangingPunct="0"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773352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3277598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781844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4286090" indent="-252123" algn="ctr" defTabSz="1018997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eaLnBrk="1" hangingPunct="1"/>
            <a:fld id="{6EE43C2C-6B3F-B444-A6AB-28D02FC30C9F}" type="slidenum">
              <a:rPr lang="en-US" sz="1300"/>
              <a:pPr eaLnBrk="1" hangingPunct="1"/>
              <a:t>9</a:t>
            </a:fld>
            <a:endParaRPr lang="en-US" sz="13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5542" indent="0" algn="ctr">
              <a:buNone/>
              <a:defRPr/>
            </a:lvl2pPr>
            <a:lvl3pPr marL="911085" indent="0" algn="ctr">
              <a:buNone/>
              <a:defRPr/>
            </a:lvl3pPr>
            <a:lvl4pPr marL="1366633" indent="0" algn="ctr">
              <a:buNone/>
              <a:defRPr/>
            </a:lvl4pPr>
            <a:lvl5pPr marL="1822174" indent="0" algn="ctr">
              <a:buNone/>
              <a:defRPr/>
            </a:lvl5pPr>
            <a:lvl6pPr marL="2277713" indent="0" algn="ctr">
              <a:buNone/>
              <a:defRPr/>
            </a:lvl6pPr>
            <a:lvl7pPr marL="2733263" indent="0" algn="ctr">
              <a:buNone/>
              <a:defRPr/>
            </a:lvl7pPr>
            <a:lvl8pPr marL="3188808" indent="0" algn="ctr">
              <a:buNone/>
              <a:defRPr/>
            </a:lvl8pPr>
            <a:lvl9pPr marL="3644354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21DA4E-79BF-7B41-A41E-FC63FA541B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2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39E5A-54A2-A74E-9702-1DA2EBE94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7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327" y="301630"/>
            <a:ext cx="2265363" cy="6446837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30"/>
            <a:ext cx="6643688" cy="6446837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75ACF1-625E-AC47-957F-0A5085B4A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40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Font typeface="Tahoma" pitchFamily="-6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2825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15" tIns="50210" rIns="100415" bIns="5021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01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831"/>
            <a:ext cx="8568531" cy="1501435"/>
          </a:xfrm>
          <a:prstGeom prst="rect">
            <a:avLst/>
          </a:prstGeom>
        </p:spPr>
        <p:txBody>
          <a:bodyPr vert="horz" lIns="100415" tIns="50210" rIns="100415" bIns="50210"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9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2142" indent="0">
              <a:buNone/>
              <a:defRPr sz="2000"/>
            </a:lvl2pPr>
            <a:lvl3pPr marL="1004293" indent="0">
              <a:buNone/>
              <a:defRPr sz="1800"/>
            </a:lvl3pPr>
            <a:lvl4pPr marL="1506442" indent="0">
              <a:buNone/>
              <a:defRPr sz="1500"/>
            </a:lvl4pPr>
            <a:lvl5pPr marL="2008585" indent="0">
              <a:buNone/>
              <a:defRPr sz="1500"/>
            </a:lvl5pPr>
            <a:lvl6pPr marL="2510734" indent="0">
              <a:buNone/>
              <a:defRPr sz="1500"/>
            </a:lvl6pPr>
            <a:lvl7pPr marL="3012879" indent="0">
              <a:buNone/>
              <a:defRPr sz="1500"/>
            </a:lvl7pPr>
            <a:lvl8pPr marL="3515014" indent="0">
              <a:buNone/>
              <a:defRPr sz="1500"/>
            </a:lvl8pPr>
            <a:lvl9pPr marL="4017167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15" tIns="50210" rIns="100415" bIns="5021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021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307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20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15" tIns="50210" rIns="100415" bIns="5021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142" indent="0">
              <a:buNone/>
              <a:defRPr sz="2200" b="1"/>
            </a:lvl2pPr>
            <a:lvl3pPr marL="1004293" indent="0">
              <a:buNone/>
              <a:defRPr sz="2000" b="1"/>
            </a:lvl3pPr>
            <a:lvl4pPr marL="1506442" indent="0">
              <a:buNone/>
              <a:defRPr sz="1800" b="1"/>
            </a:lvl4pPr>
            <a:lvl5pPr marL="2008585" indent="0">
              <a:buNone/>
              <a:defRPr sz="1800" b="1"/>
            </a:lvl5pPr>
            <a:lvl6pPr marL="2510734" indent="0">
              <a:buNone/>
              <a:defRPr sz="1800" b="1"/>
            </a:lvl6pPr>
            <a:lvl7pPr marL="3012879" indent="0">
              <a:buNone/>
              <a:defRPr sz="1800" b="1"/>
            </a:lvl7pPr>
            <a:lvl8pPr marL="3515014" indent="0">
              <a:buNone/>
              <a:defRPr sz="1800" b="1"/>
            </a:lvl8pPr>
            <a:lvl9pPr marL="401716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142" indent="0">
              <a:buNone/>
              <a:defRPr sz="2200" b="1"/>
            </a:lvl2pPr>
            <a:lvl3pPr marL="1004293" indent="0">
              <a:buNone/>
              <a:defRPr sz="2000" b="1"/>
            </a:lvl3pPr>
            <a:lvl4pPr marL="1506442" indent="0">
              <a:buNone/>
              <a:defRPr sz="1800" b="1"/>
            </a:lvl4pPr>
            <a:lvl5pPr marL="2008585" indent="0">
              <a:buNone/>
              <a:defRPr sz="1800" b="1"/>
            </a:lvl5pPr>
            <a:lvl6pPr marL="2510734" indent="0">
              <a:buNone/>
              <a:defRPr sz="1800" b="1"/>
            </a:lvl6pPr>
            <a:lvl7pPr marL="3012879" indent="0">
              <a:buNone/>
              <a:defRPr sz="1800" b="1"/>
            </a:lvl7pPr>
            <a:lvl8pPr marL="3515014" indent="0">
              <a:buNone/>
              <a:defRPr sz="1800" b="1"/>
            </a:lvl8pPr>
            <a:lvl9pPr marL="401716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86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15" tIns="50210" rIns="100415" bIns="5021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61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4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  <a:prstGeom prst="rect">
            <a:avLst/>
          </a:prstGeom>
        </p:spPr>
        <p:txBody>
          <a:bodyPr vert="horz" lIns="100415" tIns="50210" rIns="100415" bIns="50210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1026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2142" indent="0">
              <a:buNone/>
              <a:defRPr sz="1300"/>
            </a:lvl2pPr>
            <a:lvl3pPr marL="1004293" indent="0">
              <a:buNone/>
              <a:defRPr sz="1100"/>
            </a:lvl3pPr>
            <a:lvl4pPr marL="1506442" indent="0">
              <a:buNone/>
              <a:defRPr sz="1000"/>
            </a:lvl4pPr>
            <a:lvl5pPr marL="2008585" indent="0">
              <a:buNone/>
              <a:defRPr sz="1000"/>
            </a:lvl5pPr>
            <a:lvl6pPr marL="2510734" indent="0">
              <a:buNone/>
              <a:defRPr sz="1000"/>
            </a:lvl6pPr>
            <a:lvl7pPr marL="3012879" indent="0">
              <a:buNone/>
              <a:defRPr sz="1000"/>
            </a:lvl7pPr>
            <a:lvl8pPr marL="3515014" indent="0">
              <a:buNone/>
              <a:defRPr sz="1000"/>
            </a:lvl8pPr>
            <a:lvl9pPr marL="401716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1A23C-CF0C-F84D-844F-AFFCADC257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84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  <a:prstGeom prst="rect">
            <a:avLst/>
          </a:prstGeom>
        </p:spPr>
        <p:txBody>
          <a:bodyPr vert="horz" lIns="100415" tIns="50210" rIns="100415" bIns="50210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2142" indent="0">
              <a:buNone/>
              <a:defRPr sz="3100"/>
            </a:lvl2pPr>
            <a:lvl3pPr marL="1004293" indent="0">
              <a:buNone/>
              <a:defRPr sz="2600"/>
            </a:lvl3pPr>
            <a:lvl4pPr marL="1506442" indent="0">
              <a:buNone/>
              <a:defRPr sz="2200"/>
            </a:lvl4pPr>
            <a:lvl5pPr marL="2008585" indent="0">
              <a:buNone/>
              <a:defRPr sz="2200"/>
            </a:lvl5pPr>
            <a:lvl6pPr marL="2510734" indent="0">
              <a:buNone/>
              <a:defRPr sz="2200"/>
            </a:lvl6pPr>
            <a:lvl7pPr marL="3012879" indent="0">
              <a:buNone/>
              <a:defRPr sz="2200"/>
            </a:lvl7pPr>
            <a:lvl8pPr marL="3515014" indent="0">
              <a:buNone/>
              <a:defRPr sz="2200"/>
            </a:lvl8pPr>
            <a:lvl9pPr marL="401716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2142" indent="0">
              <a:buNone/>
              <a:defRPr sz="1300"/>
            </a:lvl2pPr>
            <a:lvl3pPr marL="1004293" indent="0">
              <a:buNone/>
              <a:defRPr sz="1100"/>
            </a:lvl3pPr>
            <a:lvl4pPr marL="1506442" indent="0">
              <a:buNone/>
              <a:defRPr sz="1000"/>
            </a:lvl4pPr>
            <a:lvl5pPr marL="2008585" indent="0">
              <a:buNone/>
              <a:defRPr sz="1000"/>
            </a:lvl5pPr>
            <a:lvl6pPr marL="2510734" indent="0">
              <a:buNone/>
              <a:defRPr sz="1000"/>
            </a:lvl6pPr>
            <a:lvl7pPr marL="3012879" indent="0">
              <a:buNone/>
              <a:defRPr sz="1000"/>
            </a:lvl7pPr>
            <a:lvl8pPr marL="3515014" indent="0">
              <a:buNone/>
              <a:defRPr sz="1000"/>
            </a:lvl8pPr>
            <a:lvl9pPr marL="401716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45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15" tIns="50210" rIns="100415" bIns="5021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21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6455" y="302738"/>
            <a:ext cx="2310143" cy="5862248"/>
          </a:xfrm>
          <a:prstGeom prst="rect">
            <a:avLst/>
          </a:prstGeom>
        </p:spPr>
        <p:txBody>
          <a:bodyPr vert="eaVert" lIns="100415" tIns="50210" rIns="100415" bIns="5021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6021" y="302738"/>
            <a:ext cx="6762419" cy="58622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37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Font typeface="Tahoma" pitchFamily="-6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373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58" tIns="50232" rIns="100458" bIns="5023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313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826"/>
            <a:ext cx="8568531" cy="1501435"/>
          </a:xfrm>
          <a:prstGeom prst="rect">
            <a:avLst/>
          </a:prstGeom>
        </p:spPr>
        <p:txBody>
          <a:bodyPr vert="horz" lIns="100458" tIns="50232" rIns="100458" bIns="50232"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9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2352" indent="0">
              <a:buNone/>
              <a:defRPr sz="2000"/>
            </a:lvl2pPr>
            <a:lvl3pPr marL="1004709" indent="0">
              <a:buNone/>
              <a:defRPr sz="1800"/>
            </a:lvl3pPr>
            <a:lvl4pPr marL="1507066" indent="0">
              <a:buNone/>
              <a:defRPr sz="1500"/>
            </a:lvl4pPr>
            <a:lvl5pPr marL="2009418" indent="0">
              <a:buNone/>
              <a:defRPr sz="1500"/>
            </a:lvl5pPr>
            <a:lvl6pPr marL="2511776" indent="0">
              <a:buNone/>
              <a:defRPr sz="1500"/>
            </a:lvl6pPr>
            <a:lvl7pPr marL="3014128" indent="0">
              <a:buNone/>
              <a:defRPr sz="1500"/>
            </a:lvl7pPr>
            <a:lvl8pPr marL="3516473" indent="0">
              <a:buNone/>
              <a:defRPr sz="1500"/>
            </a:lvl8pPr>
            <a:lvl9pPr marL="4018834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36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58" tIns="50232" rIns="100458" bIns="5023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021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307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608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58" tIns="50232" rIns="100458" bIns="50232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52" indent="0">
              <a:buNone/>
              <a:defRPr sz="2200" b="1"/>
            </a:lvl2pPr>
            <a:lvl3pPr marL="1004709" indent="0">
              <a:buNone/>
              <a:defRPr sz="2000" b="1"/>
            </a:lvl3pPr>
            <a:lvl4pPr marL="1507066" indent="0">
              <a:buNone/>
              <a:defRPr sz="1800" b="1"/>
            </a:lvl4pPr>
            <a:lvl5pPr marL="2009418" indent="0">
              <a:buNone/>
              <a:defRPr sz="1800" b="1"/>
            </a:lvl5pPr>
            <a:lvl6pPr marL="2511776" indent="0">
              <a:buNone/>
              <a:defRPr sz="1800" b="1"/>
            </a:lvl6pPr>
            <a:lvl7pPr marL="3014128" indent="0">
              <a:buNone/>
              <a:defRPr sz="1800" b="1"/>
            </a:lvl7pPr>
            <a:lvl8pPr marL="3516473" indent="0">
              <a:buNone/>
              <a:defRPr sz="1800" b="1"/>
            </a:lvl8pPr>
            <a:lvl9pPr marL="401883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52" indent="0">
              <a:buNone/>
              <a:defRPr sz="2200" b="1"/>
            </a:lvl2pPr>
            <a:lvl3pPr marL="1004709" indent="0">
              <a:buNone/>
              <a:defRPr sz="2000" b="1"/>
            </a:lvl3pPr>
            <a:lvl4pPr marL="1507066" indent="0">
              <a:buNone/>
              <a:defRPr sz="1800" b="1"/>
            </a:lvl4pPr>
            <a:lvl5pPr marL="2009418" indent="0">
              <a:buNone/>
              <a:defRPr sz="1800" b="1"/>
            </a:lvl5pPr>
            <a:lvl6pPr marL="2511776" indent="0">
              <a:buNone/>
              <a:defRPr sz="1800" b="1"/>
            </a:lvl6pPr>
            <a:lvl7pPr marL="3014128" indent="0">
              <a:buNone/>
              <a:defRPr sz="1800" b="1"/>
            </a:lvl7pPr>
            <a:lvl8pPr marL="3516473" indent="0">
              <a:buNone/>
              <a:defRPr sz="1800" b="1"/>
            </a:lvl8pPr>
            <a:lvl9pPr marL="401883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68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58" tIns="50232" rIns="100458" bIns="5023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4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5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88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542" indent="0">
              <a:buNone/>
              <a:defRPr sz="1800"/>
            </a:lvl2pPr>
            <a:lvl3pPr marL="911085" indent="0">
              <a:buNone/>
              <a:defRPr sz="1700"/>
            </a:lvl3pPr>
            <a:lvl4pPr marL="1366633" indent="0">
              <a:buNone/>
              <a:defRPr sz="1400"/>
            </a:lvl4pPr>
            <a:lvl5pPr marL="1822174" indent="0">
              <a:buNone/>
              <a:defRPr sz="1400"/>
            </a:lvl5pPr>
            <a:lvl6pPr marL="2277713" indent="0">
              <a:buNone/>
              <a:defRPr sz="1400"/>
            </a:lvl6pPr>
            <a:lvl7pPr marL="2733263" indent="0">
              <a:buNone/>
              <a:defRPr sz="1400"/>
            </a:lvl7pPr>
            <a:lvl8pPr marL="3188808" indent="0">
              <a:buNone/>
              <a:defRPr sz="1400"/>
            </a:lvl8pPr>
            <a:lvl9pPr marL="3644354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173B2-F64B-344B-B18B-DA970B768F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455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  <a:prstGeom prst="rect">
            <a:avLst/>
          </a:prstGeom>
        </p:spPr>
        <p:txBody>
          <a:bodyPr vert="horz" lIns="100458" tIns="50232" rIns="100458" bIns="50232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1022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2352" indent="0">
              <a:buNone/>
              <a:defRPr sz="1300"/>
            </a:lvl2pPr>
            <a:lvl3pPr marL="1004709" indent="0">
              <a:buNone/>
              <a:defRPr sz="1100"/>
            </a:lvl3pPr>
            <a:lvl4pPr marL="1507066" indent="0">
              <a:buNone/>
              <a:defRPr sz="1000"/>
            </a:lvl4pPr>
            <a:lvl5pPr marL="2009418" indent="0">
              <a:buNone/>
              <a:defRPr sz="1000"/>
            </a:lvl5pPr>
            <a:lvl6pPr marL="2511776" indent="0">
              <a:buNone/>
              <a:defRPr sz="1000"/>
            </a:lvl6pPr>
            <a:lvl7pPr marL="3014128" indent="0">
              <a:buNone/>
              <a:defRPr sz="1000"/>
            </a:lvl7pPr>
            <a:lvl8pPr marL="3516473" indent="0">
              <a:buNone/>
              <a:defRPr sz="1000"/>
            </a:lvl8pPr>
            <a:lvl9pPr marL="401883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922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  <a:prstGeom prst="rect">
            <a:avLst/>
          </a:prstGeom>
        </p:spPr>
        <p:txBody>
          <a:bodyPr vert="horz" lIns="100458" tIns="50232" rIns="100458" bIns="50232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2352" indent="0">
              <a:buNone/>
              <a:defRPr sz="3100"/>
            </a:lvl2pPr>
            <a:lvl3pPr marL="1004709" indent="0">
              <a:buNone/>
              <a:defRPr sz="2600"/>
            </a:lvl3pPr>
            <a:lvl4pPr marL="1507066" indent="0">
              <a:buNone/>
              <a:defRPr sz="2200"/>
            </a:lvl4pPr>
            <a:lvl5pPr marL="2009418" indent="0">
              <a:buNone/>
              <a:defRPr sz="2200"/>
            </a:lvl5pPr>
            <a:lvl6pPr marL="2511776" indent="0">
              <a:buNone/>
              <a:defRPr sz="2200"/>
            </a:lvl6pPr>
            <a:lvl7pPr marL="3014128" indent="0">
              <a:buNone/>
              <a:defRPr sz="2200"/>
            </a:lvl7pPr>
            <a:lvl8pPr marL="3516473" indent="0">
              <a:buNone/>
              <a:defRPr sz="2200"/>
            </a:lvl8pPr>
            <a:lvl9pPr marL="4018834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2352" indent="0">
              <a:buNone/>
              <a:defRPr sz="1300"/>
            </a:lvl2pPr>
            <a:lvl3pPr marL="1004709" indent="0">
              <a:buNone/>
              <a:defRPr sz="1100"/>
            </a:lvl3pPr>
            <a:lvl4pPr marL="1507066" indent="0">
              <a:buNone/>
              <a:defRPr sz="1000"/>
            </a:lvl4pPr>
            <a:lvl5pPr marL="2009418" indent="0">
              <a:buNone/>
              <a:defRPr sz="1000"/>
            </a:lvl5pPr>
            <a:lvl6pPr marL="2511776" indent="0">
              <a:buNone/>
              <a:defRPr sz="1000"/>
            </a:lvl6pPr>
            <a:lvl7pPr marL="3014128" indent="0">
              <a:buNone/>
              <a:defRPr sz="1000"/>
            </a:lvl7pPr>
            <a:lvl8pPr marL="3516473" indent="0">
              <a:buNone/>
              <a:defRPr sz="1000"/>
            </a:lvl8pPr>
            <a:lvl9pPr marL="401883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0784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458" tIns="50232" rIns="100458" bIns="5023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205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6455" y="302738"/>
            <a:ext cx="2310143" cy="5862248"/>
          </a:xfrm>
          <a:prstGeom prst="rect">
            <a:avLst/>
          </a:prstGeom>
        </p:spPr>
        <p:txBody>
          <a:bodyPr vert="eaVert" lIns="100458" tIns="50232" rIns="100458" bIns="50232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6021" y="302738"/>
            <a:ext cx="6762419" cy="58622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608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60ABA422-2F9E-EA4B-BB56-007C5C71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038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3BF361A5-5D69-7540-BB0E-696127398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137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Font typeface="Tahoma" pitchFamily="-6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9853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22" tIns="50264" rIns="100522" bIns="5026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003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819"/>
            <a:ext cx="8568531" cy="1501435"/>
          </a:xfrm>
          <a:prstGeom prst="rect">
            <a:avLst/>
          </a:prstGeom>
        </p:spPr>
        <p:txBody>
          <a:bodyPr vert="horz" lIns="100522" tIns="50264" rIns="100522" bIns="50264"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9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2665" indent="0">
              <a:buNone/>
              <a:defRPr sz="2000"/>
            </a:lvl2pPr>
            <a:lvl3pPr marL="1005334" indent="0">
              <a:buNone/>
              <a:defRPr sz="1800"/>
            </a:lvl3pPr>
            <a:lvl4pPr marL="1508003" indent="0">
              <a:buNone/>
              <a:defRPr sz="1500"/>
            </a:lvl4pPr>
            <a:lvl5pPr marL="2010668" indent="0">
              <a:buNone/>
              <a:defRPr sz="1500"/>
            </a:lvl5pPr>
            <a:lvl6pPr marL="2513338" indent="0">
              <a:buNone/>
              <a:defRPr sz="1500"/>
            </a:lvl6pPr>
            <a:lvl7pPr marL="3016001" indent="0">
              <a:buNone/>
              <a:defRPr sz="1500"/>
            </a:lvl7pPr>
            <a:lvl8pPr marL="3518662" indent="0">
              <a:buNone/>
              <a:defRPr sz="1500"/>
            </a:lvl8pPr>
            <a:lvl9pPr marL="4021334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335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22" tIns="50264" rIns="100522" bIns="5026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021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307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7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4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16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E66DB-E898-974C-A70B-60684906B0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674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22" tIns="50264" rIns="100522" bIns="50264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665" indent="0">
              <a:buNone/>
              <a:defRPr sz="2200" b="1"/>
            </a:lvl2pPr>
            <a:lvl3pPr marL="1005334" indent="0">
              <a:buNone/>
              <a:defRPr sz="2000" b="1"/>
            </a:lvl3pPr>
            <a:lvl4pPr marL="1508003" indent="0">
              <a:buNone/>
              <a:defRPr sz="1800" b="1"/>
            </a:lvl4pPr>
            <a:lvl5pPr marL="2010668" indent="0">
              <a:buNone/>
              <a:defRPr sz="1800" b="1"/>
            </a:lvl5pPr>
            <a:lvl6pPr marL="2513338" indent="0">
              <a:buNone/>
              <a:defRPr sz="1800" b="1"/>
            </a:lvl6pPr>
            <a:lvl7pPr marL="3016001" indent="0">
              <a:buNone/>
              <a:defRPr sz="1800" b="1"/>
            </a:lvl7pPr>
            <a:lvl8pPr marL="3518662" indent="0">
              <a:buNone/>
              <a:defRPr sz="1800" b="1"/>
            </a:lvl8pPr>
            <a:lvl9pPr marL="402133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665" indent="0">
              <a:buNone/>
              <a:defRPr sz="2200" b="1"/>
            </a:lvl2pPr>
            <a:lvl3pPr marL="1005334" indent="0">
              <a:buNone/>
              <a:defRPr sz="2000" b="1"/>
            </a:lvl3pPr>
            <a:lvl4pPr marL="1508003" indent="0">
              <a:buNone/>
              <a:defRPr sz="1800" b="1"/>
            </a:lvl4pPr>
            <a:lvl5pPr marL="2010668" indent="0">
              <a:buNone/>
              <a:defRPr sz="1800" b="1"/>
            </a:lvl5pPr>
            <a:lvl6pPr marL="2513338" indent="0">
              <a:buNone/>
              <a:defRPr sz="1800" b="1"/>
            </a:lvl6pPr>
            <a:lvl7pPr marL="3016001" indent="0">
              <a:buNone/>
              <a:defRPr sz="1800" b="1"/>
            </a:lvl7pPr>
            <a:lvl8pPr marL="3518662" indent="0">
              <a:buNone/>
              <a:defRPr sz="1800" b="1"/>
            </a:lvl8pPr>
            <a:lvl9pPr marL="402133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22" tIns="50264" rIns="100522" bIns="5026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997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114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  <a:prstGeom prst="rect">
            <a:avLst/>
          </a:prstGeom>
        </p:spPr>
        <p:txBody>
          <a:bodyPr vert="horz" lIns="100522" tIns="50264" rIns="100522" bIns="50264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1015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2665" indent="0">
              <a:buNone/>
              <a:defRPr sz="1300"/>
            </a:lvl2pPr>
            <a:lvl3pPr marL="1005334" indent="0">
              <a:buNone/>
              <a:defRPr sz="1100"/>
            </a:lvl3pPr>
            <a:lvl4pPr marL="1508003" indent="0">
              <a:buNone/>
              <a:defRPr sz="1000"/>
            </a:lvl4pPr>
            <a:lvl5pPr marL="2010668" indent="0">
              <a:buNone/>
              <a:defRPr sz="1000"/>
            </a:lvl5pPr>
            <a:lvl6pPr marL="2513338" indent="0">
              <a:buNone/>
              <a:defRPr sz="1000"/>
            </a:lvl6pPr>
            <a:lvl7pPr marL="3016001" indent="0">
              <a:buNone/>
              <a:defRPr sz="1000"/>
            </a:lvl7pPr>
            <a:lvl8pPr marL="3518662" indent="0">
              <a:buNone/>
              <a:defRPr sz="1000"/>
            </a:lvl8pPr>
            <a:lvl9pPr marL="402133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4237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  <a:prstGeom prst="rect">
            <a:avLst/>
          </a:prstGeom>
        </p:spPr>
        <p:txBody>
          <a:bodyPr vert="horz" lIns="100522" tIns="50264" rIns="100522" bIns="50264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2665" indent="0">
              <a:buNone/>
              <a:defRPr sz="3100"/>
            </a:lvl2pPr>
            <a:lvl3pPr marL="1005334" indent="0">
              <a:buNone/>
              <a:defRPr sz="2600"/>
            </a:lvl3pPr>
            <a:lvl4pPr marL="1508003" indent="0">
              <a:buNone/>
              <a:defRPr sz="2200"/>
            </a:lvl4pPr>
            <a:lvl5pPr marL="2010668" indent="0">
              <a:buNone/>
              <a:defRPr sz="2200"/>
            </a:lvl5pPr>
            <a:lvl6pPr marL="2513338" indent="0">
              <a:buNone/>
              <a:defRPr sz="2200"/>
            </a:lvl6pPr>
            <a:lvl7pPr marL="3016001" indent="0">
              <a:buNone/>
              <a:defRPr sz="2200"/>
            </a:lvl7pPr>
            <a:lvl8pPr marL="3518662" indent="0">
              <a:buNone/>
              <a:defRPr sz="2200"/>
            </a:lvl8pPr>
            <a:lvl9pPr marL="4021334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2665" indent="0">
              <a:buNone/>
              <a:defRPr sz="1300"/>
            </a:lvl2pPr>
            <a:lvl3pPr marL="1005334" indent="0">
              <a:buNone/>
              <a:defRPr sz="1100"/>
            </a:lvl3pPr>
            <a:lvl4pPr marL="1508003" indent="0">
              <a:buNone/>
              <a:defRPr sz="1000"/>
            </a:lvl4pPr>
            <a:lvl5pPr marL="2010668" indent="0">
              <a:buNone/>
              <a:defRPr sz="1000"/>
            </a:lvl5pPr>
            <a:lvl6pPr marL="2513338" indent="0">
              <a:buNone/>
              <a:defRPr sz="1000"/>
            </a:lvl6pPr>
            <a:lvl7pPr marL="3016001" indent="0">
              <a:buNone/>
              <a:defRPr sz="1000"/>
            </a:lvl7pPr>
            <a:lvl8pPr marL="3518662" indent="0">
              <a:buNone/>
              <a:defRPr sz="1000"/>
            </a:lvl8pPr>
            <a:lvl9pPr marL="402133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729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22" tIns="50264" rIns="100522" bIns="5026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84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6455" y="302738"/>
            <a:ext cx="2310143" cy="5862248"/>
          </a:xfrm>
          <a:prstGeom prst="rect">
            <a:avLst/>
          </a:prstGeom>
        </p:spPr>
        <p:txBody>
          <a:bodyPr vert="eaVert" lIns="100522" tIns="50264" rIns="100522" bIns="50264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6021" y="302738"/>
            <a:ext cx="6762419" cy="58622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0909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Font typeface="Tahoma" pitchFamily="-6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99609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87" tIns="50296" rIns="100587" bIns="5029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485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813"/>
            <a:ext cx="8568531" cy="1501435"/>
          </a:xfrm>
          <a:prstGeom prst="rect">
            <a:avLst/>
          </a:prstGeom>
        </p:spPr>
        <p:txBody>
          <a:bodyPr vert="horz" lIns="100587" tIns="50296" rIns="100587" bIns="50296"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9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2978" indent="0">
              <a:buNone/>
              <a:defRPr sz="2000"/>
            </a:lvl2pPr>
            <a:lvl3pPr marL="1005960" indent="0">
              <a:buNone/>
              <a:defRPr sz="1800"/>
            </a:lvl3pPr>
            <a:lvl4pPr marL="1508941" indent="0">
              <a:buNone/>
              <a:defRPr sz="1500"/>
            </a:lvl4pPr>
            <a:lvl5pPr marL="2011919" indent="0">
              <a:buNone/>
              <a:defRPr sz="1500"/>
            </a:lvl5pPr>
            <a:lvl6pPr marL="2514901" indent="0">
              <a:buNone/>
              <a:defRPr sz="1500"/>
            </a:lvl6pPr>
            <a:lvl7pPr marL="3017879" indent="0">
              <a:buNone/>
              <a:defRPr sz="1500"/>
            </a:lvl7pPr>
            <a:lvl8pPr marL="3520851" indent="0">
              <a:buNone/>
              <a:defRPr sz="1500"/>
            </a:lvl8pPr>
            <a:lvl9pPr marL="4023837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1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5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542" indent="0">
              <a:buNone/>
              <a:defRPr sz="2000" b="1"/>
            </a:lvl2pPr>
            <a:lvl3pPr marL="911085" indent="0">
              <a:buNone/>
              <a:defRPr sz="1800" b="1"/>
            </a:lvl3pPr>
            <a:lvl4pPr marL="1366633" indent="0">
              <a:buNone/>
              <a:defRPr sz="1700" b="1"/>
            </a:lvl4pPr>
            <a:lvl5pPr marL="1822174" indent="0">
              <a:buNone/>
              <a:defRPr sz="1700" b="1"/>
            </a:lvl5pPr>
            <a:lvl6pPr marL="2277713" indent="0">
              <a:buNone/>
              <a:defRPr sz="1700" b="1"/>
            </a:lvl6pPr>
            <a:lvl7pPr marL="2733263" indent="0">
              <a:buNone/>
              <a:defRPr sz="1700" b="1"/>
            </a:lvl7pPr>
            <a:lvl8pPr marL="3188808" indent="0">
              <a:buNone/>
              <a:defRPr sz="1700" b="1"/>
            </a:lvl8pPr>
            <a:lvl9pPr marL="3644354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542" indent="0">
              <a:buNone/>
              <a:defRPr sz="2000" b="1"/>
            </a:lvl2pPr>
            <a:lvl3pPr marL="911085" indent="0">
              <a:buNone/>
              <a:defRPr sz="1800" b="1"/>
            </a:lvl3pPr>
            <a:lvl4pPr marL="1366633" indent="0">
              <a:buNone/>
              <a:defRPr sz="1700" b="1"/>
            </a:lvl4pPr>
            <a:lvl5pPr marL="1822174" indent="0">
              <a:buNone/>
              <a:defRPr sz="1700" b="1"/>
            </a:lvl5pPr>
            <a:lvl6pPr marL="2277713" indent="0">
              <a:buNone/>
              <a:defRPr sz="1700" b="1"/>
            </a:lvl6pPr>
            <a:lvl7pPr marL="2733263" indent="0">
              <a:buNone/>
              <a:defRPr sz="1700" b="1"/>
            </a:lvl7pPr>
            <a:lvl8pPr marL="3188808" indent="0">
              <a:buNone/>
              <a:defRPr sz="1700" b="1"/>
            </a:lvl8pPr>
            <a:lvl9pPr marL="3644354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9A863-BE38-EB40-9850-6DC38A9C57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954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87" tIns="50296" rIns="100587" bIns="5029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021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6307" y="1175950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31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87" tIns="50296" rIns="100587" bIns="5029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78" indent="0">
              <a:buNone/>
              <a:defRPr sz="2200" b="1"/>
            </a:lvl2pPr>
            <a:lvl3pPr marL="1005960" indent="0">
              <a:buNone/>
              <a:defRPr sz="2000" b="1"/>
            </a:lvl3pPr>
            <a:lvl4pPr marL="1508941" indent="0">
              <a:buNone/>
              <a:defRPr sz="1800" b="1"/>
            </a:lvl4pPr>
            <a:lvl5pPr marL="2011919" indent="0">
              <a:buNone/>
              <a:defRPr sz="1800" b="1"/>
            </a:lvl5pPr>
            <a:lvl6pPr marL="2514901" indent="0">
              <a:buNone/>
              <a:defRPr sz="1800" b="1"/>
            </a:lvl6pPr>
            <a:lvl7pPr marL="3017879" indent="0">
              <a:buNone/>
              <a:defRPr sz="1800" b="1"/>
            </a:lvl7pPr>
            <a:lvl8pPr marL="3520851" indent="0">
              <a:buNone/>
              <a:defRPr sz="1800" b="1"/>
            </a:lvl8pPr>
            <a:lvl9pPr marL="402383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978" indent="0">
              <a:buNone/>
              <a:defRPr sz="2200" b="1"/>
            </a:lvl2pPr>
            <a:lvl3pPr marL="1005960" indent="0">
              <a:buNone/>
              <a:defRPr sz="2000" b="1"/>
            </a:lvl3pPr>
            <a:lvl4pPr marL="1508941" indent="0">
              <a:buNone/>
              <a:defRPr sz="1800" b="1"/>
            </a:lvl4pPr>
            <a:lvl5pPr marL="2011919" indent="0">
              <a:buNone/>
              <a:defRPr sz="1800" b="1"/>
            </a:lvl5pPr>
            <a:lvl6pPr marL="2514901" indent="0">
              <a:buNone/>
              <a:defRPr sz="1800" b="1"/>
            </a:lvl6pPr>
            <a:lvl7pPr marL="3017879" indent="0">
              <a:buNone/>
              <a:defRPr sz="1800" b="1"/>
            </a:lvl7pPr>
            <a:lvl8pPr marL="3520851" indent="0">
              <a:buNone/>
              <a:defRPr sz="1800" b="1"/>
            </a:lvl8pPr>
            <a:lvl9pPr marL="402383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061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87" tIns="50296" rIns="100587" bIns="5029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387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21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  <a:prstGeom prst="rect">
            <a:avLst/>
          </a:prstGeom>
        </p:spPr>
        <p:txBody>
          <a:bodyPr vert="horz" lIns="100587" tIns="50296" rIns="100587" bIns="50296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1009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2978" indent="0">
              <a:buNone/>
              <a:defRPr sz="1300"/>
            </a:lvl2pPr>
            <a:lvl3pPr marL="1005960" indent="0">
              <a:buNone/>
              <a:defRPr sz="1100"/>
            </a:lvl3pPr>
            <a:lvl4pPr marL="1508941" indent="0">
              <a:buNone/>
              <a:defRPr sz="1000"/>
            </a:lvl4pPr>
            <a:lvl5pPr marL="2011919" indent="0">
              <a:buNone/>
              <a:defRPr sz="1000"/>
            </a:lvl5pPr>
            <a:lvl6pPr marL="2514901" indent="0">
              <a:buNone/>
              <a:defRPr sz="1000"/>
            </a:lvl6pPr>
            <a:lvl7pPr marL="3017879" indent="0">
              <a:buNone/>
              <a:defRPr sz="1000"/>
            </a:lvl7pPr>
            <a:lvl8pPr marL="3520851" indent="0">
              <a:buNone/>
              <a:defRPr sz="1000"/>
            </a:lvl8pPr>
            <a:lvl9pPr marL="402383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026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  <a:prstGeom prst="rect">
            <a:avLst/>
          </a:prstGeom>
        </p:spPr>
        <p:txBody>
          <a:bodyPr vert="horz" lIns="100587" tIns="50296" rIns="100587" bIns="50296"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2978" indent="0">
              <a:buNone/>
              <a:defRPr sz="3100"/>
            </a:lvl2pPr>
            <a:lvl3pPr marL="1005960" indent="0">
              <a:buNone/>
              <a:defRPr sz="2600"/>
            </a:lvl3pPr>
            <a:lvl4pPr marL="1508941" indent="0">
              <a:buNone/>
              <a:defRPr sz="2200"/>
            </a:lvl4pPr>
            <a:lvl5pPr marL="2011919" indent="0">
              <a:buNone/>
              <a:defRPr sz="2200"/>
            </a:lvl5pPr>
            <a:lvl6pPr marL="2514901" indent="0">
              <a:buNone/>
              <a:defRPr sz="2200"/>
            </a:lvl6pPr>
            <a:lvl7pPr marL="3017879" indent="0">
              <a:buNone/>
              <a:defRPr sz="2200"/>
            </a:lvl7pPr>
            <a:lvl8pPr marL="3520851" indent="0">
              <a:buNone/>
              <a:defRPr sz="2200"/>
            </a:lvl8pPr>
            <a:lvl9pPr marL="402383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2978" indent="0">
              <a:buNone/>
              <a:defRPr sz="1300"/>
            </a:lvl2pPr>
            <a:lvl3pPr marL="1005960" indent="0">
              <a:buNone/>
              <a:defRPr sz="1100"/>
            </a:lvl3pPr>
            <a:lvl4pPr marL="1508941" indent="0">
              <a:buNone/>
              <a:defRPr sz="1000"/>
            </a:lvl4pPr>
            <a:lvl5pPr marL="2011919" indent="0">
              <a:buNone/>
              <a:defRPr sz="1000"/>
            </a:lvl5pPr>
            <a:lvl6pPr marL="2514901" indent="0">
              <a:buNone/>
              <a:defRPr sz="1000"/>
            </a:lvl6pPr>
            <a:lvl7pPr marL="3017879" indent="0">
              <a:buNone/>
              <a:defRPr sz="1000"/>
            </a:lvl7pPr>
            <a:lvl8pPr marL="3520851" indent="0">
              <a:buNone/>
              <a:defRPr sz="1000"/>
            </a:lvl8pPr>
            <a:lvl9pPr marL="402383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15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587" tIns="50296" rIns="100587" bIns="5029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825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6455" y="302738"/>
            <a:ext cx="2310143" cy="5862248"/>
          </a:xfrm>
          <a:prstGeom prst="rect">
            <a:avLst/>
          </a:prstGeom>
        </p:spPr>
        <p:txBody>
          <a:bodyPr vert="eaVert" lIns="100587" tIns="50296" rIns="100587" bIns="5029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6021" y="302738"/>
            <a:ext cx="6762419" cy="586224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249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5307" indent="0" algn="ctr">
              <a:buNone/>
              <a:defRPr/>
            </a:lvl2pPr>
            <a:lvl3pPr marL="910612" indent="0" algn="ctr">
              <a:buNone/>
              <a:defRPr/>
            </a:lvl3pPr>
            <a:lvl4pPr marL="1365924" indent="0" algn="ctr">
              <a:buNone/>
              <a:defRPr/>
            </a:lvl4pPr>
            <a:lvl5pPr marL="1821231" indent="0" algn="ctr">
              <a:buNone/>
              <a:defRPr/>
            </a:lvl5pPr>
            <a:lvl6pPr marL="2276529" indent="0" algn="ctr">
              <a:buNone/>
              <a:defRPr/>
            </a:lvl6pPr>
            <a:lvl7pPr marL="2731847" indent="0" algn="ctr">
              <a:buNone/>
              <a:defRPr/>
            </a:lvl7pPr>
            <a:lvl8pPr marL="3187156" indent="0" algn="ctr">
              <a:buNone/>
              <a:defRPr/>
            </a:lvl8pPr>
            <a:lvl9pPr marL="3642469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21DA4E-79BF-7B41-A41E-FC63FA541B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243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1A23C-CF0C-F84D-844F-AFFCADC257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2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E3DAE-0C4F-7645-9F04-F0D00468B6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170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94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307" indent="0">
              <a:buNone/>
              <a:defRPr sz="1800"/>
            </a:lvl2pPr>
            <a:lvl3pPr marL="910612" indent="0">
              <a:buNone/>
              <a:defRPr sz="1700"/>
            </a:lvl3pPr>
            <a:lvl4pPr marL="1365924" indent="0">
              <a:buNone/>
              <a:defRPr sz="1400"/>
            </a:lvl4pPr>
            <a:lvl5pPr marL="1821231" indent="0">
              <a:buNone/>
              <a:defRPr sz="1400"/>
            </a:lvl5pPr>
            <a:lvl6pPr marL="2276529" indent="0">
              <a:buNone/>
              <a:defRPr sz="1400"/>
            </a:lvl6pPr>
            <a:lvl7pPr marL="2731847" indent="0">
              <a:buNone/>
              <a:defRPr sz="1400"/>
            </a:lvl7pPr>
            <a:lvl8pPr marL="3187156" indent="0">
              <a:buNone/>
              <a:defRPr sz="1400"/>
            </a:lvl8pPr>
            <a:lvl9pPr marL="3642469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173B2-F64B-344B-B18B-DA970B768F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198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4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16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E66DB-E898-974C-A70B-60684906B0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412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57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07" indent="0">
              <a:buNone/>
              <a:defRPr sz="2000" b="1"/>
            </a:lvl2pPr>
            <a:lvl3pPr marL="910612" indent="0">
              <a:buNone/>
              <a:defRPr sz="1800" b="1"/>
            </a:lvl3pPr>
            <a:lvl4pPr marL="1365924" indent="0">
              <a:buNone/>
              <a:defRPr sz="1700" b="1"/>
            </a:lvl4pPr>
            <a:lvl5pPr marL="1821231" indent="0">
              <a:buNone/>
              <a:defRPr sz="1700" b="1"/>
            </a:lvl5pPr>
            <a:lvl6pPr marL="2276529" indent="0">
              <a:buNone/>
              <a:defRPr sz="1700" b="1"/>
            </a:lvl6pPr>
            <a:lvl7pPr marL="2731847" indent="0">
              <a:buNone/>
              <a:defRPr sz="1700" b="1"/>
            </a:lvl7pPr>
            <a:lvl8pPr marL="3187156" indent="0">
              <a:buNone/>
              <a:defRPr sz="1700" b="1"/>
            </a:lvl8pPr>
            <a:lvl9pPr marL="3642469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07" indent="0">
              <a:buNone/>
              <a:defRPr sz="2000" b="1"/>
            </a:lvl2pPr>
            <a:lvl3pPr marL="910612" indent="0">
              <a:buNone/>
              <a:defRPr sz="1800" b="1"/>
            </a:lvl3pPr>
            <a:lvl4pPr marL="1365924" indent="0">
              <a:buNone/>
              <a:defRPr sz="1700" b="1"/>
            </a:lvl4pPr>
            <a:lvl5pPr marL="1821231" indent="0">
              <a:buNone/>
              <a:defRPr sz="1700" b="1"/>
            </a:lvl5pPr>
            <a:lvl6pPr marL="2276529" indent="0">
              <a:buNone/>
              <a:defRPr sz="1700" b="1"/>
            </a:lvl6pPr>
            <a:lvl7pPr marL="2731847" indent="0">
              <a:buNone/>
              <a:defRPr sz="1700" b="1"/>
            </a:lvl7pPr>
            <a:lvl8pPr marL="3187156" indent="0">
              <a:buNone/>
              <a:defRPr sz="1700" b="1"/>
            </a:lvl8pPr>
            <a:lvl9pPr marL="3642469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9A863-BE38-EB40-9850-6DC38A9C57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264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E3DAE-0C4F-7645-9F04-F0D00468B6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912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E84B1-60A3-5A4B-AA6F-35E645FAF9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243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94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5307" indent="0">
              <a:buNone/>
              <a:defRPr sz="1200"/>
            </a:lvl2pPr>
            <a:lvl3pPr marL="910612" indent="0">
              <a:buNone/>
              <a:defRPr sz="1000"/>
            </a:lvl3pPr>
            <a:lvl4pPr marL="1365924" indent="0">
              <a:buNone/>
              <a:defRPr sz="900"/>
            </a:lvl4pPr>
            <a:lvl5pPr marL="1821231" indent="0">
              <a:buNone/>
              <a:defRPr sz="900"/>
            </a:lvl5pPr>
            <a:lvl6pPr marL="2276529" indent="0">
              <a:buNone/>
              <a:defRPr sz="900"/>
            </a:lvl6pPr>
            <a:lvl7pPr marL="2731847" indent="0">
              <a:buNone/>
              <a:defRPr sz="900"/>
            </a:lvl7pPr>
            <a:lvl8pPr marL="3187156" indent="0">
              <a:buNone/>
              <a:defRPr sz="900"/>
            </a:lvl8pPr>
            <a:lvl9pPr marL="3642469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39870-25F2-B74F-9D5D-C58D79AC7B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817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5307" indent="0">
              <a:buNone/>
              <a:defRPr sz="2800"/>
            </a:lvl2pPr>
            <a:lvl3pPr marL="910612" indent="0">
              <a:buNone/>
              <a:defRPr sz="2400"/>
            </a:lvl3pPr>
            <a:lvl4pPr marL="1365924" indent="0">
              <a:buNone/>
              <a:defRPr sz="2000"/>
            </a:lvl4pPr>
            <a:lvl5pPr marL="1821231" indent="0">
              <a:buNone/>
              <a:defRPr sz="2000"/>
            </a:lvl5pPr>
            <a:lvl6pPr marL="2276529" indent="0">
              <a:buNone/>
              <a:defRPr sz="2000"/>
            </a:lvl6pPr>
            <a:lvl7pPr marL="2731847" indent="0">
              <a:buNone/>
              <a:defRPr sz="2000"/>
            </a:lvl7pPr>
            <a:lvl8pPr marL="3187156" indent="0">
              <a:buNone/>
              <a:defRPr sz="2000"/>
            </a:lvl8pPr>
            <a:lvl9pPr marL="364246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5307" indent="0">
              <a:buNone/>
              <a:defRPr sz="1200"/>
            </a:lvl2pPr>
            <a:lvl3pPr marL="910612" indent="0">
              <a:buNone/>
              <a:defRPr sz="1000"/>
            </a:lvl3pPr>
            <a:lvl4pPr marL="1365924" indent="0">
              <a:buNone/>
              <a:defRPr sz="900"/>
            </a:lvl4pPr>
            <a:lvl5pPr marL="1821231" indent="0">
              <a:buNone/>
              <a:defRPr sz="900"/>
            </a:lvl5pPr>
            <a:lvl6pPr marL="2276529" indent="0">
              <a:buNone/>
              <a:defRPr sz="900"/>
            </a:lvl6pPr>
            <a:lvl7pPr marL="2731847" indent="0">
              <a:buNone/>
              <a:defRPr sz="900"/>
            </a:lvl7pPr>
            <a:lvl8pPr marL="3187156" indent="0">
              <a:buNone/>
              <a:defRPr sz="900"/>
            </a:lvl8pPr>
            <a:lvl9pPr marL="3642469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201D6-C762-C848-9720-A7089CE425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315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39E5A-54A2-A74E-9702-1DA2EBE94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9823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327" y="301630"/>
            <a:ext cx="2265363" cy="6446837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30"/>
            <a:ext cx="6643688" cy="6446837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75ACF1-625E-AC47-957F-0A5085B4A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458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60ABA422-2F9E-EA4B-BB56-007C5C71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5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E84B1-60A3-5A4B-AA6F-35E645FAF9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1918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3BF361A5-5D69-7540-BB0E-696127398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536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60ABA422-2F9E-EA4B-BB56-007C5C71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018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3BF361A5-5D69-7540-BB0E-696127398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229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062" indent="0" algn="ctr">
              <a:buNone/>
              <a:defRPr/>
            </a:lvl2pPr>
            <a:lvl3pPr marL="912126" indent="0" algn="ctr">
              <a:buNone/>
              <a:defRPr/>
            </a:lvl3pPr>
            <a:lvl4pPr marL="1368191" indent="0" algn="ctr">
              <a:buNone/>
              <a:defRPr/>
            </a:lvl4pPr>
            <a:lvl5pPr marL="1824254" indent="0" algn="ctr">
              <a:buNone/>
              <a:defRPr/>
            </a:lvl5pPr>
            <a:lvl6pPr marL="2280318" indent="0" algn="ctr">
              <a:buNone/>
              <a:defRPr/>
            </a:lvl6pPr>
            <a:lvl7pPr marL="2736384" indent="0" algn="ctr">
              <a:buNone/>
              <a:defRPr/>
            </a:lvl7pPr>
            <a:lvl8pPr marL="3192446" indent="0" algn="ctr">
              <a:buNone/>
              <a:defRPr/>
            </a:lvl8pPr>
            <a:lvl9pPr marL="3648513" indent="0" algn="ctr">
              <a:buNone/>
              <a:defRPr/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21DA4E-79BF-7B41-A41E-FC63FA541B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989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1A23C-CF0C-F84D-844F-AFFCADC257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354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76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062" indent="0">
              <a:buNone/>
              <a:defRPr sz="1800"/>
            </a:lvl2pPr>
            <a:lvl3pPr marL="912126" indent="0">
              <a:buNone/>
              <a:defRPr sz="1700"/>
            </a:lvl3pPr>
            <a:lvl4pPr marL="1368191" indent="0">
              <a:buNone/>
              <a:defRPr sz="1400"/>
            </a:lvl4pPr>
            <a:lvl5pPr marL="1824254" indent="0">
              <a:buNone/>
              <a:defRPr sz="1400"/>
            </a:lvl5pPr>
            <a:lvl6pPr marL="2280318" indent="0">
              <a:buNone/>
              <a:defRPr sz="1400"/>
            </a:lvl6pPr>
            <a:lvl7pPr marL="2736384" indent="0">
              <a:buNone/>
              <a:defRPr sz="1400"/>
            </a:lvl7pPr>
            <a:lvl8pPr marL="3192446" indent="0">
              <a:buNone/>
              <a:defRPr sz="1400"/>
            </a:lvl8pPr>
            <a:lvl9pPr marL="3648513" indent="0">
              <a:buNone/>
              <a:defRPr sz="14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173B2-F64B-344B-B18B-DA970B768F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728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4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016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E66DB-E898-974C-A70B-60684906B0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0207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39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062" indent="0">
              <a:buNone/>
              <a:defRPr sz="2000" b="1"/>
            </a:lvl2pPr>
            <a:lvl3pPr marL="912126" indent="0">
              <a:buNone/>
              <a:defRPr sz="1800" b="1"/>
            </a:lvl3pPr>
            <a:lvl4pPr marL="1368191" indent="0">
              <a:buNone/>
              <a:defRPr sz="1700" b="1"/>
            </a:lvl4pPr>
            <a:lvl5pPr marL="1824254" indent="0">
              <a:buNone/>
              <a:defRPr sz="1700" b="1"/>
            </a:lvl5pPr>
            <a:lvl6pPr marL="2280318" indent="0">
              <a:buNone/>
              <a:defRPr sz="1700" b="1"/>
            </a:lvl6pPr>
            <a:lvl7pPr marL="2736384" indent="0">
              <a:buNone/>
              <a:defRPr sz="1700" b="1"/>
            </a:lvl7pPr>
            <a:lvl8pPr marL="3192446" indent="0">
              <a:buNone/>
              <a:defRPr sz="1700" b="1"/>
            </a:lvl8pPr>
            <a:lvl9pPr marL="3648513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062" indent="0">
              <a:buNone/>
              <a:defRPr sz="2000" b="1"/>
            </a:lvl2pPr>
            <a:lvl3pPr marL="912126" indent="0">
              <a:buNone/>
              <a:defRPr sz="1800" b="1"/>
            </a:lvl3pPr>
            <a:lvl4pPr marL="1368191" indent="0">
              <a:buNone/>
              <a:defRPr sz="1700" b="1"/>
            </a:lvl4pPr>
            <a:lvl5pPr marL="1824254" indent="0">
              <a:buNone/>
              <a:defRPr sz="1700" b="1"/>
            </a:lvl5pPr>
            <a:lvl6pPr marL="2280318" indent="0">
              <a:buNone/>
              <a:defRPr sz="1700" b="1"/>
            </a:lvl6pPr>
            <a:lvl7pPr marL="2736384" indent="0">
              <a:buNone/>
              <a:defRPr sz="1700" b="1"/>
            </a:lvl7pPr>
            <a:lvl8pPr marL="3192446" indent="0">
              <a:buNone/>
              <a:defRPr sz="1700" b="1"/>
            </a:lvl8pPr>
            <a:lvl9pPr marL="3648513" indent="0">
              <a:buNone/>
              <a:defRPr sz="17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9A863-BE38-EB40-9850-6DC38A9C57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035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E3DAE-0C4F-7645-9F04-F0D00468B6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9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E84B1-60A3-5A4B-AA6F-35E645FAF9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5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8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5542" indent="0">
              <a:buNone/>
              <a:defRPr sz="1200"/>
            </a:lvl2pPr>
            <a:lvl3pPr marL="911085" indent="0">
              <a:buNone/>
              <a:defRPr sz="1000"/>
            </a:lvl3pPr>
            <a:lvl4pPr marL="1366633" indent="0">
              <a:buNone/>
              <a:defRPr sz="900"/>
            </a:lvl4pPr>
            <a:lvl5pPr marL="1822174" indent="0">
              <a:buNone/>
              <a:defRPr sz="900"/>
            </a:lvl5pPr>
            <a:lvl6pPr marL="2277713" indent="0">
              <a:buNone/>
              <a:defRPr sz="900"/>
            </a:lvl6pPr>
            <a:lvl7pPr marL="2733263" indent="0">
              <a:buNone/>
              <a:defRPr sz="900"/>
            </a:lvl7pPr>
            <a:lvl8pPr marL="3188808" indent="0">
              <a:buNone/>
              <a:defRPr sz="900"/>
            </a:lvl8pPr>
            <a:lvl9pPr marL="3644354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39870-25F2-B74F-9D5D-C58D79AC7B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1745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77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062" indent="0">
              <a:buNone/>
              <a:defRPr sz="1200"/>
            </a:lvl2pPr>
            <a:lvl3pPr marL="912126" indent="0">
              <a:buNone/>
              <a:defRPr sz="1000"/>
            </a:lvl3pPr>
            <a:lvl4pPr marL="1368191" indent="0">
              <a:buNone/>
              <a:defRPr sz="900"/>
            </a:lvl4pPr>
            <a:lvl5pPr marL="1824254" indent="0">
              <a:buNone/>
              <a:defRPr sz="900"/>
            </a:lvl5pPr>
            <a:lvl6pPr marL="2280318" indent="0">
              <a:buNone/>
              <a:defRPr sz="900"/>
            </a:lvl6pPr>
            <a:lvl7pPr marL="2736384" indent="0">
              <a:buNone/>
              <a:defRPr sz="900"/>
            </a:lvl7pPr>
            <a:lvl8pPr marL="3192446" indent="0">
              <a:buNone/>
              <a:defRPr sz="900"/>
            </a:lvl8pPr>
            <a:lvl9pPr marL="3648513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239870-25F2-B74F-9D5D-C58D79AC7B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647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062" indent="0">
              <a:buNone/>
              <a:defRPr sz="2800"/>
            </a:lvl2pPr>
            <a:lvl3pPr marL="912126" indent="0">
              <a:buNone/>
              <a:defRPr sz="2400"/>
            </a:lvl3pPr>
            <a:lvl4pPr marL="1368191" indent="0">
              <a:buNone/>
              <a:defRPr sz="2000"/>
            </a:lvl4pPr>
            <a:lvl5pPr marL="1824254" indent="0">
              <a:buNone/>
              <a:defRPr sz="2000"/>
            </a:lvl5pPr>
            <a:lvl6pPr marL="2280318" indent="0">
              <a:buNone/>
              <a:defRPr sz="2000"/>
            </a:lvl6pPr>
            <a:lvl7pPr marL="2736384" indent="0">
              <a:buNone/>
              <a:defRPr sz="2000"/>
            </a:lvl7pPr>
            <a:lvl8pPr marL="3192446" indent="0">
              <a:buNone/>
              <a:defRPr sz="2000"/>
            </a:lvl8pPr>
            <a:lvl9pPr marL="3648513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062" indent="0">
              <a:buNone/>
              <a:defRPr sz="1200"/>
            </a:lvl2pPr>
            <a:lvl3pPr marL="912126" indent="0">
              <a:buNone/>
              <a:defRPr sz="1000"/>
            </a:lvl3pPr>
            <a:lvl4pPr marL="1368191" indent="0">
              <a:buNone/>
              <a:defRPr sz="900"/>
            </a:lvl4pPr>
            <a:lvl5pPr marL="1824254" indent="0">
              <a:buNone/>
              <a:defRPr sz="900"/>
            </a:lvl5pPr>
            <a:lvl6pPr marL="2280318" indent="0">
              <a:buNone/>
              <a:defRPr sz="900"/>
            </a:lvl6pPr>
            <a:lvl7pPr marL="2736384" indent="0">
              <a:buNone/>
              <a:defRPr sz="900"/>
            </a:lvl7pPr>
            <a:lvl8pPr marL="3192446" indent="0">
              <a:buNone/>
              <a:defRPr sz="900"/>
            </a:lvl8pPr>
            <a:lvl9pPr marL="3648513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201D6-C762-C848-9720-A7089CE425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4531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39E5A-54A2-A74E-9702-1DA2EBE94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523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327" y="301630"/>
            <a:ext cx="2265363" cy="6446837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30"/>
            <a:ext cx="6643688" cy="6446837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75ACF1-625E-AC47-957F-0A5085B4A3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5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5542" indent="0">
              <a:buNone/>
              <a:defRPr sz="2800"/>
            </a:lvl2pPr>
            <a:lvl3pPr marL="911085" indent="0">
              <a:buNone/>
              <a:defRPr sz="2400"/>
            </a:lvl3pPr>
            <a:lvl4pPr marL="1366633" indent="0">
              <a:buNone/>
              <a:defRPr sz="2000"/>
            </a:lvl4pPr>
            <a:lvl5pPr marL="1822174" indent="0">
              <a:buNone/>
              <a:defRPr sz="2000"/>
            </a:lvl5pPr>
            <a:lvl6pPr marL="2277713" indent="0">
              <a:buNone/>
              <a:defRPr sz="2000"/>
            </a:lvl6pPr>
            <a:lvl7pPr marL="2733263" indent="0">
              <a:buNone/>
              <a:defRPr sz="2000"/>
            </a:lvl7pPr>
            <a:lvl8pPr marL="3188808" indent="0">
              <a:buNone/>
              <a:defRPr sz="2000"/>
            </a:lvl8pPr>
            <a:lvl9pPr marL="364435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5542" indent="0">
              <a:buNone/>
              <a:defRPr sz="1200"/>
            </a:lvl2pPr>
            <a:lvl3pPr marL="911085" indent="0">
              <a:buNone/>
              <a:defRPr sz="1000"/>
            </a:lvl3pPr>
            <a:lvl4pPr marL="1366633" indent="0">
              <a:buNone/>
              <a:defRPr sz="900"/>
            </a:lvl4pPr>
            <a:lvl5pPr marL="1822174" indent="0">
              <a:buNone/>
              <a:defRPr sz="900"/>
            </a:lvl5pPr>
            <a:lvl6pPr marL="2277713" indent="0">
              <a:buNone/>
              <a:defRPr sz="900"/>
            </a:lvl6pPr>
            <a:lvl7pPr marL="2733263" indent="0">
              <a:buNone/>
              <a:defRPr sz="900"/>
            </a:lvl7pPr>
            <a:lvl8pPr marL="3188808" indent="0">
              <a:buNone/>
              <a:defRPr sz="900"/>
            </a:lvl8pPr>
            <a:lvl9pPr marL="3644354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201D6-C762-C848-9720-A7089CE425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3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3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slideLayout" Target="../slideLayouts/slideLayout70.xml"/><Relationship Id="rId3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797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613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2" y="6886613"/>
            <a:ext cx="3186113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613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DD2FCCEA-4D0D-854D-9FBC-864DE5338B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55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555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2pPr>
      <a:lvl3pPr algn="ctr" defTabSz="4555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3pPr>
      <a:lvl4pPr algn="ctr" defTabSz="4555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4pPr>
      <a:lvl5pPr algn="ctr" defTabSz="45554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5pPr>
      <a:lvl6pPr marL="2505494" indent="-227775" algn="ctr" defTabSz="4555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6pPr>
      <a:lvl7pPr marL="2961036" indent="-227775" algn="ctr" defTabSz="4555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7pPr>
      <a:lvl8pPr marL="3416579" indent="-227775" algn="ctr" defTabSz="4555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8pPr>
      <a:lvl9pPr marL="3872125" indent="-227775" algn="ctr" defTabSz="4555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9pPr>
    </p:titleStyle>
    <p:bodyStyle>
      <a:lvl1pPr marL="341659" indent="-341659" algn="l" defTabSz="455542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0262" indent="-284714" algn="l" defTabSz="455542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38854" indent="-227775" algn="l" defTabSz="455542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4404" indent="-227775" algn="l" defTabSz="455542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49948" indent="-227775" algn="l" defTabSz="455542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05494" indent="-227775" algn="l" defTabSz="45554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1036" indent="-227775" algn="l" defTabSz="45554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16579" indent="-227775" algn="l" defTabSz="45554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2125" indent="-227775" algn="l" defTabSz="45554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542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085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633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174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713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3263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8808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4354" algn="l" defTabSz="4555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1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601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6062"/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2" y="6886601"/>
            <a:ext cx="3186113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6062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601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6062"/>
            <a:fld id="{DD2FCCEA-4D0D-854D-9FBC-864DE5338BF8}" type="slidenum">
              <a:rPr lang="en-US" smtClean="0"/>
              <a:pPr defTabSz="456062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4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45606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5606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2pPr>
      <a:lvl3pPr algn="ctr" defTabSz="45606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3pPr>
      <a:lvl4pPr algn="ctr" defTabSz="45606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4pPr>
      <a:lvl5pPr algn="ctr" defTabSz="45606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5pPr>
      <a:lvl6pPr marL="2508353" indent="-228034" algn="ctr" defTabSz="45606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6pPr>
      <a:lvl7pPr marL="2964414" indent="-228034" algn="ctr" defTabSz="45606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7pPr>
      <a:lvl8pPr marL="3420481" indent="-228034" algn="ctr" defTabSz="45606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8pPr>
      <a:lvl9pPr marL="3876543" indent="-228034" algn="ctr" defTabSz="45606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9pPr>
    </p:titleStyle>
    <p:bodyStyle>
      <a:lvl1pPr marL="342048" indent="-342048" algn="l" defTabSz="456062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1104" indent="-285040" algn="l" defTabSz="456062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156" indent="-228034" algn="l" defTabSz="456062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6223" indent="-228034" algn="l" defTabSz="456062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2289" indent="-228034" algn="l" defTabSz="456062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08353" indent="-228034" algn="l" defTabSz="45606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4414" indent="-228034" algn="l" defTabSz="45606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0481" indent="-228034" algn="l" defTabSz="45606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6543" indent="-228034" algn="l" defTabSz="45606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062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126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191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254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318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384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446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8513" algn="l" defTabSz="4560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025" y="1175950"/>
            <a:ext cx="9072563" cy="498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15" tIns="50210" rIns="100415" bIns="502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4061" y="7055697"/>
            <a:ext cx="4891554" cy="28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415" tIns="50210" rIns="100415" bIns="50210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 defTabSz="911085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latin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6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50214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6pPr>
      <a:lvl7pPr marL="1004293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7pPr>
      <a:lvl8pPr marL="150644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8pPr>
      <a:lvl9pPr marL="200858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9pPr>
    </p:titleStyle>
    <p:bodyStyle>
      <a:lvl1pPr marL="251072" indent="-251072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2926" indent="-25629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1004293" indent="-245846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380900" indent="-251072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1757498" indent="-251072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5pPr>
      <a:lvl6pPr marL="2259657" indent="-251072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6pPr>
      <a:lvl7pPr marL="2761804" indent="-251072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7pPr>
      <a:lvl8pPr marL="3263951" indent="-251072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8pPr>
      <a:lvl9pPr marL="3766096" indent="-251072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142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293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6442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8585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734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2879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5014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167" algn="l" defTabSz="50214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025" y="1175950"/>
            <a:ext cx="9072563" cy="498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4061" y="7055697"/>
            <a:ext cx="4891554" cy="28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 defTabSz="911463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latin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30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50235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6pPr>
      <a:lvl7pPr marL="100470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7pPr>
      <a:lvl8pPr marL="1507066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8pPr>
      <a:lvl9pPr marL="2009418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9pPr>
    </p:titleStyle>
    <p:bodyStyle>
      <a:lvl1pPr marL="251176" indent="-25117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3188" indent="-25640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1004709" indent="-245948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381472" indent="-251176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1758230" indent="-25117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5pPr>
      <a:lvl6pPr marL="2260595" indent="-25117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6pPr>
      <a:lvl7pPr marL="2762949" indent="-25117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7pPr>
      <a:lvl8pPr marL="3265305" indent="-25117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8pPr>
      <a:lvl9pPr marL="3767658" indent="-25117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52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09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066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418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76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128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473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834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47" y="671971"/>
            <a:ext cx="8568531" cy="125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58" tIns="50232" rIns="100458" bIns="502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47" y="2183906"/>
            <a:ext cx="8568531" cy="453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6047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1463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214" y="6887704"/>
            <a:ext cx="3192198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1463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48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58" tIns="50232" rIns="100458" bIns="5023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500" smtClean="0">
                <a:solidFill>
                  <a:srgbClr val="000000"/>
                </a:solidFill>
                <a:effectLst/>
                <a:latin typeface="Palatino" charset="0"/>
              </a:defRPr>
            </a:lvl1pPr>
          </a:lstStyle>
          <a:p>
            <a:pPr defTabSz="911463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fld id="{00DC8A87-224F-2540-89FF-6764D5425F28}" type="slidenum">
              <a:rPr lang="en-US" b="0" smtClean="0">
                <a:cs typeface="ＭＳ Ｐゴシック" charset="0"/>
              </a:rPr>
              <a:pPr defTabSz="911463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t>‹#›</a:t>
            </a:fld>
            <a:endParaRPr lang="en-US" b="0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5pPr>
      <a:lvl6pPr marL="50235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6pPr>
      <a:lvl7pPr marL="100470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7pPr>
      <a:lvl8pPr marL="1507066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8pPr>
      <a:lvl9pPr marL="2009418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76764" indent="-376764" algn="l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16326" indent="-313977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ea typeface="+mn-ea"/>
        </a:defRPr>
      </a:lvl2pPr>
      <a:lvl3pPr marL="1255890" indent="-25117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58230" indent="-251176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60595" indent="-251176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762949" indent="-25117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265305" indent="-25117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767658" indent="-25117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270014" indent="-25117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52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09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066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418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776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128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473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834" algn="l" defTabSz="5023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025" y="1175950"/>
            <a:ext cx="9072563" cy="498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4061" y="7055697"/>
            <a:ext cx="4891554" cy="28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 defTabSz="912031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latin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1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50266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6pPr>
      <a:lvl7pPr marL="100533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7pPr>
      <a:lvl8pPr marL="1508003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8pPr>
      <a:lvl9pPr marL="2010668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9pPr>
    </p:titleStyle>
    <p:bodyStyle>
      <a:lvl1pPr marL="251333" indent="-25133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3578" indent="-25656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1005334" indent="-246101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382332" indent="-251333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1759328" indent="-251333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5pPr>
      <a:lvl6pPr marL="2262002" indent="-251333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6pPr>
      <a:lvl7pPr marL="2764669" indent="-251333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7pPr>
      <a:lvl8pPr marL="3267337" indent="-251333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8pPr>
      <a:lvl9pPr marL="3770003" indent="-251333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665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334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003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668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8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001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662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1334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025" y="1175950"/>
            <a:ext cx="9072563" cy="498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587" tIns="50296" rIns="100587" bIns="50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4061" y="7055697"/>
            <a:ext cx="4891554" cy="28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87" tIns="50296" rIns="100587" bIns="50296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solidFill>
                  <a:srgbClr val="545F90"/>
                </a:solidFill>
                <a:effectLst/>
                <a:ea typeface="+mn-ea"/>
                <a:cs typeface="+mn-cs"/>
              </a:defRPr>
            </a:lvl1pPr>
          </a:lstStyle>
          <a:p>
            <a:pPr defTabSz="912600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latin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8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  <a:ea typeface="ＭＳ Ｐゴシック" charset="-128"/>
          <a:cs typeface="ＭＳ Ｐゴシック" charset="-128"/>
        </a:defRPr>
      </a:lvl5pPr>
      <a:lvl6pPr marL="502978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6pPr>
      <a:lvl7pPr marL="100596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7pPr>
      <a:lvl8pPr marL="1508941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8pPr>
      <a:lvl9pPr marL="201191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Gill Sans" pitchFamily="-65" charset="0"/>
        </a:defRPr>
      </a:lvl9pPr>
    </p:titleStyle>
    <p:bodyStyle>
      <a:lvl1pPr marL="251490" indent="-25149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ahoma" charset="0"/>
        <a:buChar char="●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3974" indent="-25672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2pPr>
      <a:lvl3pPr marL="1005960" indent="-246254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▫"/>
        <a:defRPr>
          <a:solidFill>
            <a:schemeClr val="tx1"/>
          </a:solidFill>
          <a:latin typeface="+mn-lt"/>
          <a:ea typeface="ＭＳ Ｐゴシック" pitchFamily="-65" charset="-128"/>
        </a:defRPr>
      </a:lvl3pPr>
      <a:lvl4pPr marL="1383192" indent="-25149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pitchFamily="-65" charset="-128"/>
        </a:defRPr>
      </a:lvl4pPr>
      <a:lvl5pPr marL="1760426" indent="-25149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5pPr>
      <a:lvl6pPr marL="2263410" indent="-25149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6pPr>
      <a:lvl7pPr marL="2766389" indent="-25149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7pPr>
      <a:lvl8pPr marL="3269371" indent="-25149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8pPr>
      <a:lvl9pPr marL="3772349" indent="-25149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78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960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941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919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901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879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851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837" algn="l" defTabSz="50297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796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619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5307"/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2" y="6886619"/>
            <a:ext cx="3186113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5307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619"/>
            <a:ext cx="2338388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5307"/>
            <a:fld id="{DD2FCCEA-4D0D-854D-9FBC-864DE5338BF8}" type="slidenum">
              <a:rPr lang="en-US" smtClean="0"/>
              <a:pPr defTabSz="455307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8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45530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5530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2pPr>
      <a:lvl3pPr algn="ctr" defTabSz="45530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3pPr>
      <a:lvl4pPr algn="ctr" defTabSz="45530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4pPr>
      <a:lvl5pPr algn="ctr" defTabSz="455307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pitchFamily="-65" charset="0"/>
          <a:ea typeface="ＭＳ Ｐゴシック" charset="0"/>
          <a:cs typeface="Arial" pitchFamily="-65" charset="0"/>
        </a:defRPr>
      </a:lvl5pPr>
      <a:lvl6pPr marL="2504199" indent="-227657" algn="ctr" defTabSz="45530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6pPr>
      <a:lvl7pPr marL="2959501" indent="-227657" algn="ctr" defTabSz="45530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7pPr>
      <a:lvl8pPr marL="3414807" indent="-227657" algn="ctr" defTabSz="45530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8pPr>
      <a:lvl9pPr marL="3870119" indent="-227657" algn="ctr" defTabSz="45530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pitchFamily="-65" charset="0"/>
          <a:ea typeface="Arial" pitchFamily="-65" charset="0"/>
          <a:cs typeface="Arial" pitchFamily="-65" charset="0"/>
        </a:defRPr>
      </a:lvl9pPr>
    </p:titleStyle>
    <p:bodyStyle>
      <a:lvl1pPr marL="341482" indent="-341482" algn="l" defTabSz="455307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39880" indent="-284566" algn="l" defTabSz="455307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38261" indent="-227657" algn="l" defTabSz="455307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3579" indent="-227657" algn="l" defTabSz="455307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48887" indent="-227657" algn="l" defTabSz="455307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04199" indent="-227657" algn="l" defTabSz="455307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59501" indent="-227657" algn="l" defTabSz="455307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14807" indent="-227657" algn="l" defTabSz="455307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0119" indent="-227657" algn="l" defTabSz="455307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07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612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5924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231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529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1847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156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469" algn="l" defTabSz="455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47" y="671971"/>
            <a:ext cx="8568531" cy="125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47" tIns="50226" rIns="100447" bIns="502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47" y="2183906"/>
            <a:ext cx="8568531" cy="453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6047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47" tIns="50226" rIns="100447" bIns="5022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1368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214" y="6887704"/>
            <a:ext cx="3192198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47" tIns="50226" rIns="100447" bIns="50226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1368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48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47" tIns="50226" rIns="100447" bIns="5022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500" smtClean="0">
                <a:solidFill>
                  <a:srgbClr val="000000"/>
                </a:solidFill>
                <a:effectLst/>
                <a:latin typeface="Palatino" charset="0"/>
              </a:defRPr>
            </a:lvl1pPr>
          </a:lstStyle>
          <a:p>
            <a:pPr defTabSz="911368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fld id="{00DC8A87-224F-2540-89FF-6764D5425F28}" type="slidenum">
              <a:rPr lang="en-US" b="0" smtClean="0">
                <a:cs typeface="ＭＳ Ｐゴシック" charset="0"/>
              </a:rPr>
              <a:pPr defTabSz="911368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t>‹#›</a:t>
            </a:fld>
            <a:endParaRPr lang="en-US" b="0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15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5pPr>
      <a:lvl6pPr marL="50229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6pPr>
      <a:lvl7pPr marL="100460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7pPr>
      <a:lvl8pPr marL="150691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8pPr>
      <a:lvl9pPr marL="200921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76725" indent="-376725" algn="l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16241" indent="-313945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ea typeface="+mn-ea"/>
        </a:defRPr>
      </a:lvl2pPr>
      <a:lvl3pPr marL="1255760" indent="-25115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58047" indent="-2511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60361" indent="-25115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762663" indent="-25115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264966" indent="-25115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767268" indent="-25115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269572" indent="-25115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299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605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6910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210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16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3816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109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8417" algn="l" defTabSz="50229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6047" y="671971"/>
            <a:ext cx="8568531" cy="125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522" tIns="50264" rIns="100522" bIns="502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047" y="2183906"/>
            <a:ext cx="8568531" cy="453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6047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203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214" y="6887704"/>
            <a:ext cx="3192198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500">
                <a:solidFill>
                  <a:srgbClr val="000000"/>
                </a:solidFill>
                <a:effectLst/>
                <a:latin typeface="Palatino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 defTabSz="91203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48" y="6887704"/>
            <a:ext cx="2100130" cy="50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22" tIns="50264" rIns="100522" bIns="5026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500" smtClean="0">
                <a:solidFill>
                  <a:srgbClr val="000000"/>
                </a:solidFill>
                <a:effectLst/>
                <a:latin typeface="Palatino" charset="0"/>
              </a:defRPr>
            </a:lvl1pPr>
          </a:lstStyle>
          <a:p>
            <a:pPr defTabSz="91203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fld id="{00DC8A87-224F-2540-89FF-6764D5425F28}" type="slidenum">
              <a:rPr lang="en-US" b="0" smtClean="0">
                <a:cs typeface="ＭＳ Ｐゴシック" charset="0"/>
              </a:rPr>
              <a:pPr defTabSz="91203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t>‹#›</a:t>
            </a:fld>
            <a:endParaRPr lang="en-US" b="0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45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5pPr>
      <a:lvl6pPr marL="50266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6pPr>
      <a:lvl7pPr marL="100533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7pPr>
      <a:lvl8pPr marL="1508003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8pPr>
      <a:lvl9pPr marL="2010668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Palatino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76999" indent="-376999" algn="l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16834" indent="-314171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ea typeface="+mn-ea"/>
        </a:defRPr>
      </a:lvl2pPr>
      <a:lvl3pPr marL="1256672" indent="-251333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59328" indent="-251333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62002" indent="-251333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764669" indent="-25133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267337" indent="-25133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770003" indent="-25133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272670" indent="-25133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665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334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003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668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8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001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662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1334" algn="l" defTabSz="50266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" Type="http://schemas.microsoft.com/office/2007/relationships/media" Target="file://localhost/Users/ricci/Documents/Research/CRPP/Paper_3dGlobal/movie/3d_N2S1nu001_D1_nz32/3d_II.mov" TargetMode="External"/><Relationship Id="rId2" Type="http://schemas.openxmlformats.org/officeDocument/2006/relationships/video" Target="file://localhost/Users/ricci/Documents/Research/CRPP/Paper_3dGlobal/movie/3d_N2S1nu001_D1_nz32/3d_II.mov" TargetMode="External"/><Relationship Id="rId3" Type="http://schemas.microsoft.com/office/2007/relationships/media" Target="file://localhost/Users/ricci/Documents/conference/ICNSP2009/movies/LAPD/LAPD.mov" TargetMode="External"/><Relationship Id="rId4" Type="http://schemas.openxmlformats.org/officeDocument/2006/relationships/video" Target="file://localhost/Users/ricci/Documents/conference/ICNSP2009/movies/LAPD/LAPD.mov" TargetMode="External"/><Relationship Id="rId5" Type="http://schemas.openxmlformats.org/officeDocument/2006/relationships/slideLayout" Target="../slideLayouts/slideLayout48.xml"/><Relationship Id="rId6" Type="http://schemas.openxmlformats.org/officeDocument/2006/relationships/notesSlide" Target="../notesSlides/notesSlide10.xml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2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4.emf"/><Relationship Id="rId7" Type="http://schemas.openxmlformats.org/officeDocument/2006/relationships/oleObject" Target="../embeddings/Microsoft_Equation1.bin"/><Relationship Id="rId8" Type="http://schemas.openxmlformats.org/officeDocument/2006/relationships/image" Target="../media/image2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video" Target="../media/media2.mov"/><Relationship Id="rId4" Type="http://schemas.microsoft.com/office/2007/relationships/media" Target="../media/media3.mov"/><Relationship Id="rId5" Type="http://schemas.openxmlformats.org/officeDocument/2006/relationships/video" Target="../media/media3.mov"/><Relationship Id="rId6" Type="http://schemas.openxmlformats.org/officeDocument/2006/relationships/slideLayout" Target="../slideLayouts/slideLayout64.xml"/><Relationship Id="rId7" Type="http://schemas.openxmlformats.org/officeDocument/2006/relationships/notesSlide" Target="../notesSlides/notesSlide13.xml"/><Relationship Id="rId8" Type="http://schemas.openxmlformats.org/officeDocument/2006/relationships/oleObject" Target="file:///\\localhost\Users\ricci\Documents\conference\EPR2013\!OLE_LINK1" TargetMode="External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" Type="http://schemas.openxmlformats.org/officeDocument/2006/relationships/vmlDrawing" Target="../drawings/vmlDrawing3.vml"/><Relationship Id="rId2" Type="http://schemas.microsoft.com/office/2007/relationships/media" Target="../media/media2.mo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.png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44.emf"/><Relationship Id="rId8" Type="http://schemas.openxmlformats.org/officeDocument/2006/relationships/image" Target="../media/image45.emf"/><Relationship Id="rId9" Type="http://schemas.openxmlformats.org/officeDocument/2006/relationships/image" Target="../media/image46.emf"/><Relationship Id="rId10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emf"/><Relationship Id="rId5" Type="http://schemas.openxmlformats.org/officeDocument/2006/relationships/image" Target="../media/image53.emf"/><Relationship Id="rId6" Type="http://schemas.openxmlformats.org/officeDocument/2006/relationships/image" Target="../media/image54.png"/><Relationship Id="rId7" Type="http://schemas.openxmlformats.org/officeDocument/2006/relationships/image" Target="../media/image55.emf"/><Relationship Id="rId8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emf"/><Relationship Id="rId5" Type="http://schemas.openxmlformats.org/officeDocument/2006/relationships/image" Target="../media/image61.emf"/><Relationship Id="rId6" Type="http://schemas.openxmlformats.org/officeDocument/2006/relationships/image" Target="../media/image62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3.emf"/><Relationship Id="rId5" Type="http://schemas.openxmlformats.org/officeDocument/2006/relationships/image" Target="../media/image64.emf"/><Relationship Id="rId6" Type="http://schemas.openxmlformats.org/officeDocument/2006/relationships/image" Target="../media/image65.emf"/><Relationship Id="rId7" Type="http://schemas.openxmlformats.org/officeDocument/2006/relationships/image" Target="../media/image66.emf"/><Relationship Id="rId8" Type="http://schemas.openxmlformats.org/officeDocument/2006/relationships/image" Target="../media/image67.emf"/><Relationship Id="rId9" Type="http://schemas.openxmlformats.org/officeDocument/2006/relationships/image" Target="../media/image68.emf"/><Relationship Id="rId10" Type="http://schemas.openxmlformats.org/officeDocument/2006/relationships/image" Target="../media/image69.emf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2.emf"/><Relationship Id="rId5" Type="http://schemas.openxmlformats.org/officeDocument/2006/relationships/image" Target="../media/image11.emf"/><Relationship Id="rId6" Type="http://schemas.openxmlformats.org/officeDocument/2006/relationships/image" Target="../media/image70.emf"/><Relationship Id="rId7" Type="http://schemas.openxmlformats.org/officeDocument/2006/relationships/image" Target="../media/image71.emf"/><Relationship Id="rId8" Type="http://schemas.openxmlformats.org/officeDocument/2006/relationships/image" Target="../media/image69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4" Type="http://schemas.openxmlformats.org/officeDocument/2006/relationships/notesSlide" Target="../notesSlides/notesSlide26.xml"/><Relationship Id="rId5" Type="http://schemas.openxmlformats.org/officeDocument/2006/relationships/image" Target="../media/image72.png"/><Relationship Id="rId6" Type="http://schemas.openxmlformats.org/officeDocument/2006/relationships/image" Target="../media/image73.emf"/><Relationship Id="rId1" Type="http://schemas.microsoft.com/office/2007/relationships/media" Target="file://localhost/Users/ricci/Documents/Research/CRPP/Paper_3dGlobal/movie/3d_N2S1nu001_D1_nz32/3d_II.mov" TargetMode="External"/><Relationship Id="rId2" Type="http://schemas.openxmlformats.org/officeDocument/2006/relationships/video" Target="file://localhost/Users/ricci/Documents/Research/CRPP/Paper_3dGlobal/movie/3d_N2S1nu001_D1_nz32/3d_II.mov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2.emf"/><Relationship Id="rId5" Type="http://schemas.openxmlformats.org/officeDocument/2006/relationships/image" Target="../media/image11.emf"/><Relationship Id="rId6" Type="http://schemas.openxmlformats.org/officeDocument/2006/relationships/image" Target="../media/image74.emf"/><Relationship Id="rId7" Type="http://schemas.openxmlformats.org/officeDocument/2006/relationships/image" Target="../media/image75.emf"/><Relationship Id="rId8" Type="http://schemas.openxmlformats.org/officeDocument/2006/relationships/image" Target="../media/image76.emf"/><Relationship Id="rId9" Type="http://schemas.openxmlformats.org/officeDocument/2006/relationships/image" Target="../media/image77.emf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notesSlide" Target="../notesSlides/notesSlide28.xml"/><Relationship Id="rId5" Type="http://schemas.openxmlformats.org/officeDocument/2006/relationships/image" Target="../media/image78.png"/><Relationship Id="rId6" Type="http://schemas.openxmlformats.org/officeDocument/2006/relationships/image" Target="../media/image79.emf"/><Relationship Id="rId1" Type="http://schemas.microsoft.com/office/2007/relationships/media" Target="file://localhost/Users/ricci/Documents/Research/CRPP/Paper_3dGlobal/movie/3d_N16S1nu1_D1/3d_RI.mov" TargetMode="External"/><Relationship Id="rId2" Type="http://schemas.openxmlformats.org/officeDocument/2006/relationships/video" Target="file://localhost/Users/ricci/Documents/Research/CRPP/Paper_3dGlobal/movie/3d_N16S1nu1_D1/3d_RI.m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4" Type="http://schemas.openxmlformats.org/officeDocument/2006/relationships/image" Target="../media/image81.emf"/><Relationship Id="rId5" Type="http://schemas.openxmlformats.org/officeDocument/2006/relationships/image" Target="../media/image82.emf"/><Relationship Id="rId6" Type="http://schemas.openxmlformats.org/officeDocument/2006/relationships/image" Target="../media/image83.emf"/><Relationship Id="rId7" Type="http://schemas.openxmlformats.org/officeDocument/2006/relationships/image" Target="../media/image84.emf"/><Relationship Id="rId8" Type="http://schemas.openxmlformats.org/officeDocument/2006/relationships/image" Target="../media/image85.emf"/><Relationship Id="rId9" Type="http://schemas.openxmlformats.org/officeDocument/2006/relationships/image" Target="../media/image86.emf"/><Relationship Id="rId10" Type="http://schemas.openxmlformats.org/officeDocument/2006/relationships/image" Target="../media/image87.emf"/><Relationship Id="rId11" Type="http://schemas.openxmlformats.org/officeDocument/2006/relationships/image" Target="../media/image88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5" Type="http://schemas.openxmlformats.org/officeDocument/2006/relationships/image" Target="../media/image92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93.jpg"/><Relationship Id="rId5" Type="http://schemas.openxmlformats.org/officeDocument/2006/relationships/image" Target="../media/image94.emf"/><Relationship Id="rId6" Type="http://schemas.openxmlformats.org/officeDocument/2006/relationships/image" Target="../media/image95.jpg"/><Relationship Id="rId7" Type="http://schemas.openxmlformats.org/officeDocument/2006/relationships/image" Target="../media/image96.emf"/><Relationship Id="rId1" Type="http://schemas.openxmlformats.org/officeDocument/2006/relationships/slideLayout" Target="../slideLayouts/slideLayout71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" Type="http://schemas.microsoft.com/office/2007/relationships/media" Target="file://localhost/Users/ricci/Documents/Research/CRPP/Paper_3dGlobal/movie/3d_N2S1nu001_D1_nz32/3d_II.mov" TargetMode="External"/><Relationship Id="rId2" Type="http://schemas.openxmlformats.org/officeDocument/2006/relationships/video" Target="file://localhost/Users/ricci/Documents/Research/CRPP/Paper_3dGlobal/movie/3d_N2S1nu001_D1_nz32/3d_II.mov" TargetMode="External"/><Relationship Id="rId3" Type="http://schemas.microsoft.com/office/2007/relationships/media" Target="file://localhost/Users/ricci/Documents/conference/ICNSP2009/movies/LAPD/LAPD.mov" TargetMode="External"/><Relationship Id="rId4" Type="http://schemas.openxmlformats.org/officeDocument/2006/relationships/video" Target="file://localhost/Users/ricci/Documents/conference/ICNSP2009/movies/LAPD/LAPD.mov" TargetMode="Externa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1.xml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97.jpeg"/><Relationship Id="rId1" Type="http://schemas.microsoft.com/office/2007/relationships/media" Target="file://localhost/Users/ricci/Documents/Research/CRPP/Paper_3dGlobal/movie/3d_N2S1nu001_D1_nz32/3d_II.mov" TargetMode="External"/><Relationship Id="rId2" Type="http://schemas.openxmlformats.org/officeDocument/2006/relationships/video" Target="file://localhost/Users/ricci/Documents/Research/CRPP/Paper_3dGlobal/movie/3d_N2S1nu001_D1_nz32/3d_II.mov" TargetMode="External"/><Relationship Id="rId3" Type="http://schemas.microsoft.com/office/2007/relationships/media" Target="file://localhost/Users/ricci/Documents/conference/ICNSP2009/movies/LAPD/LAPD.mov" TargetMode="External"/><Relationship Id="rId4" Type="http://schemas.openxmlformats.org/officeDocument/2006/relationships/video" Target="file://localhost/Users/ricci/Documents/conference/ICNSP2009/movies/LAPD/LAPD.mov" TargetMode="Externa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2.xml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7" Type="http://schemas.openxmlformats.org/officeDocument/2006/relationships/image" Target="../media/image13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14.png"/><Relationship Id="rId6" Type="http://schemas.openxmlformats.org/officeDocument/2006/relationships/image" Target="../media/image7.png"/><Relationship Id="rId1" Type="http://schemas.microsoft.com/office/2007/relationships/media" Target="file://localhost/Users/ricci/Desktop/TORPEX/paolo_frames/time%20sequence%20(0.8%20ms)/torpex_turbulence.mov" TargetMode="External"/><Relationship Id="rId2" Type="http://schemas.openxmlformats.org/officeDocument/2006/relationships/video" Target="file://localhost/Users/ricci/Desktop/TORPEX/paolo_frames/time%20sequence%20(0.8%20ms)/torpex_turbulence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51445"/>
            <a:ext cx="10080625" cy="167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04" tIns="50204" rIns="100404" bIns="50204"/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validation project for the TORPEX basic plasma physics experiment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411685"/>
            <a:ext cx="10080625" cy="6383726"/>
          </a:xfrm>
        </p:spPr>
        <p:txBody>
          <a:bodyPr/>
          <a:lstStyle/>
          <a:p>
            <a:pPr eaLnBrk="1" hangingPunct="1">
              <a:buFont typeface="Tahoma" charset="0"/>
              <a:buNone/>
            </a:pPr>
            <a:endParaRPr lang="en-US" sz="1300" dirty="0"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Tahoma" charset="0"/>
              <a:buNone/>
            </a:pPr>
            <a:r>
              <a:rPr lang="en-US" sz="3500" dirty="0">
                <a:latin typeface="Gill Sans" charset="0"/>
                <a:ea typeface="ＭＳ Ｐゴシック" charset="0"/>
                <a:cs typeface="ＭＳ Ｐゴシック" charset="0"/>
              </a:rPr>
              <a:t>Paolo Ricci</a:t>
            </a:r>
          </a:p>
          <a:p>
            <a:pPr eaLnBrk="1" hangingPunct="1"/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F. </a:t>
            </a:r>
            <a:r>
              <a:rPr lang="en-US" sz="2200" dirty="0" err="1">
                <a:latin typeface="Gill Sans" charset="0"/>
                <a:ea typeface="ＭＳ Ｐゴシック" charset="0"/>
                <a:cs typeface="ＭＳ Ｐゴシック" charset="0"/>
              </a:rPr>
              <a:t>Avino</a:t>
            </a:r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, A. Bovet, A. </a:t>
            </a:r>
            <a:r>
              <a:rPr lang="en-US" sz="2200" dirty="0" err="1">
                <a:latin typeface="Gill Sans" charset="0"/>
                <a:ea typeface="ＭＳ Ｐゴシック" charset="0"/>
                <a:cs typeface="ＭＳ Ｐゴシック" charset="0"/>
              </a:rPr>
              <a:t>Fasoli</a:t>
            </a:r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, I. </a:t>
            </a:r>
            <a:r>
              <a:rPr lang="en-US" sz="2200" dirty="0" err="1">
                <a:latin typeface="Gill Sans" charset="0"/>
                <a:ea typeface="ＭＳ Ｐゴシック" charset="0"/>
                <a:cs typeface="ＭＳ Ｐゴシック" charset="0"/>
              </a:rPr>
              <a:t>Furno</a:t>
            </a:r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, S. Jolliet, F. Halpern, </a:t>
            </a:r>
          </a:p>
          <a:p>
            <a:pPr eaLnBrk="1" hangingPunct="1"/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J. </a:t>
            </a:r>
            <a:r>
              <a:rPr lang="en-US" sz="2200" dirty="0" err="1">
                <a:latin typeface="Gill Sans" charset="0"/>
                <a:ea typeface="ＭＳ Ｐゴシック" charset="0"/>
                <a:cs typeface="ＭＳ Ｐゴシック" charset="0"/>
              </a:rPr>
              <a:t>Loizu</a:t>
            </a:r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, A. </a:t>
            </a:r>
            <a:r>
              <a:rPr lang="en-US" sz="2200" dirty="0" err="1">
                <a:latin typeface="Gill Sans" charset="0"/>
                <a:ea typeface="ＭＳ Ｐゴシック" charset="0"/>
                <a:cs typeface="ＭＳ Ｐゴシック" charset="0"/>
              </a:rPr>
              <a:t>Mosetto</a:t>
            </a:r>
            <a:r>
              <a:rPr lang="en-US" sz="2200" dirty="0">
                <a:latin typeface="Gill Sans" charset="0"/>
                <a:ea typeface="ＭＳ Ｐゴシック" charset="0"/>
                <a:cs typeface="ＭＳ Ｐゴシック" charset="0"/>
              </a:rPr>
              <a:t>, </a:t>
            </a:r>
            <a:r>
              <a:rPr lang="fr-CH" sz="2200" dirty="0">
                <a:latin typeface="Gill Sans" charset="0"/>
                <a:ea typeface="ＭＳ Ｐゴシック" charset="0"/>
                <a:cs typeface="ＭＳ Ｐゴシック" charset="0"/>
              </a:rPr>
              <a:t>C. Theiler </a:t>
            </a:r>
          </a:p>
          <a:p>
            <a:pPr eaLnBrk="1" hangingPunct="1"/>
            <a:r>
              <a:rPr lang="fr-CH" sz="2100" i="1" dirty="0">
                <a:latin typeface="Gill Sans" charset="0"/>
                <a:ea typeface="ＭＳ Ｐゴシック" charset="0"/>
                <a:cs typeface="ＭＳ Ｐゴシック" charset="0"/>
              </a:rPr>
              <a:t>Centre de Recherches en Physique des Plasmas</a:t>
            </a:r>
          </a:p>
          <a:p>
            <a:pPr eaLnBrk="1" hangingPunct="1">
              <a:buFont typeface="Tahoma" charset="0"/>
              <a:buNone/>
            </a:pPr>
            <a:r>
              <a:rPr lang="fr-CH" sz="2100" i="1" dirty="0">
                <a:latin typeface="Gill Sans" charset="0"/>
                <a:ea typeface="ＭＳ Ｐゴシック" charset="0"/>
                <a:cs typeface="ＭＳ Ｐゴシック" charset="0"/>
              </a:rPr>
              <a:t>École Polytechnique Fédérale de Lausanne, Switzerland</a:t>
            </a:r>
          </a:p>
          <a:p>
            <a:pPr eaLnBrk="1" hangingPunct="1">
              <a:buFont typeface="Tahoma" charset="0"/>
              <a:buNone/>
            </a:pPr>
            <a:endParaRPr lang="en-US" sz="1400" dirty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Tahoma" charset="0"/>
              <a:buNone/>
            </a:pPr>
            <a:endParaRPr lang="en-US" sz="1000" dirty="0">
              <a:solidFill>
                <a:srgbClr val="0000FF"/>
              </a:solidFill>
              <a:latin typeface="Gill San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Tahoma" charset="0"/>
              <a:buNone/>
            </a:pPr>
            <a:r>
              <a:rPr lang="en-US" sz="26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What is TORPEX? And the simulation code?</a:t>
            </a:r>
          </a:p>
          <a:p>
            <a:pPr eaLnBrk="1" hangingPunct="1">
              <a:buFont typeface="Tahoma" charset="0"/>
              <a:buNone/>
            </a:pPr>
            <a:r>
              <a:rPr lang="en-US" sz="26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What validation methodology did we use?</a:t>
            </a:r>
          </a:p>
          <a:p>
            <a:pPr eaLnBrk="1" hangingPunct="1">
              <a:buFont typeface="Tahoma" charset="0"/>
              <a:buNone/>
            </a:pPr>
            <a:r>
              <a:rPr lang="en-US" sz="26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What have we learned from the validation?</a:t>
            </a: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68011" y="251445"/>
            <a:ext cx="9744604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100404" tIns="50204" rIns="100404" bIns="50204"/>
          <a:lstStyle/>
          <a:p>
            <a:pPr algn="ctr" defTabSz="1004293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215782" y="7081200"/>
            <a:ext cx="950872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100404" tIns="50204" rIns="100404" bIns="50204"/>
          <a:lstStyle/>
          <a:p>
            <a:pPr algn="ctr" defTabSz="1004293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92116" y="5219997"/>
            <a:ext cx="940858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lIns="100404" tIns="50204" rIns="100404" bIns="50204"/>
          <a:lstStyle/>
          <a:p>
            <a:pPr algn="ctr" defTabSz="1004293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epfl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" y="7048273"/>
            <a:ext cx="1680104" cy="4759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770" y="6688681"/>
            <a:ext cx="716031" cy="76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79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257" y="8750"/>
            <a:ext cx="10080625" cy="21839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576" tIns="50291" rIns="100576" bIns="5029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4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GBS: simulation of plasma turbulence in edge conditions </a:t>
            </a:r>
            <a:endParaRPr lang="en-US" sz="3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89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06" y="3938589"/>
            <a:ext cx="2117221" cy="158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28" y="5526121"/>
            <a:ext cx="2103985" cy="157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Box 33"/>
          <p:cNvSpPr txBox="1">
            <a:spLocks noChangeArrowheads="1"/>
          </p:cNvSpPr>
          <p:nvPr/>
        </p:nvSpPr>
        <p:spPr bwMode="auto">
          <a:xfrm>
            <a:off x="2341263" y="4732345"/>
            <a:ext cx="86804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LAPD, 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UCLA</a:t>
            </a:r>
          </a:p>
        </p:txBody>
      </p:sp>
      <p:sp>
        <p:nvSpPr>
          <p:cNvPr id="38922" name="TextBox 35"/>
          <p:cNvSpPr txBox="1">
            <a:spLocks noChangeArrowheads="1"/>
          </p:cNvSpPr>
          <p:nvPr/>
        </p:nvSpPr>
        <p:spPr bwMode="auto">
          <a:xfrm>
            <a:off x="1515595" y="7127449"/>
            <a:ext cx="1618851" cy="40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>
                <a:solidFill>
                  <a:srgbClr val="000000"/>
                </a:solidFill>
              </a:rPr>
              <a:t>HelCat, UNM</a:t>
            </a:r>
          </a:p>
        </p:txBody>
      </p:sp>
      <p:sp>
        <p:nvSpPr>
          <p:cNvPr id="38925" name="TextBox 34"/>
          <p:cNvSpPr txBox="1">
            <a:spLocks noChangeArrowheads="1"/>
          </p:cNvSpPr>
          <p:nvPr/>
        </p:nvSpPr>
        <p:spPr bwMode="auto">
          <a:xfrm>
            <a:off x="6786757" y="7132693"/>
            <a:ext cx="1902368" cy="40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 err="1">
                <a:solidFill>
                  <a:srgbClr val="000000"/>
                </a:solidFill>
              </a:rPr>
              <a:t>Helimak</a:t>
            </a:r>
            <a:r>
              <a:rPr lang="en-US" sz="2000" b="0" dirty="0">
                <a:solidFill>
                  <a:srgbClr val="000000"/>
                </a:solidFill>
              </a:rPr>
              <a:t>, </a:t>
            </a:r>
            <a:r>
              <a:rPr lang="en-US" sz="2000" b="0" dirty="0" err="1">
                <a:solidFill>
                  <a:srgbClr val="000000"/>
                </a:solidFill>
              </a:rPr>
              <a:t>UTexas</a:t>
            </a:r>
            <a:endParaRPr lang="en-US" sz="2000" b="0" dirty="0">
              <a:solidFill>
                <a:srgbClr val="000000"/>
              </a:solidFill>
            </a:endParaRPr>
          </a:p>
        </p:txBody>
      </p:sp>
      <p:pic>
        <p:nvPicPr>
          <p:cNvPr id="38927" name="vpari32.mov">
            <a:hlinkClick r:id="" action="ppaction://media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" y="6369726"/>
            <a:ext cx="1587349" cy="118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67" y="2747979"/>
            <a:ext cx="3108193" cy="233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3d_II.mov" descr="/Users/ricci/Documents/Research/CRPP/Paper_3dGlobal/movie/3d_N2S1nu001_D1_nz32/3d_I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2" t="18542" r="22971" b="20056"/>
          <a:stretch/>
        </p:blipFill>
        <p:spPr bwMode="auto">
          <a:xfrm>
            <a:off x="3214490" y="4097340"/>
            <a:ext cx="1428909" cy="131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LAPD.mov" descr="/Users/ricci/Documents/conference/ICNSP2009/movies/LAPD/LAPD.mov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20330" r="7764" b="23185"/>
          <a:stretch/>
        </p:blipFill>
        <p:spPr bwMode="auto">
          <a:xfrm>
            <a:off x="35308" y="5208596"/>
            <a:ext cx="1194581" cy="95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45" y="5129243"/>
            <a:ext cx="1721575" cy="223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bias.mov">
            <a:hlinkClick r:id="" action="ppaction://media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5" t="54051" r="62357" b="6841"/>
          <a:stretch>
            <a:fillRect/>
          </a:stretch>
        </p:blipFill>
        <p:spPr bwMode="auto">
          <a:xfrm>
            <a:off x="4087709" y="5794005"/>
            <a:ext cx="1085067" cy="1765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6945524" y="4416761"/>
            <a:ext cx="1207351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TORPEX,</a:t>
            </a:r>
          </a:p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CRPP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164" y="983152"/>
            <a:ext cx="6296231" cy="1526701"/>
          </a:xfrm>
          <a:prstGeom prst="rect">
            <a:avLst/>
          </a:prstGeom>
          <a:noFill/>
        </p:spPr>
        <p:txBody>
          <a:bodyPr wrap="square" lIns="100576" tIns="50291" rIns="100576" bIns="50291" rtlCol="0">
            <a:spAutoFit/>
          </a:bodyPr>
          <a:lstStyle/>
          <a:p>
            <a:pPr defTabSz="1005960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From linear devices, to Simple Magnetized Tori (SMT), and</a:t>
            </a:r>
          </a:p>
          <a:p>
            <a:pPr defTabSz="1005960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to SOL </a:t>
            </a:r>
          </a:p>
        </p:txBody>
      </p:sp>
      <p:pic>
        <p:nvPicPr>
          <p:cNvPr id="21" name="Picture 42" descr="edg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100" y="624096"/>
            <a:ext cx="1349525" cy="22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q16.mov">
            <a:hlinkClick r:id="" action="ppaction://media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4" t="11600" r="20657" b="9061"/>
          <a:stretch>
            <a:fillRect/>
          </a:stretch>
        </p:blipFill>
        <p:spPr bwMode="auto">
          <a:xfrm>
            <a:off x="6627992" y="1647524"/>
            <a:ext cx="1508293" cy="157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8909596" y="2749877"/>
            <a:ext cx="1131900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ITER-like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2" name="Right Arrow 1"/>
          <p:cNvSpPr/>
          <p:nvPr/>
        </p:nvSpPr>
        <p:spPr bwMode="auto">
          <a:xfrm rot="20385215">
            <a:off x="86639" y="2616719"/>
            <a:ext cx="9101801" cy="476253"/>
          </a:xfrm>
          <a:prstGeom prst="rightArrow">
            <a:avLst>
              <a:gd name="adj1" fmla="val 17485"/>
              <a:gd name="adj2" fmla="val 4563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7263060" y="2986083"/>
            <a:ext cx="97247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Limited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215665" y="1319197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38367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55168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056898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898130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952080" y="2339677"/>
            <a:ext cx="5256584" cy="3240360"/>
          </a:xfrm>
          <a:prstGeom prst="ellipse">
            <a:avLst/>
          </a:prstGeom>
          <a:noFill/>
          <a:ln w="10795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58" tIns="45630" rIns="91258" bIns="45630" numCol="1" rtlCol="0" anchor="t" anchorCtr="0" compatLnSpc="1">
            <a:prstTxWarp prst="textNoShape">
              <a:avLst/>
            </a:prstTxWarp>
          </a:bodyPr>
          <a:lstStyle/>
          <a:p>
            <a:pPr algn="ctr" defTabSz="912600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143768" y="683493"/>
            <a:ext cx="864096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35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52016" y="83996"/>
            <a:ext cx="9576594" cy="7559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Properties of TORPEX turbulence </a:t>
            </a:r>
            <a:endParaRPr lang="en-US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1" name="Picture 32" descr="tur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140" y="1931917"/>
            <a:ext cx="5719355" cy="429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52" name="Straight Connector 35"/>
          <p:cNvCxnSpPr>
            <a:cxnSpLocks noChangeShapeType="1"/>
          </p:cNvCxnSpPr>
          <p:nvPr/>
        </p:nvCxnSpPr>
        <p:spPr bwMode="auto">
          <a:xfrm>
            <a:off x="4872302" y="4030078"/>
            <a:ext cx="588036" cy="1749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Straight Arrow Connector 37"/>
          <p:cNvCxnSpPr>
            <a:cxnSpLocks noChangeShapeType="1"/>
          </p:cNvCxnSpPr>
          <p:nvPr/>
        </p:nvCxnSpPr>
        <p:spPr bwMode="auto">
          <a:xfrm rot="16200000" flipH="1">
            <a:off x="3696287" y="1763867"/>
            <a:ext cx="1091953" cy="109206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Straight Arrow Connector 39"/>
          <p:cNvCxnSpPr>
            <a:cxnSpLocks noChangeShapeType="1"/>
          </p:cNvCxnSpPr>
          <p:nvPr/>
        </p:nvCxnSpPr>
        <p:spPr bwMode="auto">
          <a:xfrm flipV="1">
            <a:off x="2436151" y="4115823"/>
            <a:ext cx="2436151" cy="209991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Straight Arrow Connector 42"/>
          <p:cNvCxnSpPr>
            <a:cxnSpLocks noChangeShapeType="1"/>
          </p:cNvCxnSpPr>
          <p:nvPr/>
        </p:nvCxnSpPr>
        <p:spPr bwMode="auto">
          <a:xfrm rot="10800000">
            <a:off x="6636412" y="4703798"/>
            <a:ext cx="1260078" cy="100795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7657" name="Object 3"/>
          <p:cNvGraphicFramePr>
            <a:graphicFrameLocks noChangeAspect="1"/>
          </p:cNvGraphicFramePr>
          <p:nvPr/>
        </p:nvGraphicFramePr>
        <p:xfrm>
          <a:off x="924057" y="6126488"/>
          <a:ext cx="1590849" cy="1130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5" imgW="622300" imgH="431800" progId="Equation.3">
                  <p:embed/>
                </p:oleObj>
              </mc:Choice>
              <mc:Fallback>
                <p:oleObj name="Equation" r:id="rId5" imgW="622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4057" y="6126488"/>
                        <a:ext cx="1590849" cy="1130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4"/>
          <p:cNvGraphicFramePr>
            <a:graphicFrameLocks noChangeAspect="1"/>
          </p:cNvGraphicFramePr>
          <p:nvPr/>
        </p:nvGraphicFramePr>
        <p:xfrm>
          <a:off x="2103631" y="1373692"/>
          <a:ext cx="1592599" cy="531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7" imgW="622300" imgH="203200" progId="Equation.3">
                  <p:embed/>
                </p:oleObj>
              </mc:Choice>
              <mc:Fallback>
                <p:oleObj name="Equation" r:id="rId7" imgW="622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631" y="1373692"/>
                        <a:ext cx="1592599" cy="5319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659" name="Straight Connector 35"/>
          <p:cNvCxnSpPr>
            <a:cxnSpLocks noChangeShapeType="1"/>
          </p:cNvCxnSpPr>
          <p:nvPr/>
        </p:nvCxnSpPr>
        <p:spPr bwMode="auto">
          <a:xfrm rot="5400000" flipH="1" flipV="1">
            <a:off x="4790065" y="4031826"/>
            <a:ext cx="334235" cy="175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0" name="Straight Connector 35"/>
          <p:cNvCxnSpPr>
            <a:cxnSpLocks noChangeShapeType="1"/>
          </p:cNvCxnSpPr>
          <p:nvPr/>
        </p:nvCxnSpPr>
        <p:spPr bwMode="auto">
          <a:xfrm rot="5400000" flipH="1" flipV="1">
            <a:off x="5208341" y="4030078"/>
            <a:ext cx="334236" cy="1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43768" y="971525"/>
            <a:ext cx="979308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48624" y="5600051"/>
            <a:ext cx="1916110" cy="556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 dirty="0" smtClean="0">
                <a:solidFill>
                  <a:schemeClr val="tx1"/>
                </a:solidFill>
                <a:latin typeface="Gill Sans"/>
                <a:cs typeface="Gill Sans"/>
              </a:rPr>
              <a:t>Collisional</a:t>
            </a:r>
            <a:endParaRPr lang="en-US" sz="3200" b="0" dirty="0">
              <a:solidFill>
                <a:schemeClr val="tx1"/>
              </a:solidFill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14342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16125" y="-108595"/>
            <a:ext cx="6048375" cy="7559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512" tIns="50258" rIns="100512" bIns="5025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GBS model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699" name="Group 42"/>
          <p:cNvGrpSpPr>
            <a:grpSpLocks/>
          </p:cNvGrpSpPr>
          <p:nvPr/>
        </p:nvGrpSpPr>
        <p:grpSpPr bwMode="auto">
          <a:xfrm>
            <a:off x="84035" y="963294"/>
            <a:ext cx="9825109" cy="1880455"/>
            <a:chOff x="0" y="1143000"/>
            <a:chExt cx="8911998" cy="1705912"/>
          </a:xfrm>
        </p:grpSpPr>
        <p:sp>
          <p:nvSpPr>
            <p:cNvPr id="29718" name="Rectangle 43"/>
            <p:cNvSpPr>
              <a:spLocks noChangeArrowheads="1"/>
            </p:cNvSpPr>
            <p:nvPr/>
          </p:nvSpPr>
          <p:spPr bwMode="auto">
            <a:xfrm>
              <a:off x="3980438" y="1143000"/>
              <a:ext cx="211556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600" b="0" i="1">
                  <a:solidFill>
                    <a:srgbClr val="0000FF"/>
                  </a:solidFill>
                  <a:latin typeface="Lucida Grande" charset="0"/>
                  <a:cs typeface="Lucida Grande" charset="0"/>
                </a:rPr>
                <a:t>ρ</a:t>
              </a:r>
              <a:r>
                <a:rPr lang="en-US" sz="2600" b="0" i="1" baseline="-25000">
                  <a:solidFill>
                    <a:srgbClr val="0000FF"/>
                  </a:solidFill>
                  <a:latin typeface="Lucida Grande" charset="0"/>
                  <a:cs typeface="Lucida Grande" charset="0"/>
                </a:rPr>
                <a:t>i</a:t>
              </a:r>
              <a:r>
                <a:rPr lang="en-US" sz="2600" b="0" i="1">
                  <a:solidFill>
                    <a:srgbClr val="0000FF"/>
                  </a:solidFill>
                  <a:latin typeface="Gill Sans" charset="0"/>
                  <a:cs typeface="Lucida Grande" charset="0"/>
                </a:rPr>
                <a:t>&lt;&lt;L</a:t>
              </a:r>
              <a:r>
                <a:rPr lang="en-US" sz="2600" b="0">
                  <a:solidFill>
                    <a:srgbClr val="0000FF"/>
                  </a:solidFill>
                  <a:latin typeface="Gill Sans" charset="0"/>
                  <a:cs typeface="Lucida Grande" charset="0"/>
                </a:rPr>
                <a:t>, </a:t>
              </a:r>
              <a:r>
                <a:rPr lang="en-US" sz="2600" b="0">
                  <a:solidFill>
                    <a:srgbClr val="0000FF"/>
                  </a:solidFill>
                  <a:latin typeface="Gill Sans" charset="0"/>
                  <a:cs typeface="Lucida Grande" charset="0"/>
                  <a:sym typeface="Symbol" charset="0"/>
                </a:rPr>
                <a:t>&lt;&lt;1,</a:t>
              </a:r>
            </a:p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600" b="0">
                  <a:solidFill>
                    <a:srgbClr val="0000FF"/>
                  </a:solidFill>
                  <a:latin typeface="Lucida Grande" charset="0"/>
                  <a:cs typeface="Lucida Grande" charset="0"/>
                </a:rPr>
                <a:t>ω</a:t>
              </a:r>
              <a:r>
                <a:rPr lang="en-US" sz="2600" b="0">
                  <a:solidFill>
                    <a:srgbClr val="0000FF"/>
                  </a:solidFill>
                  <a:latin typeface="Gill Sans" charset="0"/>
                  <a:cs typeface="Lucida Grande" charset="0"/>
                </a:rPr>
                <a:t>&lt;&lt;</a:t>
              </a:r>
              <a:r>
                <a:rPr lang="en-US" sz="2600" b="0">
                  <a:solidFill>
                    <a:srgbClr val="0000FF"/>
                  </a:solidFill>
                  <a:latin typeface="Lucida Grande" charset="0"/>
                  <a:cs typeface="Lucida Grande" charset="0"/>
                </a:rPr>
                <a:t>Ω</a:t>
              </a:r>
              <a:r>
                <a:rPr lang="en-US" sz="2600" b="0" baseline="-25000">
                  <a:solidFill>
                    <a:srgbClr val="0000FF"/>
                  </a:solidFill>
                  <a:latin typeface="Gill Sans" charset="0"/>
                  <a:cs typeface="Lucida Grande" charset="0"/>
                </a:rPr>
                <a:t>ci</a:t>
              </a:r>
            </a:p>
          </p:txBody>
        </p:sp>
        <p:sp>
          <p:nvSpPr>
            <p:cNvPr id="29719" name="Rectangle 6"/>
            <p:cNvSpPr>
              <a:spLocks noChangeArrowheads="1"/>
            </p:cNvSpPr>
            <p:nvPr/>
          </p:nvSpPr>
          <p:spPr bwMode="auto">
            <a:xfrm>
              <a:off x="2133601" y="1447800"/>
              <a:ext cx="1676399" cy="892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900" b="0">
                  <a:solidFill>
                    <a:srgbClr val="0000FF"/>
                  </a:solidFill>
                  <a:latin typeface="Gill Sans" charset="0"/>
                  <a:cs typeface="ＭＳ Ｐゴシック" charset="0"/>
                </a:rPr>
                <a:t>Braginskii model</a:t>
              </a:r>
            </a:p>
          </p:txBody>
        </p:sp>
        <p:sp>
          <p:nvSpPr>
            <p:cNvPr id="29720" name="Rectangle 7"/>
            <p:cNvSpPr>
              <a:spLocks noChangeArrowheads="1"/>
            </p:cNvSpPr>
            <p:nvPr/>
          </p:nvSpPr>
          <p:spPr bwMode="auto">
            <a:xfrm>
              <a:off x="6248400" y="1145738"/>
              <a:ext cx="2663598" cy="170317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900" b="0" dirty="0">
                  <a:solidFill>
                    <a:srgbClr val="0000FF"/>
                  </a:solidFill>
                  <a:latin typeface="Gill Sans" charset="0"/>
                  <a:cs typeface="ＭＳ Ｐゴシック" charset="0"/>
                </a:rPr>
                <a:t>Electrostatic </a:t>
              </a:r>
            </a:p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900" b="0" dirty="0">
                  <a:solidFill>
                    <a:srgbClr val="0000FF"/>
                  </a:solidFill>
                  <a:latin typeface="Gill Sans" charset="0"/>
                  <a:cs typeface="ＭＳ Ｐゴシック" charset="0"/>
                </a:rPr>
                <a:t>Drift-reduced </a:t>
              </a:r>
              <a:r>
                <a:rPr lang="en-US" sz="2900" b="0" dirty="0" err="1">
                  <a:solidFill>
                    <a:srgbClr val="0000FF"/>
                  </a:solidFill>
                  <a:latin typeface="Gill Sans" charset="0"/>
                  <a:cs typeface="ＭＳ Ｐゴシック" charset="0"/>
                </a:rPr>
                <a:t>Braginskii</a:t>
              </a:r>
              <a:r>
                <a:rPr lang="en-US" sz="2900" b="0" dirty="0">
                  <a:solidFill>
                    <a:srgbClr val="0000FF"/>
                  </a:solidFill>
                  <a:latin typeface="Gill Sans" charset="0"/>
                  <a:cs typeface="ＭＳ Ｐゴシック" charset="0"/>
                </a:rPr>
                <a:t> equations</a:t>
              </a:r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228594" y="2057400"/>
              <a:ext cx="1828753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  <p:sp>
          <p:nvSpPr>
            <p:cNvPr id="29722" name="Rectangle 43"/>
            <p:cNvSpPr>
              <a:spLocks noChangeArrowheads="1"/>
            </p:cNvSpPr>
            <p:nvPr/>
          </p:nvSpPr>
          <p:spPr bwMode="auto">
            <a:xfrm>
              <a:off x="0" y="1219200"/>
              <a:ext cx="203660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600" b="0">
                  <a:solidFill>
                    <a:srgbClr val="0000FF"/>
                  </a:solidFill>
                  <a:latin typeface="Gill Sans" charset="0"/>
                  <a:cs typeface="ＭＳ Ｐゴシック" charset="0"/>
                  <a:sym typeface="Symbol" charset="0"/>
                </a:rPr>
                <a:t>Collisional</a:t>
              </a:r>
            </a:p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2600" b="0">
                  <a:solidFill>
                    <a:srgbClr val="0000FF"/>
                  </a:solidFill>
                  <a:latin typeface="Gill Sans" charset="0"/>
                  <a:cs typeface="ＭＳ Ｐゴシック" charset="0"/>
                  <a:sym typeface="Symbol" charset="0"/>
                </a:rPr>
                <a:t>Plasma</a:t>
              </a:r>
              <a:endParaRPr lang="en-US" sz="2600" b="0">
                <a:solidFill>
                  <a:srgbClr val="0000FF"/>
                </a:solidFill>
                <a:latin typeface="Gill Sans" charset="0"/>
                <a:cs typeface="ＭＳ Ｐゴシック" charset="0"/>
              </a:endParaRPr>
            </a:p>
          </p:txBody>
        </p:sp>
        <p:sp>
          <p:nvSpPr>
            <p:cNvPr id="41" name="Line 8"/>
            <p:cNvSpPr>
              <a:spLocks noChangeShapeType="1"/>
            </p:cNvSpPr>
            <p:nvPr/>
          </p:nvSpPr>
          <p:spPr bwMode="auto">
            <a:xfrm>
              <a:off x="3962299" y="2057400"/>
              <a:ext cx="220974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183792" y="4715946"/>
            <a:ext cx="7016761" cy="1800196"/>
            <a:chOff x="166473" y="4953000"/>
            <a:chExt cx="6364295" cy="1633105"/>
          </a:xfrm>
        </p:grpSpPr>
        <p:sp>
          <p:nvSpPr>
            <p:cNvPr id="29702" name="Rectangle 42"/>
            <p:cNvSpPr>
              <a:spLocks noChangeArrowheads="1"/>
            </p:cNvSpPr>
            <p:nvPr/>
          </p:nvSpPr>
          <p:spPr bwMode="auto">
            <a:xfrm>
              <a:off x="166473" y="4953000"/>
              <a:ext cx="577712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3100" b="0" i="1" dirty="0" err="1">
                  <a:solidFill>
                    <a:srgbClr val="000000"/>
                  </a:solidFill>
                  <a:latin typeface="Times New Roman"/>
                  <a:cs typeface="Times New Roman"/>
                </a:rPr>
                <a:t>T</a:t>
              </a:r>
              <a:r>
                <a:rPr lang="en-US" sz="3100" b="0" i="1" baseline="-25000" dirty="0" err="1">
                  <a:solidFill>
                    <a:srgbClr val="000000"/>
                  </a:solidFill>
                  <a:latin typeface="Times New Roman"/>
                  <a:cs typeface="Times New Roman"/>
                </a:rPr>
                <a:t>e</a:t>
              </a:r>
              <a:r>
                <a:rPr lang="en-US" sz="3100" b="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, </a:t>
              </a:r>
              <a:r>
                <a:rPr lang="en-US" sz="3100" b="0" dirty="0" err="1">
                  <a:solidFill>
                    <a:srgbClr val="000000"/>
                  </a:solidFill>
                  <a:latin typeface="Times New Roman"/>
                  <a:cs typeface="Times New Roman"/>
                </a:rPr>
                <a:t>Ω</a:t>
              </a:r>
              <a:r>
                <a:rPr lang="en-US" sz="3100" b="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 (</a:t>
              </a:r>
              <a:r>
                <a:rPr lang="en-US" sz="3100" b="0" dirty="0" err="1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vorticity</a:t>
              </a:r>
              <a:r>
                <a:rPr lang="en-US" sz="3100" b="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)        similar equations</a:t>
              </a:r>
            </a:p>
          </p:txBody>
        </p:sp>
        <p:sp>
          <p:nvSpPr>
            <p:cNvPr id="29703" name="Rectangle 42"/>
            <p:cNvSpPr>
              <a:spLocks noChangeArrowheads="1"/>
            </p:cNvSpPr>
            <p:nvPr/>
          </p:nvSpPr>
          <p:spPr bwMode="auto">
            <a:xfrm>
              <a:off x="228599" y="5486400"/>
              <a:ext cx="630216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3100" b="0" i="1" dirty="0">
                  <a:solidFill>
                    <a:srgbClr val="000000"/>
                  </a:solidFill>
                  <a:latin typeface="Times New Roman"/>
                  <a:cs typeface="Times New Roman"/>
                </a:rPr>
                <a:t>V</a:t>
              </a:r>
              <a:r>
                <a:rPr lang="en-US" sz="3100" b="0" baseline="-2500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||</a:t>
              </a:r>
              <a:r>
                <a:rPr lang="en-US" sz="3100" b="0" i="1" baseline="-250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e</a:t>
              </a:r>
              <a:r>
                <a:rPr lang="en-US" sz="3100" b="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, </a:t>
              </a:r>
              <a:r>
                <a:rPr lang="en-US" sz="3100" b="0" i="1" dirty="0">
                  <a:solidFill>
                    <a:srgbClr val="000000"/>
                  </a:solidFill>
                  <a:latin typeface="Times New Roman"/>
                  <a:cs typeface="Times New Roman"/>
                </a:rPr>
                <a:t>V</a:t>
              </a:r>
              <a:r>
                <a:rPr lang="en-US" sz="3100" b="0" baseline="-2500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||</a:t>
              </a:r>
              <a:r>
                <a:rPr lang="en-US" sz="3100" b="0" i="1" baseline="-25000" dirty="0" err="1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i</a:t>
              </a:r>
              <a:r>
                <a:rPr lang="en-US" sz="3100" b="0" baseline="-2500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    </a:t>
              </a:r>
              <a:r>
                <a:rPr lang="en-US" sz="3100" b="0" baseline="-2500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            </a:t>
              </a:r>
              <a:r>
                <a:rPr lang="en-US" sz="3100" b="0" dirty="0">
                  <a:solidFill>
                    <a:srgbClr val="000000"/>
                  </a:solidFill>
                  <a:latin typeface="Gill Sans" charset="0"/>
                  <a:cs typeface="ＭＳ Ｐゴシック" charset="0"/>
                </a:rPr>
                <a:t>parallel momentum balance</a:t>
              </a:r>
              <a:endParaRPr lang="en-US" sz="3100" b="0" baseline="-25000" dirty="0">
                <a:solidFill>
                  <a:srgbClr val="000000"/>
                </a:solidFill>
                <a:latin typeface="Gill Sans" charset="0"/>
                <a:cs typeface="ＭＳ Ｐゴシック" charset="0"/>
              </a:endParaRPr>
            </a:p>
          </p:txBody>
        </p:sp>
        <p:graphicFrame>
          <p:nvGraphicFramePr>
            <p:cNvPr id="2970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3798665"/>
                </p:ext>
              </p:extLst>
            </p:nvPr>
          </p:nvGraphicFramePr>
          <p:xfrm>
            <a:off x="326108" y="6044608"/>
            <a:ext cx="1323253" cy="5414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64" name="Equation" r:id="rId4" imgW="571500" imgH="228600" progId="Equation.3">
                    <p:embed/>
                  </p:oleObj>
                </mc:Choice>
                <mc:Fallback>
                  <p:oleObj name="Equation" r:id="rId4" imgW="5715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108" y="6044608"/>
                          <a:ext cx="1323253" cy="5414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Right Arrow 43"/>
            <p:cNvSpPr/>
            <p:nvPr/>
          </p:nvSpPr>
          <p:spPr bwMode="auto">
            <a:xfrm>
              <a:off x="2742777" y="5181600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  <p:sp>
          <p:nvSpPr>
            <p:cNvPr id="45" name="Right Arrow 44"/>
            <p:cNvSpPr/>
            <p:nvPr/>
          </p:nvSpPr>
          <p:spPr bwMode="auto">
            <a:xfrm>
              <a:off x="1632352" y="5671564"/>
              <a:ext cx="533357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1005334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87784" y="6588155"/>
            <a:ext cx="9433048" cy="8985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91141" tIns="45572" rIns="91141" bIns="45572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Quasi steady state – balance between: </a:t>
            </a:r>
          </a:p>
          <a:p>
            <a:pPr algn="ctr">
              <a:spcBef>
                <a:spcPts val="0"/>
              </a:spcBef>
            </a:pPr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plasma source, perpendicular transport, and parallel </a:t>
            </a:r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losses </a:t>
            </a:r>
            <a:endParaRPr lang="en-US" sz="2800" b="0" dirty="0">
              <a:solidFill>
                <a:schemeClr val="tx1"/>
              </a:solidFill>
              <a:latin typeface="Gill Sans"/>
              <a:cs typeface="Gill Sans"/>
            </a:endParaRP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>
            <a:off x="1583928" y="755501"/>
            <a:ext cx="684076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75830" y="3034607"/>
            <a:ext cx="9504809" cy="1465310"/>
            <a:chOff x="575816" y="3034607"/>
            <a:chExt cx="9504809" cy="1465310"/>
          </a:xfrm>
        </p:grpSpPr>
        <p:grpSp>
          <p:nvGrpSpPr>
            <p:cNvPr id="31" name="Group 41"/>
            <p:cNvGrpSpPr>
              <a:grpSpLocks/>
            </p:cNvGrpSpPr>
            <p:nvPr/>
          </p:nvGrpSpPr>
          <p:grpSpPr bwMode="auto">
            <a:xfrm>
              <a:off x="575816" y="3034607"/>
              <a:ext cx="9504809" cy="1465310"/>
              <a:chOff x="399728" y="5117132"/>
              <a:chExt cx="9504809" cy="1465956"/>
            </a:xfrm>
          </p:grpSpPr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2992016" y="5612725"/>
                <a:ext cx="3096344" cy="838570"/>
              </a:xfrm>
              <a:prstGeom prst="rect">
                <a:avLst/>
              </a:prstGeom>
              <a:solidFill>
                <a:srgbClr val="008000">
                  <a:alpha val="56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  <a:cs typeface="+mn-cs"/>
                </a:endParaRPr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8968680" y="5825392"/>
                <a:ext cx="364876" cy="541577"/>
              </a:xfrm>
              <a:prstGeom prst="rect">
                <a:avLst/>
              </a:prstGeom>
              <a:solidFill>
                <a:srgbClr val="FF00FF">
                  <a:alpha val="62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  <a:cs typeface="+mn-cs"/>
                </a:endParaRPr>
              </a:p>
            </p:txBody>
          </p:sp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399728" y="5536338"/>
                <a:ext cx="2160240" cy="1046750"/>
              </a:xfrm>
              <a:prstGeom prst="rect">
                <a:avLst/>
              </a:prstGeom>
              <a:solidFill>
                <a:srgbClr val="FF6600">
                  <a:alpha val="62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  <a:cs typeface="+mn-cs"/>
                </a:endParaRPr>
              </a:p>
            </p:txBody>
          </p:sp>
          <p:sp>
            <p:nvSpPr>
              <p:cNvPr id="35" name="Rectangle 10"/>
              <p:cNvSpPr>
                <a:spLocks noChangeArrowheads="1"/>
              </p:cNvSpPr>
              <p:nvPr/>
            </p:nvSpPr>
            <p:spPr bwMode="auto">
              <a:xfrm>
                <a:off x="6376392" y="5278297"/>
                <a:ext cx="2520280" cy="453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2400" b="0" dirty="0">
                    <a:solidFill>
                      <a:srgbClr val="004080"/>
                    </a:solidFill>
                    <a:latin typeface="Gill Sans"/>
                    <a:cs typeface="Gill Sans"/>
                  </a:rPr>
                  <a:t>Parallel dynamics</a:t>
                </a:r>
                <a:endParaRPr lang="en-US" sz="2400" b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/>
                  <a:cs typeface="Gill Sans"/>
                </a:endParaRPr>
              </a:p>
            </p:txBody>
          </p:sp>
          <p:sp>
            <p:nvSpPr>
              <p:cNvPr id="36" name="Rectangle 11"/>
              <p:cNvSpPr>
                <a:spLocks noChangeArrowheads="1"/>
              </p:cNvSpPr>
              <p:nvPr/>
            </p:nvSpPr>
            <p:spPr bwMode="auto">
              <a:xfrm>
                <a:off x="3064024" y="5180486"/>
                <a:ext cx="2990850" cy="453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2400" b="0" dirty="0">
                    <a:solidFill>
                      <a:srgbClr val="008040"/>
                    </a:solidFill>
                    <a:latin typeface="Gill Sans"/>
                    <a:cs typeface="Gill Sans"/>
                  </a:rPr>
                  <a:t>Magnetic curvature</a:t>
                </a:r>
                <a:endParaRPr lang="en-US" sz="2400" b="0" dirty="0">
                  <a:solidFill>
                    <a:srgbClr val="00804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/>
                  <a:cs typeface="Gill Sans"/>
                </a:endParaRPr>
              </a:p>
            </p:txBody>
          </p:sp>
          <p:sp>
            <p:nvSpPr>
              <p:cNvPr id="38" name="Rectangle 20"/>
              <p:cNvSpPr>
                <a:spLocks noChangeArrowheads="1"/>
              </p:cNvSpPr>
              <p:nvPr/>
            </p:nvSpPr>
            <p:spPr bwMode="auto">
              <a:xfrm>
                <a:off x="8675447" y="5358412"/>
                <a:ext cx="1229090" cy="453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2400" b="0" dirty="0">
                    <a:solidFill>
                      <a:srgbClr val="FF00FF"/>
                    </a:solidFill>
                    <a:latin typeface="Gill Sans"/>
                    <a:cs typeface="Gill Sans"/>
                  </a:rPr>
                  <a:t>Source</a:t>
                </a: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687760" y="5117132"/>
                <a:ext cx="1944216" cy="457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2400" b="0" dirty="0">
                    <a:solidFill>
                      <a:srgbClr val="FF8000"/>
                    </a:solidFill>
                    <a:latin typeface="Gill Sans"/>
                    <a:cs typeface="Gill Sans"/>
                  </a:rPr>
                  <a:t>Convection</a:t>
                </a:r>
                <a:endParaRPr lang="en-US" sz="2400" b="0" dirty="0">
                  <a:solidFill>
                    <a:srgbClr val="FF8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/>
                  <a:cs typeface="Gill Sans"/>
                </a:endParaRPr>
              </a:p>
            </p:txBody>
          </p:sp>
          <p:sp>
            <p:nvSpPr>
              <p:cNvPr id="40" name="Rectangle 32"/>
              <p:cNvSpPr>
                <a:spLocks noChangeArrowheads="1"/>
              </p:cNvSpPr>
              <p:nvPr/>
            </p:nvSpPr>
            <p:spPr bwMode="auto">
              <a:xfrm>
                <a:off x="6592416" y="5718613"/>
                <a:ext cx="1944216" cy="720398"/>
              </a:xfrm>
              <a:prstGeom prst="rect">
                <a:avLst/>
              </a:prstGeom>
              <a:solidFill>
                <a:srgbClr val="003366">
                  <a:alpha val="56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  <a:cs typeface="+mn-cs"/>
                </a:endParaRPr>
              </a:p>
            </p:txBody>
          </p:sp>
        </p:grp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816" y="3491805"/>
              <a:ext cx="8878593" cy="10081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214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634898"/>
              </p:ext>
            </p:extLst>
          </p:nvPr>
        </p:nvGraphicFramePr>
        <p:xfrm>
          <a:off x="2002770" y="6005685"/>
          <a:ext cx="3355078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40" name="Document" r:id="rId8" imgW="25244444" imgH="14730159" progId="Word.Document.12">
                  <p:link updateAutomatic="1"/>
                </p:oleObj>
              </mc:Choice>
              <mc:Fallback>
                <p:oleObj name="Document" r:id="rId8" imgW="25244444" imgH="14730159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8822" t="16617" r="20532" b="25414"/>
                      <a:stretch>
                        <a:fillRect/>
                      </a:stretch>
                    </p:blipFill>
                    <p:spPr bwMode="auto">
                      <a:xfrm>
                        <a:off x="2002770" y="6005685"/>
                        <a:ext cx="3355078" cy="1584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3d_II.mov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10"/>
          <a:srcRect l="25205" t="17704" r="21260" b="20658"/>
          <a:stretch/>
        </p:blipFill>
        <p:spPr>
          <a:xfrm>
            <a:off x="277284" y="1557330"/>
            <a:ext cx="4716040" cy="4072944"/>
          </a:xfrm>
          <a:prstGeom prst="rect">
            <a:avLst/>
          </a:prstGeom>
        </p:spPr>
      </p:pic>
      <p:sp>
        <p:nvSpPr>
          <p:cNvPr id="27652" name="Text Box 1"/>
          <p:cNvSpPr txBox="1">
            <a:spLocks noChangeArrowheads="1"/>
          </p:cNvSpPr>
          <p:nvPr/>
        </p:nvSpPr>
        <p:spPr bwMode="auto">
          <a:xfrm>
            <a:off x="163513" y="-30163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02" tIns="44803" rIns="89602" bIns="44803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455212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3D and 2D GBS simulations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78467" y="922320"/>
            <a:ext cx="6792913" cy="926862"/>
          </a:xfrm>
          <a:prstGeom prst="rect">
            <a:avLst/>
          </a:prstGeom>
          <a:noFill/>
        </p:spPr>
        <p:txBody>
          <a:bodyPr wrap="square" lIns="91075" tIns="45539" rIns="91075" bIns="45539" rtlCol="0">
            <a:spAutoFit/>
          </a:bodyPr>
          <a:lstStyle/>
          <a:p>
            <a:pPr defTabSz="455212">
              <a:spcBef>
                <a:spcPts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2D version (</a:t>
            </a:r>
            <a:r>
              <a:rPr lang="en-US" sz="2800" b="0" i="1" dirty="0">
                <a:solidFill>
                  <a:srgbClr val="000000"/>
                </a:solidFill>
                <a:latin typeface="Gill Sans"/>
                <a:cs typeface="Gill Sans"/>
              </a:rPr>
              <a:t>k</a:t>
            </a:r>
            <a:r>
              <a:rPr lang="en-US" sz="2800" b="0" baseline="-25000" dirty="0">
                <a:solidFill>
                  <a:srgbClr val="000000"/>
                </a:solidFill>
                <a:latin typeface="Gill Sans"/>
                <a:cs typeface="Gill Sans"/>
              </a:rPr>
              <a:t>||</a:t>
            </a: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=0 hypothesis) </a:t>
            </a:r>
          </a:p>
          <a:p>
            <a:pPr marL="739726" lvl="1" indent="-284508" defTabSz="455212">
              <a:buFont typeface="Arial"/>
              <a:buChar char="•"/>
            </a:pPr>
            <a:endParaRPr lang="en-US" b="0" dirty="0">
              <a:solidFill>
                <a:srgbClr val="3333CC"/>
              </a:solidFill>
            </a:endParaRPr>
          </a:p>
        </p:txBody>
      </p:sp>
      <p:sp>
        <p:nvSpPr>
          <p:cNvPr id="23" name="Block Arc 22"/>
          <p:cNvSpPr/>
          <p:nvPr/>
        </p:nvSpPr>
        <p:spPr bwMode="auto">
          <a:xfrm>
            <a:off x="6768504" y="1619615"/>
            <a:ext cx="2592288" cy="700952"/>
          </a:xfrm>
          <a:prstGeom prst="block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132" tIns="45567" rIns="91132" bIns="45567" numCol="1" spcCol="0" rtlCol="0" anchor="t" anchorCtr="0" compatLnSpc="1">
            <a:prstTxWarp prst="textNoShape">
              <a:avLst/>
            </a:prstTxWarp>
            <a:spAutoFit/>
          </a:bodyPr>
          <a:lstStyle/>
          <a:p>
            <a:pPr defTabSz="455684"/>
            <a:endParaRPr lang="en-US">
              <a:solidFill>
                <a:srgbClr val="3333CC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27666" name="Group 27665"/>
          <p:cNvGrpSpPr/>
          <p:nvPr/>
        </p:nvGrpSpPr>
        <p:grpSpPr>
          <a:xfrm>
            <a:off x="2304008" y="6088994"/>
            <a:ext cx="2520280" cy="1104011"/>
            <a:chOff x="2304008" y="1547595"/>
            <a:chExt cx="2520280" cy="1104011"/>
          </a:xfrm>
        </p:grpSpPr>
        <p:grpSp>
          <p:nvGrpSpPr>
            <p:cNvPr id="8" name="Group 47"/>
            <p:cNvGrpSpPr>
              <a:grpSpLocks/>
            </p:cNvGrpSpPr>
            <p:nvPr/>
          </p:nvGrpSpPr>
          <p:grpSpPr bwMode="auto">
            <a:xfrm flipH="1">
              <a:off x="2736056" y="1979635"/>
              <a:ext cx="192030" cy="671971"/>
              <a:chOff x="762000" y="2590800"/>
              <a:chExt cx="229393" cy="609600"/>
            </a:xfrm>
          </p:grpSpPr>
          <p:cxnSp>
            <p:nvCxnSpPr>
              <p:cNvPr id="9" name="Straight Connector 9"/>
              <p:cNvCxnSpPr>
                <a:cxnSpLocks noChangeShapeType="1"/>
              </p:cNvCxnSpPr>
              <p:nvPr/>
            </p:nvCxnSpPr>
            <p:spPr bwMode="auto">
              <a:xfrm>
                <a:off x="762000" y="2590800"/>
                <a:ext cx="228204" cy="11073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" name="Straight Connector 10"/>
              <p:cNvCxnSpPr>
                <a:cxnSpLocks noChangeShapeType="1"/>
              </p:cNvCxnSpPr>
              <p:nvPr/>
            </p:nvCxnSpPr>
            <p:spPr bwMode="auto">
              <a:xfrm rot="5400000">
                <a:off x="741851" y="2950858"/>
                <a:ext cx="498291" cy="79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47"/>
            <p:cNvGrpSpPr>
              <a:grpSpLocks/>
            </p:cNvGrpSpPr>
            <p:nvPr/>
          </p:nvGrpSpPr>
          <p:grpSpPr bwMode="auto">
            <a:xfrm flipH="1">
              <a:off x="3456136" y="1547595"/>
              <a:ext cx="192030" cy="504059"/>
              <a:chOff x="762000" y="2590800"/>
              <a:chExt cx="229393" cy="457273"/>
            </a:xfrm>
          </p:grpSpPr>
          <p:cxnSp>
            <p:nvCxnSpPr>
              <p:cNvPr id="14" name="Straight Connector 9"/>
              <p:cNvCxnSpPr>
                <a:cxnSpLocks noChangeShapeType="1"/>
              </p:cNvCxnSpPr>
              <p:nvPr/>
            </p:nvCxnSpPr>
            <p:spPr bwMode="auto">
              <a:xfrm>
                <a:off x="762000" y="2590800"/>
                <a:ext cx="228204" cy="11073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Straight Connector 10"/>
              <p:cNvCxnSpPr>
                <a:cxnSpLocks noChangeShapeType="1"/>
              </p:cNvCxnSpPr>
              <p:nvPr/>
            </p:nvCxnSpPr>
            <p:spPr bwMode="auto">
              <a:xfrm flipH="1">
                <a:off x="991393" y="2702109"/>
                <a:ext cx="0" cy="34596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51" name="Arc 27650"/>
            <p:cNvSpPr/>
            <p:nvPr/>
          </p:nvSpPr>
          <p:spPr bwMode="auto">
            <a:xfrm flipV="1">
              <a:off x="2304008" y="1691602"/>
              <a:ext cx="2520280" cy="720081"/>
            </a:xfrm>
            <a:prstGeom prst="arc">
              <a:avLst>
                <a:gd name="adj1" fmla="val 11013456"/>
                <a:gd name="adj2" fmla="val 21328375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1383" tIns="45691" rIns="91383" bIns="45691" spcCol="0" rtlCol="0" anchor="ctr"/>
            <a:lstStyle/>
            <a:p>
              <a:pPr algn="ctr" defTabSz="455212"/>
              <a:endParaRPr lang="en-US">
                <a:solidFill>
                  <a:srgbClr val="3333CC"/>
                </a:solidFill>
              </a:endParaRPr>
            </a:p>
          </p:txBody>
        </p:sp>
      </p:grpSp>
      <p:graphicFrame>
        <p:nvGraphicFramePr>
          <p:cNvPr id="3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82278"/>
              </p:ext>
            </p:extLst>
          </p:nvPr>
        </p:nvGraphicFramePr>
        <p:xfrm>
          <a:off x="6707373" y="6005685"/>
          <a:ext cx="3355078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41" name="Document" r:id="rId8" imgW="25244444" imgH="14730159" progId="Word.Document.12">
                  <p:link updateAutomatic="1"/>
                </p:oleObj>
              </mc:Choice>
              <mc:Fallback>
                <p:oleObj name="Document" r:id="rId8" imgW="25244444" imgH="14730159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8822" t="16617" r="20532" b="25414"/>
                      <a:stretch>
                        <a:fillRect/>
                      </a:stretch>
                    </p:blipFill>
                    <p:spPr bwMode="auto">
                      <a:xfrm>
                        <a:off x="6707373" y="6005685"/>
                        <a:ext cx="3355078" cy="15841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27655"/>
          <p:cNvSpPr/>
          <p:nvPr/>
        </p:nvSpPr>
        <p:spPr>
          <a:xfrm>
            <a:off x="6786758" y="6005685"/>
            <a:ext cx="2952328" cy="144016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132" tIns="45567" rIns="91132" bIns="4556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5212"/>
            <a:endParaRPr lang="en-US">
              <a:solidFill>
                <a:srgbClr val="3333C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760" y="943280"/>
            <a:ext cx="3096344" cy="926862"/>
          </a:xfrm>
          <a:prstGeom prst="rect">
            <a:avLst/>
          </a:prstGeom>
          <a:noFill/>
        </p:spPr>
        <p:txBody>
          <a:bodyPr wrap="square" lIns="91075" tIns="45539" rIns="91075" bIns="45539" rtlCol="0">
            <a:spAutoFit/>
          </a:bodyPr>
          <a:lstStyle/>
          <a:p>
            <a:pPr defTabSz="455212">
              <a:spcBef>
                <a:spcPts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Fully 3D version</a:t>
            </a:r>
          </a:p>
          <a:p>
            <a:pPr marL="739726" lvl="1" indent="-284508" defTabSz="455212">
              <a:buFont typeface="Arial"/>
              <a:buChar char="•"/>
            </a:pPr>
            <a:endParaRPr lang="en-US" b="0" dirty="0">
              <a:solidFill>
                <a:srgbClr val="3333CC"/>
              </a:solidFill>
            </a:endParaRPr>
          </a:p>
        </p:txBody>
      </p:sp>
      <p:grpSp>
        <p:nvGrpSpPr>
          <p:cNvPr id="38" name="Group 47"/>
          <p:cNvGrpSpPr>
            <a:grpSpLocks/>
          </p:cNvGrpSpPr>
          <p:nvPr/>
        </p:nvGrpSpPr>
        <p:grpSpPr bwMode="auto">
          <a:xfrm flipH="1">
            <a:off x="7659978" y="6720085"/>
            <a:ext cx="286165" cy="287143"/>
            <a:chOff x="809070" y="2666710"/>
            <a:chExt cx="182325" cy="186064"/>
          </a:xfrm>
        </p:grpSpPr>
        <p:cxnSp>
          <p:nvCxnSpPr>
            <p:cNvPr id="39" name="Straight Connector 9"/>
            <p:cNvCxnSpPr>
              <a:cxnSpLocks noChangeShapeType="1"/>
            </p:cNvCxnSpPr>
            <p:nvPr/>
          </p:nvCxnSpPr>
          <p:spPr bwMode="auto">
            <a:xfrm>
              <a:off x="809070" y="2666710"/>
              <a:ext cx="182325" cy="64071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10"/>
            <p:cNvCxnSpPr>
              <a:cxnSpLocks noChangeShapeType="1"/>
            </p:cNvCxnSpPr>
            <p:nvPr/>
          </p:nvCxnSpPr>
          <p:spPr bwMode="auto">
            <a:xfrm flipH="1">
              <a:off x="991393" y="2730783"/>
              <a:ext cx="0" cy="121991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7" name="Straight Connector 9"/>
          <p:cNvCxnSpPr>
            <a:cxnSpLocks noChangeShapeType="1"/>
          </p:cNvCxnSpPr>
          <p:nvPr/>
        </p:nvCxnSpPr>
        <p:spPr bwMode="auto">
          <a:xfrm rot="21180000" flipH="1">
            <a:off x="7663294" y="6896095"/>
            <a:ext cx="288032" cy="72008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10"/>
          <p:cNvCxnSpPr>
            <a:cxnSpLocks noChangeShapeType="1"/>
          </p:cNvCxnSpPr>
          <p:nvPr/>
        </p:nvCxnSpPr>
        <p:spPr bwMode="auto">
          <a:xfrm>
            <a:off x="7977514" y="6690553"/>
            <a:ext cx="0" cy="188262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665" name="TORPEX2Dmovie.mov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 rotWithShape="1">
          <a:blip r:embed="rId11"/>
          <a:srcRect l="14854" t="66168" r="18281" b="10497"/>
          <a:stretch/>
        </p:blipFill>
        <p:spPr>
          <a:xfrm>
            <a:off x="6072302" y="2509832"/>
            <a:ext cx="3505789" cy="1468237"/>
          </a:xfrm>
          <a:prstGeom prst="rect">
            <a:avLst/>
          </a:prstGeom>
        </p:spPr>
      </p:pic>
      <p:grpSp>
        <p:nvGrpSpPr>
          <p:cNvPr id="27673" name="Group 27672"/>
          <p:cNvGrpSpPr/>
          <p:nvPr/>
        </p:nvGrpSpPr>
        <p:grpSpPr>
          <a:xfrm>
            <a:off x="5437232" y="1944810"/>
            <a:ext cx="4328864" cy="2572627"/>
            <a:chOff x="5607992" y="4591583"/>
            <a:chExt cx="4328864" cy="2572631"/>
          </a:xfrm>
        </p:grpSpPr>
        <p:cxnSp>
          <p:nvCxnSpPr>
            <p:cNvPr id="64" name="Straight Connector 63"/>
            <p:cNvCxnSpPr/>
            <p:nvPr/>
          </p:nvCxnSpPr>
          <p:spPr bwMode="auto">
            <a:xfrm flipH="1">
              <a:off x="8640712" y="6732165"/>
              <a:ext cx="1152128" cy="8384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>
              <a:off x="6075911" y="4751991"/>
              <a:ext cx="8384" cy="880864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7672" name="TextBox 27671"/>
            <p:cNvSpPr txBox="1"/>
            <p:nvPr/>
          </p:nvSpPr>
          <p:spPr>
            <a:xfrm>
              <a:off x="5607992" y="4591583"/>
              <a:ext cx="355787" cy="556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5212"/>
              <a:r>
                <a:rPr lang="en-US" sz="3200" b="0" dirty="0">
                  <a:solidFill>
                    <a:srgbClr val="000000"/>
                  </a:solidFill>
                  <a:latin typeface="Gill Sans"/>
                  <a:cs typeface="Gill Sans"/>
                </a:rPr>
                <a:t>z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585478" y="6608163"/>
              <a:ext cx="351378" cy="556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5212"/>
              <a:r>
                <a:rPr lang="en-US" sz="3200" b="0" dirty="0">
                  <a:solidFill>
                    <a:srgbClr val="000000"/>
                  </a:solidFill>
                  <a:latin typeface="Gill Sans"/>
                  <a:cs typeface="Gill Sans"/>
                </a:rPr>
                <a:t>r</a:t>
              </a:r>
            </a:p>
          </p:txBody>
        </p:sp>
      </p:grpSp>
      <p:grpSp>
        <p:nvGrpSpPr>
          <p:cNvPr id="27674" name="Group 27673"/>
          <p:cNvGrpSpPr/>
          <p:nvPr/>
        </p:nvGrpSpPr>
        <p:grpSpPr>
          <a:xfrm>
            <a:off x="7104259" y="6323181"/>
            <a:ext cx="1287482" cy="1060105"/>
            <a:chOff x="7056536" y="1999651"/>
            <a:chExt cx="1287482" cy="1060104"/>
          </a:xfrm>
        </p:grpSpPr>
        <p:cxnSp>
          <p:nvCxnSpPr>
            <p:cNvPr id="27668" name="Straight Connector 27667"/>
            <p:cNvCxnSpPr/>
            <p:nvPr/>
          </p:nvCxnSpPr>
          <p:spPr bwMode="auto">
            <a:xfrm>
              <a:off x="7416576" y="2339677"/>
              <a:ext cx="0" cy="43204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7488584" y="2627709"/>
              <a:ext cx="639688" cy="22440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7992640" y="2503706"/>
              <a:ext cx="351378" cy="556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5212"/>
              <a:r>
                <a:rPr lang="en-US" sz="3200" b="0" dirty="0">
                  <a:solidFill>
                    <a:srgbClr val="000000"/>
                  </a:solidFill>
                  <a:latin typeface="Gill Sans"/>
                  <a:cs typeface="Gill Sans"/>
                </a:rPr>
                <a:t>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56536" y="1999651"/>
              <a:ext cx="355787" cy="556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5212"/>
              <a:r>
                <a:rPr lang="en-US" sz="3200" b="0" dirty="0">
                  <a:solidFill>
                    <a:srgbClr val="000000"/>
                  </a:solidFill>
                  <a:latin typeface="Gill Sans"/>
                  <a:cs typeface="Gill Sans"/>
                </a:rPr>
                <a:t>z</a:t>
              </a:r>
            </a:p>
          </p:txBody>
        </p:sp>
      </p:grpSp>
      <p:sp>
        <p:nvSpPr>
          <p:cNvPr id="36" name="Line 11"/>
          <p:cNvSpPr>
            <a:spLocks noChangeShapeType="1"/>
          </p:cNvSpPr>
          <p:nvPr/>
        </p:nvSpPr>
        <p:spPr bwMode="auto">
          <a:xfrm>
            <a:off x="935856" y="755501"/>
            <a:ext cx="799288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 flipV="1">
            <a:off x="5184329" y="971539"/>
            <a:ext cx="0" cy="6048671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014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4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748" fill="hold"/>
                                        <p:tgtEl>
                                          <p:spTgt spid="276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6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276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5"/>
                  </p:tgtEl>
                </p:cond>
              </p:nextCondLst>
            </p:seq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2766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0"/>
          <p:cNvSpPr txBox="1">
            <a:spLocks noChangeArrowheads="1"/>
          </p:cNvSpPr>
          <p:nvPr/>
        </p:nvSpPr>
        <p:spPr bwMode="auto">
          <a:xfrm>
            <a:off x="5497545" y="2411699"/>
            <a:ext cx="3349631" cy="685795"/>
          </a:xfrm>
          <a:prstGeom prst="rect">
            <a:avLst/>
          </a:prstGeom>
          <a:solidFill>
            <a:srgbClr val="FCC6C6"/>
          </a:solidFill>
          <a:ln w="9360">
            <a:solidFill>
              <a:srgbClr val="FF0000"/>
            </a:solidFill>
            <a:round/>
            <a:headEnd/>
            <a:tailEnd/>
          </a:ln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3600" b="0" dirty="0">
                <a:solidFill>
                  <a:srgbClr val="FF0000"/>
                </a:solidFill>
                <a:latin typeface="Gill Sans"/>
                <a:cs typeface="Gill Sans"/>
              </a:rPr>
              <a:t>  3D GBS model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5573746" y="3935673"/>
            <a:ext cx="3810001" cy="761999"/>
          </a:xfrm>
          <a:prstGeom prst="rect">
            <a:avLst/>
          </a:prstGeom>
          <a:solidFill>
            <a:srgbClr val="CCFFCC"/>
          </a:solidFill>
          <a:ln w="9360">
            <a:solidFill>
              <a:srgbClr val="008000"/>
            </a:solidFill>
            <a:round/>
            <a:headEnd/>
            <a:tailEnd/>
          </a:ln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3600" b="0" dirty="0">
                <a:solidFill>
                  <a:srgbClr val="008000"/>
                </a:solidFill>
                <a:latin typeface="Gill Sans"/>
                <a:cs typeface="Gill Sans"/>
              </a:rPr>
              <a:t>2D reduced model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382713" y="3097473"/>
            <a:ext cx="1981200" cy="6858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3600" b="0" dirty="0">
                <a:solidFill>
                  <a:schemeClr val="tx1"/>
                </a:solidFill>
                <a:latin typeface="Gill Sans"/>
                <a:cs typeface="Gill Sans"/>
              </a:rPr>
              <a:t>TORPEX</a:t>
            </a:r>
          </a:p>
        </p:txBody>
      </p:sp>
      <p:sp>
        <p:nvSpPr>
          <p:cNvPr id="31751" name="Text Box 1"/>
          <p:cNvSpPr txBox="1">
            <a:spLocks noChangeArrowheads="1"/>
          </p:cNvSpPr>
          <p:nvPr/>
        </p:nvSpPr>
        <p:spPr bwMode="auto">
          <a:xfrm>
            <a:off x="87313" y="-36581"/>
            <a:ext cx="9829800" cy="126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Our project, </a:t>
            </a:r>
          </a:p>
          <a:p>
            <a:pPr algn="ctr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paradigm of turbulence code validation</a:t>
            </a:r>
          </a:p>
        </p:txBody>
      </p:sp>
      <p:sp>
        <p:nvSpPr>
          <p:cNvPr id="5" name="Left-Right Arrow 4"/>
          <p:cNvSpPr/>
          <p:nvPr/>
        </p:nvSpPr>
        <p:spPr>
          <a:xfrm rot="20478481">
            <a:off x="3514279" y="2809738"/>
            <a:ext cx="1750092" cy="360040"/>
          </a:xfrm>
          <a:prstGeom prst="leftRightArrow">
            <a:avLst>
              <a:gd name="adj1" fmla="val 25250"/>
              <a:gd name="adj2" fmla="val 50000"/>
            </a:avLst>
          </a:prstGeom>
          <a:solidFill>
            <a:schemeClr val="accent1">
              <a:lumMod val="60000"/>
              <a:lumOff val="40000"/>
              <a:alpha val="89000"/>
            </a:schemeClr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 rot="1001333">
            <a:off x="3542983" y="3802436"/>
            <a:ext cx="1750092" cy="360040"/>
          </a:xfrm>
          <a:prstGeom prst="leftRightArrow">
            <a:avLst>
              <a:gd name="adj1" fmla="val 25250"/>
              <a:gd name="adj2" fmla="val 50000"/>
            </a:avLst>
          </a:prstGeom>
          <a:solidFill>
            <a:schemeClr val="accent1">
              <a:lumMod val="60000"/>
              <a:lumOff val="40000"/>
              <a:alpha val="89000"/>
            </a:schemeClr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3528147" y="1475582"/>
            <a:ext cx="1816969" cy="425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/>
            <a:r>
              <a:rPr lang="en-US" sz="28700" b="0" dirty="0">
                <a:solidFill>
                  <a:srgbClr val="FF0000"/>
                </a:solidFill>
                <a:latin typeface="Gill Sans"/>
                <a:cs typeface="Gill Sans"/>
              </a:rPr>
              <a:t>?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31800" y="5940077"/>
            <a:ext cx="9433048" cy="1557017"/>
          </a:xfrm>
          <a:prstGeom prst="rect">
            <a:avLst/>
          </a:prstGeom>
          <a:solidFill>
            <a:srgbClr val="D8E8FF"/>
          </a:solidFill>
          <a:ln>
            <a:solidFill>
              <a:srgbClr val="0000FF"/>
            </a:solidFill>
          </a:ln>
          <a:extLst/>
        </p:spPr>
        <p:txBody>
          <a:bodyPr wrap="square" lIns="82642" tIns="41321" rIns="82642" bIns="41321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413221" eaLnBrk="1"/>
            <a:r>
              <a:rPr lang="en-US" sz="2900" b="0" dirty="0">
                <a:solidFill>
                  <a:srgbClr val="0000FF"/>
                </a:solidFill>
                <a:latin typeface="Gill Sans"/>
                <a:cs typeface="Gill Sans"/>
              </a:rPr>
              <a:t>What is the agreement of experiment and simulations as a function of </a:t>
            </a:r>
            <a:r>
              <a:rPr lang="en-US" sz="2900" b="0" i="1" dirty="0">
                <a:solidFill>
                  <a:srgbClr val="0000FF"/>
                </a:solidFill>
                <a:latin typeface="Gill Sans"/>
                <a:cs typeface="Gill Sans"/>
              </a:rPr>
              <a:t>N</a:t>
            </a:r>
            <a:r>
              <a:rPr lang="en-US" sz="2900" b="0" dirty="0">
                <a:solidFill>
                  <a:srgbClr val="0000FF"/>
                </a:solidFill>
                <a:latin typeface="Gill Sans"/>
                <a:cs typeface="Gill Sans"/>
              </a:rPr>
              <a:t>? Is 3D necessary? </a:t>
            </a:r>
          </a:p>
          <a:p>
            <a:pPr algn="ctr" defTabSz="413221" eaLnBrk="1"/>
            <a:r>
              <a:rPr lang="en-US" sz="2900" b="0" dirty="0">
                <a:solidFill>
                  <a:srgbClr val="0000FF"/>
                </a:solidFill>
                <a:latin typeface="Gill Sans"/>
                <a:cs typeface="Gill Sans"/>
              </a:rPr>
              <a:t>What can we learn on TORPEX physics from the validation?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87790" y="1403573"/>
            <a:ext cx="9505056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53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0" y="-15876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900" b="0" dirty="0">
                <a:solidFill>
                  <a:srgbClr val="0000FF"/>
                </a:solidFill>
                <a:latin typeface="Gill Sans"/>
                <a:cs typeface="Gill Sans"/>
              </a:rPr>
              <a:t>The validation methodology</a:t>
            </a:r>
          </a:p>
        </p:txBody>
      </p:sp>
      <p:sp>
        <p:nvSpPr>
          <p:cNvPr id="29705" name="Text Box 7"/>
          <p:cNvSpPr txBox="1">
            <a:spLocks noChangeArrowheads="1"/>
          </p:cNvSpPr>
          <p:nvPr/>
        </p:nvSpPr>
        <p:spPr bwMode="auto">
          <a:xfrm>
            <a:off x="647824" y="726157"/>
            <a:ext cx="856895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60619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[Based </a:t>
            </a:r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on</a:t>
            </a: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 ideas </a:t>
            </a:r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of</a:t>
            </a: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 Terry </a:t>
            </a:r>
            <a:r>
              <a:rPr lang="en-US" b="0" i="1" dirty="0">
                <a:solidFill>
                  <a:schemeClr val="tx1"/>
                </a:solidFill>
                <a:latin typeface="Gill Sans"/>
                <a:cs typeface="Gill Sans"/>
              </a:rPr>
              <a:t>et al.</a:t>
            </a:r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, </a:t>
            </a:r>
            <a:r>
              <a:rPr lang="en-US" b="0" dirty="0" err="1">
                <a:solidFill>
                  <a:schemeClr val="tx1"/>
                </a:solidFill>
                <a:latin typeface="Gill Sans"/>
                <a:cs typeface="Gill Sans"/>
              </a:rPr>
              <a:t>PoP</a:t>
            </a:r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2008; Greenwald, </a:t>
            </a:r>
            <a:r>
              <a:rPr lang="en-US" b="0" dirty="0" err="1" smtClean="0">
                <a:solidFill>
                  <a:schemeClr val="tx1"/>
                </a:solidFill>
                <a:latin typeface="Gill Sans"/>
                <a:cs typeface="Gill Sans"/>
              </a:rPr>
              <a:t>PoP</a:t>
            </a: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 2010]</a:t>
            </a:r>
            <a:endParaRPr lang="en-US" b="0" dirty="0">
              <a:solidFill>
                <a:schemeClr val="tx1"/>
              </a:solidFill>
              <a:latin typeface="Gill Sans"/>
              <a:cs typeface="Gill Sans"/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  <a:latin typeface="Gill Sans"/>
              <a:cs typeface="Gill Sans"/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  <a:latin typeface="Gill Sans"/>
              <a:cs typeface="Gill San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712" y="1538934"/>
            <a:ext cx="9688513" cy="5593737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marL="0" lvl="1" indent="0">
              <a:spcBef>
                <a:spcPts val="0"/>
              </a:spcBef>
            </a:pPr>
            <a:r>
              <a:rPr lang="en-US" sz="2400" b="0" i="1" dirty="0">
                <a:solidFill>
                  <a:schemeClr val="tx1"/>
                </a:solidFill>
                <a:latin typeface="Gill Sans"/>
                <a:cs typeface="Gill Sans"/>
              </a:rPr>
              <a:t>What quantities can we use for validation? The more, the better…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r>
              <a:rPr lang="en-US" sz="3200" b="0" dirty="0">
                <a:solidFill>
                  <a:srgbClr val="0000FF"/>
                </a:solidFill>
                <a:latin typeface="Gill Sans"/>
                <a:cs typeface="Gill Sans"/>
              </a:rPr>
              <a:t>Definition &amp; evaluation of the validation observables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endParaRPr lang="en-US" b="0" dirty="0">
              <a:latin typeface="Gill Sans"/>
              <a:cs typeface="Gill Sans"/>
            </a:endParaRPr>
          </a:p>
          <a:p>
            <a:pPr>
              <a:spcBef>
                <a:spcPts val="0"/>
              </a:spcBef>
            </a:pPr>
            <a:r>
              <a:rPr lang="en-US" sz="2400" b="0" i="1" dirty="0">
                <a:solidFill>
                  <a:srgbClr val="000000"/>
                </a:solidFill>
                <a:latin typeface="Gill Sans"/>
                <a:cs typeface="Gill Sans"/>
              </a:rPr>
              <a:t>What are the uncertainties affecting measured and simulation data?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r>
              <a:rPr lang="en-US" sz="3200" b="0" dirty="0">
                <a:solidFill>
                  <a:srgbClr val="0000FF"/>
                </a:solidFill>
                <a:latin typeface="Gill Sans"/>
                <a:cs typeface="Gill Sans"/>
              </a:rPr>
              <a:t>Uncertainty analysis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endParaRPr lang="en-US" b="0" dirty="0">
              <a:latin typeface="Gill Sans"/>
              <a:cs typeface="Gill Sans"/>
            </a:endParaRPr>
          </a:p>
          <a:p>
            <a:pPr>
              <a:spcBef>
                <a:spcPts val="0"/>
              </a:spcBef>
            </a:pPr>
            <a:r>
              <a:rPr lang="en-US" sz="2400" b="0" dirty="0">
                <a:solidFill>
                  <a:srgbClr val="000000"/>
                </a:solidFill>
                <a:latin typeface="Gill Sans"/>
                <a:cs typeface="Gill Sans"/>
              </a:rPr>
              <a:t>For one observable, within its uncertainties, what is the level of agreement?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r>
              <a:rPr lang="en-US" sz="3200" b="0" dirty="0">
                <a:solidFill>
                  <a:srgbClr val="0000FF"/>
                </a:solidFill>
                <a:latin typeface="Gill Sans"/>
                <a:cs typeface="Gill Sans"/>
              </a:rPr>
              <a:t>Level of agreement for an individual observable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endParaRPr lang="en-US" b="0" dirty="0">
              <a:latin typeface="Gill Sans"/>
              <a:cs typeface="Gill Sans"/>
            </a:endParaRPr>
          </a:p>
          <a:p>
            <a:pPr>
              <a:spcBef>
                <a:spcPts val="0"/>
              </a:spcBef>
            </a:pPr>
            <a:r>
              <a:rPr lang="en-US" sz="2400" b="0" i="1" dirty="0">
                <a:solidFill>
                  <a:srgbClr val="000000"/>
                </a:solidFill>
                <a:latin typeface="Gill Sans"/>
                <a:cs typeface="Gill Sans"/>
              </a:rPr>
              <a:t>How directly can an observable be extracted from simulation and experimental data? How worthy is it, i.e. what should be its weight in a composite metric?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r>
              <a:rPr lang="en-US" sz="3200" b="0" dirty="0">
                <a:solidFill>
                  <a:srgbClr val="0000FF"/>
                </a:solidFill>
                <a:latin typeface="Gill Sans"/>
                <a:cs typeface="Gill Sans"/>
              </a:rPr>
              <a:t>The observable hierarchy</a:t>
            </a:r>
          </a:p>
          <a:p>
            <a:pPr lvl="1">
              <a:spcBef>
                <a:spcPts val="0"/>
              </a:spcBef>
              <a:buClr>
                <a:srgbClr val="0000FF"/>
              </a:buClr>
              <a:buFontTx/>
              <a:buChar char="-"/>
            </a:pPr>
            <a:endParaRPr lang="en-US" b="0" dirty="0">
              <a:latin typeface="Gill Sans"/>
              <a:cs typeface="Gill Sans"/>
            </a:endParaRPr>
          </a:p>
          <a:p>
            <a:pPr>
              <a:spcBef>
                <a:spcPts val="0"/>
              </a:spcBef>
            </a:pPr>
            <a:r>
              <a:rPr lang="en-US" sz="2400" b="0" dirty="0">
                <a:solidFill>
                  <a:srgbClr val="000000"/>
                </a:solidFill>
                <a:latin typeface="Gill Sans"/>
                <a:cs typeface="Gill Sans"/>
              </a:rPr>
              <a:t>How to evaluate the global agreement and how to interpret it</a:t>
            </a:r>
          </a:p>
          <a:p>
            <a:pPr lvl="1">
              <a:spcBef>
                <a:spcPts val="0"/>
              </a:spcBef>
            </a:pPr>
            <a:r>
              <a:rPr lang="en-US" sz="3200" b="0" dirty="0">
                <a:solidFill>
                  <a:srgbClr val="0000FF"/>
                </a:solidFill>
                <a:latin typeface="Gill Sans"/>
                <a:cs typeface="Gill Sans"/>
              </a:rPr>
              <a:t>- Composite metric </a:t>
            </a: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215777" y="1259557"/>
            <a:ext cx="964907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t008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5" t="12393" r="19553" b="20474"/>
          <a:stretch/>
        </p:blipFill>
        <p:spPr>
          <a:xfrm>
            <a:off x="8218165" y="827509"/>
            <a:ext cx="2006747" cy="17465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928744" y="1979637"/>
            <a:ext cx="864096" cy="3744416"/>
          </a:xfrm>
          <a:prstGeom prst="rect">
            <a:avLst/>
          </a:prstGeom>
          <a:solidFill>
            <a:srgbClr val="FCC6C6"/>
          </a:solidFill>
          <a:ln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344" tIns="45673" rIns="91344" bIns="456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5967"/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3768" y="2699717"/>
            <a:ext cx="936104" cy="23762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344" tIns="45673" rIns="91344" bIns="456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5967"/>
            <a:endParaRPr lang="en-US">
              <a:solidFill>
                <a:srgbClr val="3333CC"/>
              </a:solidFill>
            </a:endParaRPr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81" y="1403573"/>
            <a:ext cx="172146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1"/>
          <p:cNvSpPr txBox="1">
            <a:spLocks noChangeArrowheads="1"/>
          </p:cNvSpPr>
          <p:nvPr/>
        </p:nvSpPr>
        <p:spPr bwMode="auto">
          <a:xfrm>
            <a:off x="27013" y="27163"/>
            <a:ext cx="100536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53" tIns="44877" rIns="89753" bIns="44877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455967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Definition of the validation observables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5776" y="2627709"/>
            <a:ext cx="600378" cy="639047"/>
          </a:xfrm>
          <a:prstGeom prst="rect">
            <a:avLst/>
          </a:prstGeom>
          <a:noFill/>
          <a:ln>
            <a:noFill/>
          </a:ln>
        </p:spPr>
        <p:txBody>
          <a:bodyPr wrap="square" lIns="91229" tIns="45615" rIns="91229" bIns="45615" rtlCol="0">
            <a:spAutoFit/>
          </a:bodyPr>
          <a:lstStyle/>
          <a:p>
            <a:pPr defTabSz="455967"/>
            <a:r>
              <a:rPr lang="en-US" sz="3200" b="0" dirty="0" err="1">
                <a:solidFill>
                  <a:srgbClr val="000000"/>
                </a:solidFill>
                <a:latin typeface="Gill Sans"/>
                <a:cs typeface="Gill Sans"/>
              </a:rPr>
              <a:t>I</a:t>
            </a:r>
            <a:r>
              <a:rPr lang="en-US" sz="3200" b="0" baseline="-25000" dirty="0" err="1">
                <a:solidFill>
                  <a:srgbClr val="000000"/>
                </a:solidFill>
                <a:latin typeface="Gill Sans"/>
                <a:cs typeface="Gill Sans"/>
              </a:rPr>
              <a:t>sat</a:t>
            </a:r>
            <a:endParaRPr lang="en-US" sz="32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  <a:p>
            <a:pPr defTabSz="455967"/>
            <a:endParaRPr lang="en-US" sz="6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5777" y="3487302"/>
            <a:ext cx="914400" cy="639047"/>
          </a:xfrm>
          <a:prstGeom prst="rect">
            <a:avLst/>
          </a:prstGeom>
          <a:noFill/>
          <a:ln>
            <a:noFill/>
          </a:ln>
        </p:spPr>
        <p:txBody>
          <a:bodyPr wrap="square" lIns="91229" tIns="45615" rIns="91229" bIns="45615" rtlCol="0">
            <a:spAutoFit/>
          </a:bodyPr>
          <a:lstStyle/>
          <a:p>
            <a:pPr defTabSz="455967"/>
            <a:r>
              <a:rPr lang="en-US" sz="3200" b="0" dirty="0" err="1">
                <a:solidFill>
                  <a:srgbClr val="000000"/>
                </a:solidFill>
                <a:latin typeface="Gill Sans"/>
                <a:cs typeface="Gill Sans"/>
              </a:rPr>
              <a:t>V</a:t>
            </a:r>
            <a:r>
              <a:rPr lang="en-US" sz="3200" b="0" baseline="-25000" dirty="0" err="1">
                <a:solidFill>
                  <a:srgbClr val="000000"/>
                </a:solidFill>
                <a:latin typeface="Gill Sans"/>
                <a:cs typeface="Gill Sans"/>
              </a:rPr>
              <a:t>float</a:t>
            </a:r>
            <a:endParaRPr lang="en-US" sz="32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  <a:p>
            <a:pPr defTabSz="455967"/>
            <a:endParaRPr lang="en-US" sz="6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5777" y="4427909"/>
            <a:ext cx="838200" cy="639047"/>
          </a:xfrm>
          <a:prstGeom prst="rect">
            <a:avLst/>
          </a:prstGeom>
          <a:noFill/>
          <a:ln>
            <a:noFill/>
          </a:ln>
        </p:spPr>
        <p:txBody>
          <a:bodyPr wrap="square" lIns="91229" tIns="45615" rIns="91229" bIns="45615" rtlCol="0">
            <a:spAutoFit/>
          </a:bodyPr>
          <a:lstStyle/>
          <a:p>
            <a:pPr defTabSz="455967"/>
            <a:r>
              <a:rPr lang="en-US" sz="3200" b="0" dirty="0">
                <a:solidFill>
                  <a:srgbClr val="000000"/>
                </a:solidFill>
                <a:latin typeface="Gill Sans"/>
                <a:cs typeface="Gill Sans"/>
              </a:rPr>
              <a:t>I-V</a:t>
            </a:r>
            <a:endParaRPr lang="en-US" sz="32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  <a:p>
            <a:pPr defTabSz="455967"/>
            <a:endParaRPr lang="en-US" sz="600" b="0" baseline="-25000" dirty="0">
              <a:solidFill>
                <a:srgbClr val="000000"/>
              </a:solidFill>
              <a:latin typeface="Gill Sans"/>
              <a:cs typeface="Gill Sans"/>
            </a:endParaRPr>
          </a:p>
        </p:txBody>
      </p:sp>
      <p:sp>
        <p:nvSpPr>
          <p:cNvPr id="46" name="TextBox 45"/>
          <p:cNvSpPr txBox="1"/>
          <p:nvPr/>
        </p:nvSpPr>
        <p:spPr>
          <a:xfrm rot="5400000">
            <a:off x="8883871" y="2136523"/>
            <a:ext cx="647957" cy="361608"/>
          </a:xfrm>
          <a:prstGeom prst="rect">
            <a:avLst/>
          </a:prstGeom>
          <a:solidFill>
            <a:srgbClr val="FCC6C6"/>
          </a:solidFill>
          <a:ln>
            <a:noFill/>
          </a:ln>
        </p:spPr>
        <p:txBody>
          <a:bodyPr vert="vert270" wrap="square" lIns="91229" tIns="45615" rIns="91229" bIns="45615" rtlCol="0">
            <a:spAutoFit/>
          </a:bodyPr>
          <a:lstStyle/>
          <a:p>
            <a:pPr defTabSz="455967"/>
            <a:r>
              <a:rPr lang="en-US" sz="3200" b="0" i="1" dirty="0" err="1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endParaRPr lang="en-US" sz="3200" b="0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7" name="TextBox 46"/>
          <p:cNvSpPr txBox="1"/>
          <p:nvPr/>
        </p:nvSpPr>
        <p:spPr>
          <a:xfrm rot="5400000">
            <a:off x="9016882" y="2708706"/>
            <a:ext cx="647957" cy="666408"/>
          </a:xfrm>
          <a:prstGeom prst="rect">
            <a:avLst/>
          </a:prstGeom>
          <a:solidFill>
            <a:srgbClr val="FCC6C6"/>
          </a:solidFill>
          <a:ln>
            <a:noFill/>
          </a:ln>
        </p:spPr>
        <p:txBody>
          <a:bodyPr vert="vert270" wrap="square" lIns="91229" tIns="45615" rIns="91229" bIns="45615" rtlCol="0">
            <a:spAutoFit/>
          </a:bodyPr>
          <a:lstStyle/>
          <a:p>
            <a:pPr defTabSz="455967"/>
            <a:r>
              <a:rPr lang="en-US" sz="3200" b="0" i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sz="3200" b="0" i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 rot="5400000">
            <a:off x="9074371" y="3432607"/>
            <a:ext cx="647957" cy="742608"/>
          </a:xfrm>
          <a:prstGeom prst="rect">
            <a:avLst/>
          </a:prstGeom>
          <a:solidFill>
            <a:srgbClr val="FCC6C6"/>
          </a:solidFill>
          <a:ln>
            <a:noFill/>
          </a:ln>
        </p:spPr>
        <p:txBody>
          <a:bodyPr vert="vert270" wrap="square" lIns="91229" tIns="45615" rIns="91229" bIns="45615" rtlCol="0">
            <a:spAutoFit/>
          </a:bodyPr>
          <a:lstStyle/>
          <a:p>
            <a:pPr defTabSz="455967"/>
            <a:r>
              <a:rPr lang="en-US" sz="3200" b="0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φ</a:t>
            </a:r>
            <a:endParaRPr lang="en-US" sz="3200" b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 rot="5400000">
            <a:off x="9074379" y="4194609"/>
            <a:ext cx="647975" cy="742608"/>
          </a:xfrm>
          <a:prstGeom prst="rect">
            <a:avLst/>
          </a:prstGeom>
          <a:solidFill>
            <a:srgbClr val="FCC6C6"/>
          </a:solidFill>
          <a:ln>
            <a:noFill/>
          </a:ln>
        </p:spPr>
        <p:txBody>
          <a:bodyPr vert="vert270" wrap="square" lIns="91229" tIns="45615" rIns="91229" bIns="45615" rtlCol="0">
            <a:spAutoFit/>
          </a:bodyPr>
          <a:lstStyle/>
          <a:p>
            <a:pPr defTabSz="455967"/>
            <a:r>
              <a:rPr lang="en-US" sz="3200" b="0" i="1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V</a:t>
            </a:r>
            <a:r>
              <a:rPr lang="en-US" sz="3200" b="0" baseline="-25000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||</a:t>
            </a:r>
            <a:r>
              <a:rPr lang="en-US" sz="3200" b="0" i="1" baseline="-25000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i</a:t>
            </a:r>
            <a:endParaRPr lang="en-US" sz="3200" b="0" i="1" baseline="-25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0" name="TextBox 49"/>
          <p:cNvSpPr txBox="1"/>
          <p:nvPr/>
        </p:nvSpPr>
        <p:spPr>
          <a:xfrm rot="5400000">
            <a:off x="9074371" y="4956607"/>
            <a:ext cx="647957" cy="742608"/>
          </a:xfrm>
          <a:prstGeom prst="rect">
            <a:avLst/>
          </a:prstGeom>
          <a:solidFill>
            <a:srgbClr val="FCC6C6"/>
          </a:solidFill>
          <a:ln>
            <a:noFill/>
          </a:ln>
        </p:spPr>
        <p:txBody>
          <a:bodyPr vert="vert270" wrap="square" lIns="91229" tIns="45615" rIns="91229" bIns="45615" rtlCol="0">
            <a:spAutoFit/>
          </a:bodyPr>
          <a:lstStyle/>
          <a:p>
            <a:pPr defTabSz="455967"/>
            <a:r>
              <a:rPr lang="en-US" sz="3200" b="0" i="1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V</a:t>
            </a:r>
            <a:r>
              <a:rPr lang="en-US" sz="3200" b="0" baseline="-25000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||</a:t>
            </a:r>
            <a:r>
              <a:rPr lang="en-US" sz="3200" b="0" i="1" baseline="-25000" dirty="0" err="1">
                <a:solidFill>
                  <a:srgbClr val="FF0000"/>
                </a:solidFill>
                <a:latin typeface="Times New Roman"/>
                <a:ea typeface="Lucida Grande"/>
                <a:cs typeface="Times New Roman"/>
              </a:rPr>
              <a:t>e</a:t>
            </a:r>
            <a:endParaRPr lang="en-US" sz="3200" b="0" i="1" baseline="-25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1" name="Right Arrow Callout 50"/>
          <p:cNvSpPr/>
          <p:nvPr/>
        </p:nvSpPr>
        <p:spPr bwMode="auto">
          <a:xfrm>
            <a:off x="1295897" y="2649102"/>
            <a:ext cx="2791811" cy="2286000"/>
          </a:xfrm>
          <a:prstGeom prst="rightArrowCallout">
            <a:avLst>
              <a:gd name="adj1" fmla="val 1281"/>
              <a:gd name="adj2" fmla="val 20230"/>
              <a:gd name="adj3" fmla="val 19669"/>
              <a:gd name="adj4" fmla="val 5581"/>
            </a:avLst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29" tIns="45615" rIns="91229" bIns="45615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456157"/>
            <a:endParaRPr lang="en-US">
              <a:solidFill>
                <a:srgbClr val="3333CC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55" name="Right Arrow Callout 54"/>
          <p:cNvSpPr/>
          <p:nvPr/>
        </p:nvSpPr>
        <p:spPr bwMode="auto">
          <a:xfrm rot="10800000">
            <a:off x="6072307" y="2755135"/>
            <a:ext cx="2782946" cy="2286000"/>
          </a:xfrm>
          <a:prstGeom prst="rightArrowCallout">
            <a:avLst>
              <a:gd name="adj1" fmla="val 1281"/>
              <a:gd name="adj2" fmla="val 20230"/>
              <a:gd name="adj3" fmla="val 19669"/>
              <a:gd name="adj4" fmla="val 5581"/>
            </a:avLst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29" tIns="45615" rIns="91229" bIns="45615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456157"/>
            <a:endParaRPr lang="en-US">
              <a:solidFill>
                <a:srgbClr val="3333CC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2" name="Group 60"/>
          <p:cNvGrpSpPr/>
          <p:nvPr/>
        </p:nvGrpSpPr>
        <p:grpSpPr>
          <a:xfrm>
            <a:off x="1583929" y="3347805"/>
            <a:ext cx="7028658" cy="936085"/>
            <a:chOff x="1856679" y="3601533"/>
            <a:chExt cx="7028658" cy="936086"/>
          </a:xfrm>
        </p:grpSpPr>
        <p:sp>
          <p:nvSpPr>
            <p:cNvPr id="54" name="Text Box 1"/>
            <p:cNvSpPr txBox="1">
              <a:spLocks noChangeArrowheads="1"/>
            </p:cNvSpPr>
            <p:nvPr/>
          </p:nvSpPr>
          <p:spPr bwMode="auto">
            <a:xfrm>
              <a:off x="4094608" y="3601533"/>
              <a:ext cx="2514600" cy="6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9964" tIns="44982" rIns="89964" bIns="44982"/>
            <a:lstStyle>
              <a:lvl1pPr eaLnBrk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410700" algn="l"/>
                </a:tabLs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5967" eaLnBrk="1">
                <a:spcBef>
                  <a:spcPct val="0"/>
                </a:spcBef>
              </a:pPr>
              <a:r>
                <a:rPr lang="en-US" sz="3000" b="0" dirty="0">
                  <a:solidFill>
                    <a:srgbClr val="0000FF"/>
                  </a:solidFill>
                  <a:latin typeface="Gill Sans"/>
                  <a:cs typeface="Gill Sans"/>
                </a:rPr>
                <a:t>Validation </a:t>
              </a:r>
            </a:p>
            <a:p>
              <a:pPr algn="ctr" defTabSz="455967" eaLnBrk="1">
                <a:spcBef>
                  <a:spcPct val="0"/>
                </a:spcBef>
              </a:pPr>
              <a:r>
                <a:rPr lang="en-US" sz="3000" b="0" dirty="0">
                  <a:solidFill>
                    <a:srgbClr val="0000FF"/>
                  </a:solidFill>
                  <a:latin typeface="Gill Sans"/>
                  <a:cs typeface="Gill Sans"/>
                </a:rPr>
                <a:t>observables</a:t>
              </a: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1856679" y="3682049"/>
              <a:ext cx="1940716" cy="783562"/>
            </a:xfrm>
            <a:prstGeom prst="rect">
              <a:avLst/>
            </a:prstGeom>
            <a:solidFill>
              <a:srgbClr val="FF6FCF"/>
            </a:solidFill>
            <a:ln>
              <a:solidFill>
                <a:srgbClr val="000080"/>
              </a:solidFill>
            </a:ln>
            <a:extLst/>
          </p:spPr>
          <p:txBody>
            <a:bodyPr wrap="square" lIns="91401" tIns="45701" rIns="91401" bIns="45701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5967" eaLnBrk="1"/>
              <a:r>
                <a:rPr lang="es-ES_tradnl" b="0" noProof="1" smtClean="0">
                  <a:solidFill>
                    <a:srgbClr val="000080"/>
                  </a:solidFill>
                  <a:latin typeface="Gill Sans"/>
                  <a:cs typeface="Gill Sans"/>
                </a:rPr>
                <a:t>Probe model, assumptions</a:t>
              </a:r>
              <a:r>
                <a:rPr lang="es-ES_tradnl" b="0" dirty="0" smtClean="0">
                  <a:solidFill>
                    <a:srgbClr val="000080"/>
                  </a:solidFill>
                  <a:latin typeface="Gill Sans"/>
                  <a:cs typeface="Gill Sans"/>
                </a:rPr>
                <a:t> </a:t>
              </a:r>
              <a:endParaRPr lang="es-ES_tradnl" b="0" dirty="0">
                <a:solidFill>
                  <a:srgbClr val="000080"/>
                </a:solidFill>
                <a:latin typeface="Gill Sans"/>
                <a:cs typeface="Gill Sans"/>
              </a:endParaRPr>
            </a:p>
          </p:txBody>
        </p:sp>
        <p:sp>
          <p:nvSpPr>
            <p:cNvPr id="57" name="Text Box 6"/>
            <p:cNvSpPr txBox="1">
              <a:spLocks noChangeArrowheads="1"/>
            </p:cNvSpPr>
            <p:nvPr/>
          </p:nvSpPr>
          <p:spPr bwMode="auto">
            <a:xfrm>
              <a:off x="6872614" y="3754057"/>
              <a:ext cx="2012723" cy="783562"/>
            </a:xfrm>
            <a:prstGeom prst="rect">
              <a:avLst/>
            </a:prstGeom>
            <a:solidFill>
              <a:srgbClr val="FF6FCF"/>
            </a:solidFill>
            <a:ln>
              <a:solidFill>
                <a:srgbClr val="000080"/>
              </a:solidFill>
            </a:ln>
            <a:extLst/>
          </p:spPr>
          <p:txBody>
            <a:bodyPr wrap="square" lIns="91401" tIns="45701" rIns="91401" bIns="45701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5967" eaLnBrk="1"/>
              <a:r>
                <a:rPr lang="es-ES_tradnl" b="0" noProof="1" smtClean="0">
                  <a:solidFill>
                    <a:srgbClr val="000080"/>
                  </a:solidFill>
                  <a:latin typeface="Gill Sans"/>
                  <a:cs typeface="Gill Sans"/>
                </a:rPr>
                <a:t>Probe model, assumptions</a:t>
              </a:r>
              <a:r>
                <a:rPr lang="es-ES_tradnl" b="0" dirty="0" smtClean="0">
                  <a:solidFill>
                    <a:srgbClr val="000080"/>
                  </a:solidFill>
                  <a:latin typeface="Gill Sans"/>
                  <a:cs typeface="Gill Sans"/>
                </a:rPr>
                <a:t> </a:t>
              </a:r>
              <a:endParaRPr lang="es-ES_tradnl" b="0" dirty="0">
                <a:solidFill>
                  <a:srgbClr val="000080"/>
                </a:solidFill>
                <a:latin typeface="Gill Sans"/>
                <a:cs typeface="Gill Sans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3816178" y="1475582"/>
            <a:ext cx="3066715" cy="4508888"/>
            <a:chOff x="3611261" y="1115534"/>
            <a:chExt cx="3066715" cy="4508888"/>
          </a:xfrm>
        </p:grpSpPr>
        <p:sp>
          <p:nvSpPr>
            <p:cNvPr id="60" name="TextBox 8"/>
            <p:cNvSpPr txBox="1">
              <a:spLocks noChangeArrowheads="1"/>
            </p:cNvSpPr>
            <p:nvPr/>
          </p:nvSpPr>
          <p:spPr bwMode="auto">
            <a:xfrm>
              <a:off x="4115317" y="1115534"/>
              <a:ext cx="1600200" cy="450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01" tIns="45701" rIns="91401" bIns="45701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5967" eaLnBrk="1">
                <a:lnSpc>
                  <a:spcPct val="100000"/>
                </a:lnSpc>
                <a:spcBef>
                  <a:spcPts val="0"/>
                </a:spcBef>
              </a:pPr>
              <a:r>
                <a:rPr lang="en-US" sz="28700" b="0" dirty="0">
                  <a:solidFill>
                    <a:srgbClr val="FF0000"/>
                  </a:solidFill>
                  <a:latin typeface="Gill Sans"/>
                  <a:cs typeface="Gill Sans"/>
                </a:rPr>
                <a:t>?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11261" y="1798637"/>
              <a:ext cx="3066715" cy="4980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55967"/>
              <a:r>
                <a:rPr lang="en-US" sz="2800" b="0" dirty="0">
                  <a:solidFill>
                    <a:srgbClr val="FF0000"/>
                  </a:solidFill>
                  <a:latin typeface="Gill Sans"/>
                  <a:cs typeface="Gill Sans"/>
                </a:rPr>
                <a:t>Common quantities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51043" y="4922837"/>
              <a:ext cx="2508469" cy="4980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55967"/>
              <a:r>
                <a:rPr lang="en-US" sz="2800" b="0" dirty="0">
                  <a:solidFill>
                    <a:srgbClr val="FF0000"/>
                  </a:solidFill>
                  <a:latin typeface="Gill Sans"/>
                  <a:cs typeface="Gill Sans"/>
                </a:rPr>
                <a:t>to be compared</a:t>
              </a:r>
            </a:p>
          </p:txBody>
        </p:sp>
      </p:grpSp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118516" y="763569"/>
            <a:ext cx="976421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10855" tIns="55430" rIns="110855" bIns="55430"/>
          <a:lstStyle/>
          <a:p>
            <a:pPr algn="ctr" defTabSz="1108754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9385" y="6002348"/>
            <a:ext cx="10041493" cy="1287831"/>
            <a:chOff x="72009" y="5445225"/>
            <a:chExt cx="9108504" cy="1168297"/>
          </a:xfrm>
        </p:grpSpPr>
        <p:sp>
          <p:nvSpPr>
            <p:cNvPr id="59" name="TextBox 8"/>
            <p:cNvSpPr txBox="1">
              <a:spLocks noChangeArrowheads="1"/>
            </p:cNvSpPr>
            <p:nvPr/>
          </p:nvSpPr>
          <p:spPr bwMode="auto">
            <a:xfrm>
              <a:off x="72009" y="5445225"/>
              <a:ext cx="9108504" cy="1168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746" tIns="41373" rIns="82746" bIns="41373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defTabSz="455967" eaLnBrk="1">
                <a:spcBef>
                  <a:spcPts val="661"/>
                </a:spcBef>
                <a:buFontTx/>
                <a:buChar char="-"/>
              </a:pPr>
              <a:r>
                <a:rPr lang="en-US" b="0" dirty="0">
                  <a:solidFill>
                    <a:srgbClr val="000000"/>
                  </a:solidFill>
                  <a:latin typeface="Gill Sans"/>
                  <a:cs typeface="Gill Sans"/>
                </a:rPr>
                <a:t> Examples: </a:t>
              </a:r>
              <a:r>
                <a:rPr lang="en-US" b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endParaRPr lang="en-US" b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  <a:p>
              <a:pPr defTabSz="455967" eaLnBrk="1">
                <a:spcBef>
                  <a:spcPts val="661"/>
                </a:spcBef>
                <a:buFontTx/>
                <a:buChar char="-"/>
              </a:pPr>
              <a:r>
                <a:rPr lang="en-US" b="0" dirty="0">
                  <a:solidFill>
                    <a:srgbClr val="000000"/>
                  </a:solidFill>
                  <a:latin typeface="Gill Sans"/>
                  <a:cs typeface="Gill Sans"/>
                </a:rPr>
                <a:t> </a:t>
              </a:r>
              <a:r>
                <a:rPr lang="en-US" b="0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A validation observable should not be a function of the others </a:t>
              </a:r>
            </a:p>
            <a:p>
              <a:pPr defTabSz="455967" eaLnBrk="1">
                <a:spcBef>
                  <a:spcPts val="661"/>
                </a:spcBef>
                <a:buFontTx/>
                <a:buChar char="-"/>
              </a:pPr>
              <a:r>
                <a:rPr lang="en-US" b="0" dirty="0" smtClean="0">
                  <a:solidFill>
                    <a:srgbClr val="000000"/>
                  </a:solidFill>
                  <a:latin typeface="Gill Sans"/>
                  <a:cs typeface="Gill Sans"/>
                </a:rPr>
                <a:t> Quantities to predict should be included among the observables </a:t>
              </a:r>
              <a:endParaRPr lang="en-US" b="0" dirty="0">
                <a:solidFill>
                  <a:srgbClr val="000000"/>
                </a:solidFill>
                <a:latin typeface="Gill Sans"/>
                <a:cs typeface="Gill Sans"/>
              </a:endParaRPr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868" y="5517232"/>
              <a:ext cx="2575100" cy="3678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82906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1"/>
          <p:cNvSpPr txBox="1">
            <a:spLocks noChangeArrowheads="1"/>
          </p:cNvSpPr>
          <p:nvPr/>
        </p:nvSpPr>
        <p:spPr bwMode="auto">
          <a:xfrm>
            <a:off x="27013" y="60324"/>
            <a:ext cx="100536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Evaluation of the validation observables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5913" y="1189071"/>
            <a:ext cx="4495800" cy="2738887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r>
              <a:rPr lang="en-US" sz="3600" b="0" dirty="0">
                <a:solidFill>
                  <a:schemeClr val="tx1"/>
                </a:solidFill>
                <a:latin typeface="Gill Sans"/>
                <a:cs typeface="Gill Sans"/>
              </a:rPr>
              <a:t>We evaluate </a:t>
            </a:r>
            <a:r>
              <a:rPr lang="en-US" sz="3600" b="0" dirty="0">
                <a:solidFill>
                  <a:schemeClr val="tx1"/>
                </a:solidFill>
                <a:latin typeface="Times New Roman"/>
                <a:cs typeface="Times New Roman"/>
              </a:rPr>
              <a:t>11</a:t>
            </a:r>
            <a:r>
              <a:rPr lang="en-US" sz="3600" b="0" dirty="0">
                <a:solidFill>
                  <a:schemeClr val="tx1"/>
                </a:solidFill>
                <a:latin typeface="Gill Sans"/>
                <a:cs typeface="Gill Sans"/>
              </a:rPr>
              <a:t> observables:</a:t>
            </a:r>
          </a:p>
          <a:p>
            <a:pPr>
              <a:buFontTx/>
              <a:buChar char="-"/>
            </a:pPr>
            <a:endParaRPr lang="en-US" sz="2400" b="0" dirty="0">
              <a:solidFill>
                <a:schemeClr val="tx1"/>
              </a:solidFill>
              <a:latin typeface="Gill Sans"/>
              <a:cs typeface="Gill Sans"/>
            </a:endParaRPr>
          </a:p>
          <a:p>
            <a:endParaRPr lang="en-US" sz="2400" b="0" dirty="0">
              <a:solidFill>
                <a:schemeClr val="tx1"/>
              </a:solidFill>
              <a:latin typeface="Gill Sans"/>
              <a:cs typeface="Gill Sans"/>
            </a:endParaRPr>
          </a:p>
          <a:p>
            <a:r>
              <a:rPr lang="en-US" sz="2400" b="0" dirty="0">
                <a:solidFill>
                  <a:schemeClr val="tx1"/>
                </a:solidFill>
                <a:latin typeface="Gill Sans"/>
                <a:cs typeface="Gill Sans"/>
              </a:rPr>
              <a:t> 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4" y="2843733"/>
            <a:ext cx="2374900" cy="3632200"/>
          </a:xfrm>
          <a:prstGeom prst="rect">
            <a:avLst/>
          </a:prstGeom>
        </p:spPr>
      </p:pic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359793" y="827509"/>
            <a:ext cx="9505056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08278" y="879826"/>
            <a:ext cx="5472361" cy="6562299"/>
            <a:chOff x="4608264" y="879823"/>
            <a:chExt cx="5472361" cy="6562303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313" y="1951038"/>
              <a:ext cx="4319588" cy="2228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4389462"/>
              <a:ext cx="4319588" cy="2219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3"/>
            <p:cNvSpPr txBox="1">
              <a:spLocks noChangeArrowheads="1"/>
            </p:cNvSpPr>
            <p:nvPr/>
          </p:nvSpPr>
          <p:spPr bwMode="auto">
            <a:xfrm>
              <a:off x="9166225" y="2255839"/>
              <a:ext cx="9144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800">
                  <a:solidFill>
                    <a:schemeClr val="tx1"/>
                  </a:solidFill>
                </a:rPr>
                <a:t>low N</a:t>
              </a:r>
              <a:endParaRPr lang="en-US" sz="1800"/>
            </a:p>
          </p:txBody>
        </p:sp>
        <p:sp>
          <p:nvSpPr>
            <p:cNvPr id="18" name="TextBox 3"/>
            <p:cNvSpPr txBox="1">
              <a:spLocks noChangeArrowheads="1"/>
            </p:cNvSpPr>
            <p:nvPr/>
          </p:nvSpPr>
          <p:spPr bwMode="auto">
            <a:xfrm>
              <a:off x="9155114" y="4722814"/>
              <a:ext cx="9144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800">
                  <a:solidFill>
                    <a:schemeClr val="tx1"/>
                  </a:solidFill>
                </a:rPr>
                <a:t>low N</a:t>
              </a:r>
              <a:endParaRPr lang="en-US" sz="1800"/>
            </a:p>
          </p:txBody>
        </p:sp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9155114" y="3198813"/>
              <a:ext cx="9144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800">
                  <a:solidFill>
                    <a:schemeClr val="tx1"/>
                  </a:solidFill>
                </a:rPr>
                <a:t>high N</a:t>
              </a:r>
              <a:endParaRPr lang="en-US" sz="1800"/>
            </a:p>
          </p:txBody>
        </p:sp>
        <p:sp>
          <p:nvSpPr>
            <p:cNvPr id="20" name="TextBox 3"/>
            <p:cNvSpPr txBox="1">
              <a:spLocks noChangeArrowheads="1"/>
            </p:cNvSpPr>
            <p:nvPr/>
          </p:nvSpPr>
          <p:spPr bwMode="auto">
            <a:xfrm>
              <a:off x="9155114" y="5561013"/>
              <a:ext cx="9144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800">
                  <a:solidFill>
                    <a:schemeClr val="tx1"/>
                  </a:solidFill>
                </a:rPr>
                <a:t>high N</a:t>
              </a:r>
              <a:endParaRPr lang="en-US" sz="1800"/>
            </a:p>
          </p:txBody>
        </p:sp>
        <p:sp>
          <p:nvSpPr>
            <p:cNvPr id="21" name="TextBox 3"/>
            <p:cNvSpPr txBox="1">
              <a:spLocks noChangeArrowheads="1"/>
            </p:cNvSpPr>
            <p:nvPr/>
          </p:nvSpPr>
          <p:spPr bwMode="auto">
            <a:xfrm>
              <a:off x="6869113" y="1722441"/>
              <a:ext cx="9144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800">
                  <a:solidFill>
                    <a:srgbClr val="FF3300"/>
                  </a:solidFill>
                </a:rPr>
                <a:t>n [m</a:t>
              </a:r>
              <a:r>
                <a:rPr lang="en-US" sz="1800" baseline="30000">
                  <a:solidFill>
                    <a:srgbClr val="FF3300"/>
                  </a:solidFill>
                </a:rPr>
                <a:t>-3</a:t>
              </a:r>
              <a:r>
                <a:rPr lang="en-US" sz="1800">
                  <a:solidFill>
                    <a:srgbClr val="FF3300"/>
                  </a:solidFill>
                </a:rPr>
                <a:t>]</a:t>
              </a:r>
            </a:p>
          </p:txBody>
        </p:sp>
        <p:sp>
          <p:nvSpPr>
            <p:cNvPr id="22" name="TextBox 3"/>
            <p:cNvSpPr txBox="1">
              <a:spLocks noChangeArrowheads="1"/>
            </p:cNvSpPr>
            <p:nvPr/>
          </p:nvSpPr>
          <p:spPr bwMode="auto">
            <a:xfrm>
              <a:off x="6869113" y="4160844"/>
              <a:ext cx="1600200" cy="357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s-ES_tradnl" sz="1800">
                  <a:solidFill>
                    <a:srgbClr val="FF3300"/>
                  </a:solidFill>
                  <a:sym typeface="Symbol" charset="0"/>
                </a:rPr>
                <a:t></a:t>
              </a:r>
              <a:r>
                <a:rPr lang="en-US" sz="1800">
                  <a:solidFill>
                    <a:srgbClr val="FF3300"/>
                  </a:solidFill>
                </a:rPr>
                <a:t>I</a:t>
              </a:r>
              <a:r>
                <a:rPr lang="en-US" sz="1800" baseline="-25000">
                  <a:solidFill>
                    <a:srgbClr val="FF3300"/>
                  </a:solidFill>
                </a:rPr>
                <a:t>sat</a:t>
              </a:r>
              <a:r>
                <a:rPr lang="en-US" sz="1800">
                  <a:solidFill>
                    <a:srgbClr val="FF3300"/>
                  </a:solidFill>
                </a:rPr>
                <a:t>/I</a:t>
              </a:r>
              <a:r>
                <a:rPr lang="en-US" sz="1800" baseline="-25000">
                  <a:solidFill>
                    <a:srgbClr val="FF3300"/>
                  </a:solidFill>
                </a:rPr>
                <a:t>sat </a:t>
              </a:r>
              <a:endParaRPr lang="en-US" sz="180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Connector 23"/>
            <p:cNvCxnSpPr>
              <a:cxnSpLocks noChangeShapeType="1"/>
            </p:cNvCxnSpPr>
            <p:nvPr/>
          </p:nvCxnSpPr>
          <p:spPr bwMode="auto">
            <a:xfrm>
              <a:off x="5338763" y="6827838"/>
              <a:ext cx="539750" cy="1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</p:cNvCxnSpPr>
            <p:nvPr/>
          </p:nvCxnSpPr>
          <p:spPr bwMode="auto">
            <a:xfrm>
              <a:off x="5370513" y="7285040"/>
              <a:ext cx="539750" cy="1587"/>
            </a:xfrm>
            <a:prstGeom prst="line">
              <a:avLst/>
            </a:prstGeom>
            <a:noFill/>
            <a:ln w="2794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5"/>
            <p:cNvCxnSpPr>
              <a:cxnSpLocks noChangeShapeType="1"/>
            </p:cNvCxnSpPr>
            <p:nvPr/>
          </p:nvCxnSpPr>
          <p:spPr bwMode="auto">
            <a:xfrm>
              <a:off x="5345113" y="7056442"/>
              <a:ext cx="539750" cy="1587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6030912" y="6656387"/>
              <a:ext cx="1676400" cy="30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500" b="0">
                  <a:solidFill>
                    <a:schemeClr val="tx1"/>
                  </a:solidFill>
                </a:rPr>
                <a:t>experiment</a:t>
              </a: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6030912" y="6899278"/>
              <a:ext cx="1676400" cy="30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500" b="0">
                  <a:solidFill>
                    <a:schemeClr val="tx1"/>
                  </a:solidFill>
                </a:rPr>
                <a:t>3D</a:t>
              </a: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6030912" y="7132638"/>
              <a:ext cx="1676400" cy="30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29" tIns="45615" rIns="91229" bIns="45615">
              <a:spAutoFit/>
            </a:bodyPr>
            <a:lstStyle>
              <a:lvl1pPr eaLnBrk="0">
                <a:defRPr sz="2400" b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50000"/>
                </a:spcBef>
                <a:spcAft>
                  <a:spcPct val="0"/>
                </a:spcAft>
                <a:defRPr sz="2400" b="1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/>
              <a:r>
                <a:rPr lang="en-US" sz="1500" b="0">
                  <a:solidFill>
                    <a:schemeClr val="tx1"/>
                  </a:solidFill>
                </a:rPr>
                <a:t>2D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35717" y="879823"/>
              <a:ext cx="1967078" cy="628724"/>
            </a:xfrm>
            <a:prstGeom prst="rect">
              <a:avLst/>
            </a:prstGeom>
            <a:noFill/>
          </p:spPr>
          <p:txBody>
            <a:bodyPr wrap="none" lIns="91268" tIns="45634" rIns="91268" bIns="45634" rtlCol="0">
              <a:spAutoFit/>
            </a:bodyPr>
            <a:lstStyle/>
            <a:p>
              <a:r>
                <a:rPr lang="en-US" sz="3600" b="0" dirty="0">
                  <a:solidFill>
                    <a:srgbClr val="0000FF"/>
                  </a:solidFill>
                  <a:latin typeface="Gill Sans"/>
                  <a:cs typeface="Gill Sans"/>
                </a:rPr>
                <a:t>Examples</a:t>
              </a:r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>
              <a:off x="4608264" y="971525"/>
              <a:ext cx="0" cy="6336704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100587" tIns="50296" rIns="100587" bIns="50296"/>
            <a:lstStyle/>
            <a:p>
              <a:pPr algn="ctr" defTabSz="1004709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2" y="1951072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2" y="4389471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 Box 1"/>
          <p:cNvSpPr txBox="1">
            <a:spLocks noChangeArrowheads="1"/>
          </p:cNvSpPr>
          <p:nvPr/>
        </p:nvSpPr>
        <p:spPr bwMode="auto">
          <a:xfrm>
            <a:off x="0" y="46038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Uncertainty analysis</a:t>
            </a:r>
          </a:p>
        </p:txBody>
      </p:sp>
      <p:sp>
        <p:nvSpPr>
          <p:cNvPr id="37898" name="TextBox 3"/>
          <p:cNvSpPr txBox="1">
            <a:spLocks noChangeArrowheads="1"/>
          </p:cNvSpPr>
          <p:nvPr/>
        </p:nvSpPr>
        <p:spPr bwMode="auto">
          <a:xfrm>
            <a:off x="9166225" y="2255839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7899" name="TextBox 3"/>
          <p:cNvSpPr txBox="1">
            <a:spLocks noChangeArrowheads="1"/>
          </p:cNvSpPr>
          <p:nvPr/>
        </p:nvSpPr>
        <p:spPr bwMode="auto">
          <a:xfrm>
            <a:off x="9155113" y="4722814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7900" name="TextBox 3"/>
          <p:cNvSpPr txBox="1">
            <a:spLocks noChangeArrowheads="1"/>
          </p:cNvSpPr>
          <p:nvPr/>
        </p:nvSpPr>
        <p:spPr bwMode="auto">
          <a:xfrm>
            <a:off x="9155113" y="31988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7901" name="TextBox 3"/>
          <p:cNvSpPr txBox="1">
            <a:spLocks noChangeArrowheads="1"/>
          </p:cNvSpPr>
          <p:nvPr/>
        </p:nvSpPr>
        <p:spPr bwMode="auto">
          <a:xfrm>
            <a:off x="9155113" y="55610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7902" name="TextBox 3"/>
          <p:cNvSpPr txBox="1">
            <a:spLocks noChangeArrowheads="1"/>
          </p:cNvSpPr>
          <p:nvPr/>
        </p:nvSpPr>
        <p:spPr bwMode="auto">
          <a:xfrm>
            <a:off x="6869113" y="1722441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rgbClr val="FF3300"/>
                </a:solidFill>
              </a:rPr>
              <a:t>n [m</a:t>
            </a:r>
            <a:r>
              <a:rPr lang="en-US" sz="1800" baseline="30000">
                <a:solidFill>
                  <a:srgbClr val="FF3300"/>
                </a:solidFill>
              </a:rPr>
              <a:t>-3</a:t>
            </a:r>
            <a:r>
              <a:rPr lang="en-US" sz="1800">
                <a:solidFill>
                  <a:srgbClr val="FF3300"/>
                </a:solidFill>
              </a:rPr>
              <a:t>]</a:t>
            </a:r>
          </a:p>
        </p:txBody>
      </p:sp>
      <p:sp>
        <p:nvSpPr>
          <p:cNvPr id="37903" name="TextBox 3"/>
          <p:cNvSpPr txBox="1">
            <a:spLocks noChangeArrowheads="1"/>
          </p:cNvSpPr>
          <p:nvPr/>
        </p:nvSpPr>
        <p:spPr bwMode="auto">
          <a:xfrm>
            <a:off x="6869113" y="4160844"/>
            <a:ext cx="16002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s-ES_tradnl" sz="1800">
                <a:solidFill>
                  <a:srgbClr val="FF3300"/>
                </a:solidFill>
                <a:sym typeface="Symbol" charset="0"/>
              </a:rPr>
              <a:t></a:t>
            </a:r>
            <a:r>
              <a:rPr lang="en-US" sz="1800">
                <a:solidFill>
                  <a:srgbClr val="FF3300"/>
                </a:solidFill>
              </a:rPr>
              <a:t>I</a:t>
            </a:r>
            <a:r>
              <a:rPr lang="en-US" sz="1800" baseline="-25000">
                <a:solidFill>
                  <a:srgbClr val="FF3300"/>
                </a:solidFill>
              </a:rPr>
              <a:t>sat</a:t>
            </a:r>
            <a:r>
              <a:rPr lang="en-US" sz="1800">
                <a:solidFill>
                  <a:srgbClr val="FF3300"/>
                </a:solidFill>
              </a:rPr>
              <a:t>/I</a:t>
            </a:r>
            <a:r>
              <a:rPr lang="en-US" sz="1800" baseline="-25000">
                <a:solidFill>
                  <a:srgbClr val="FF3300"/>
                </a:solidFill>
              </a:rPr>
              <a:t>sat 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79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BE6C9B4A-BB13-6E4C-A4F4-E3D3A43B0E63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18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cxnSp>
        <p:nvCxnSpPr>
          <p:cNvPr id="37907" name="Straight Connector 18"/>
          <p:cNvCxnSpPr>
            <a:cxnSpLocks noChangeShapeType="1"/>
          </p:cNvCxnSpPr>
          <p:nvPr/>
        </p:nvCxnSpPr>
        <p:spPr bwMode="auto">
          <a:xfrm>
            <a:off x="5338763" y="6827838"/>
            <a:ext cx="5397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8" name="Straight Connector 19"/>
          <p:cNvCxnSpPr>
            <a:cxnSpLocks noChangeShapeType="1"/>
          </p:cNvCxnSpPr>
          <p:nvPr/>
        </p:nvCxnSpPr>
        <p:spPr bwMode="auto">
          <a:xfrm>
            <a:off x="5370513" y="7285040"/>
            <a:ext cx="539750" cy="1587"/>
          </a:xfrm>
          <a:prstGeom prst="line">
            <a:avLst/>
          </a:prstGeom>
          <a:noFill/>
          <a:ln w="2794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909" name="Straight Connector 20"/>
          <p:cNvCxnSpPr>
            <a:cxnSpLocks noChangeShapeType="1"/>
          </p:cNvCxnSpPr>
          <p:nvPr/>
        </p:nvCxnSpPr>
        <p:spPr bwMode="auto">
          <a:xfrm>
            <a:off x="5345113" y="7056442"/>
            <a:ext cx="539750" cy="1587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10" name="TextBox 21"/>
          <p:cNvSpPr txBox="1">
            <a:spLocks noChangeArrowheads="1"/>
          </p:cNvSpPr>
          <p:nvPr/>
        </p:nvSpPr>
        <p:spPr bwMode="auto">
          <a:xfrm>
            <a:off x="6030912" y="6656387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experiment</a:t>
            </a:r>
          </a:p>
        </p:txBody>
      </p:sp>
      <p:sp>
        <p:nvSpPr>
          <p:cNvPr id="37911" name="TextBox 22"/>
          <p:cNvSpPr txBox="1">
            <a:spLocks noChangeArrowheads="1"/>
          </p:cNvSpPr>
          <p:nvPr/>
        </p:nvSpPr>
        <p:spPr bwMode="auto">
          <a:xfrm>
            <a:off x="6030912" y="689927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3D</a:t>
            </a:r>
          </a:p>
        </p:txBody>
      </p:sp>
      <p:sp>
        <p:nvSpPr>
          <p:cNvPr id="37912" name="TextBox 23"/>
          <p:cNvSpPr txBox="1">
            <a:spLocks noChangeArrowheads="1"/>
          </p:cNvSpPr>
          <p:nvPr/>
        </p:nvSpPr>
        <p:spPr bwMode="auto">
          <a:xfrm>
            <a:off x="6030912" y="713263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2D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35717" y="808037"/>
            <a:ext cx="1930111" cy="614014"/>
          </a:xfrm>
          <a:prstGeom prst="rect">
            <a:avLst/>
          </a:prstGeom>
          <a:noFill/>
        </p:spPr>
        <p:txBody>
          <a:bodyPr wrap="none" lIns="91141" tIns="45572" rIns="91141" bIns="45572" rtlCol="0">
            <a:spAutoFit/>
          </a:bodyPr>
          <a:lstStyle/>
          <a:p>
            <a:r>
              <a:rPr lang="en-US" sz="3600" b="0" dirty="0">
                <a:solidFill>
                  <a:srgbClr val="0000FF"/>
                </a:solidFill>
                <a:latin typeface="Gill Sans"/>
                <a:cs typeface="Gill Sans"/>
              </a:rPr>
              <a:t>Examples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09352" y="2377148"/>
            <a:ext cx="990600" cy="610484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I-V Fitting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rot="5400000" flipH="1" flipV="1">
            <a:off x="1650206" y="2576344"/>
            <a:ext cx="9906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382713" y="3050852"/>
            <a:ext cx="1524000" cy="1125702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Probe </a:t>
            </a: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properties,</a:t>
            </a:r>
          </a:p>
          <a:p>
            <a:pPr algn="ctr">
              <a:spcBef>
                <a:spcPts val="0"/>
              </a:spcBef>
            </a:pPr>
            <a:r>
              <a:rPr lang="en-US" b="0" dirty="0" smtClean="0">
                <a:solidFill>
                  <a:schemeClr val="tx1"/>
                </a:solidFill>
                <a:latin typeface="Gill Sans"/>
                <a:cs typeface="Gill Sans"/>
              </a:rPr>
              <a:t>measurement errors </a:t>
            </a:r>
            <a:endParaRPr lang="en-US" b="0" dirty="0">
              <a:solidFill>
                <a:schemeClr val="tx1"/>
              </a:solidFill>
              <a:latin typeface="Gill Sans"/>
              <a:cs typeface="Gill San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8024" y="2411690"/>
            <a:ext cx="2057400" cy="610484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Plasma reproducibility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56136" y="3131767"/>
            <a:ext cx="1600200" cy="352875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Gill Sans"/>
                <a:cs typeface="Gill Sans"/>
              </a:rPr>
              <a:t>Finite statistics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-76198" y="899520"/>
            <a:ext cx="2449513" cy="556049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sz="3200" b="0" dirty="0">
                <a:solidFill>
                  <a:schemeClr val="tx1"/>
                </a:solidFill>
                <a:latin typeface="Gill Sans"/>
                <a:cs typeface="Gill Sans"/>
              </a:rPr>
              <a:t>Experiment:</a:t>
            </a:r>
            <a:endParaRPr lang="en-US" sz="3200" b="0" dirty="0">
              <a:solidFill>
                <a:schemeClr val="tx1"/>
              </a:solidFill>
              <a:latin typeface="Gill Sans"/>
              <a:cs typeface="Gill San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113" y="4595392"/>
            <a:ext cx="2057400" cy="556049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sz="3200" b="0" dirty="0">
                <a:solidFill>
                  <a:srgbClr val="FF0000"/>
                </a:solidFill>
                <a:latin typeface="Gill Sans"/>
                <a:cs typeface="Gill Sans"/>
              </a:rPr>
              <a:t>Simulation:</a:t>
            </a:r>
            <a:endParaRPr lang="en-US" sz="3200" b="0" dirty="0">
              <a:solidFill>
                <a:srgbClr val="FF0000"/>
              </a:solidFill>
              <a:latin typeface="Gill Sans"/>
              <a:cs typeface="Gill San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6648" y="6012090"/>
            <a:ext cx="2057400" cy="352875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 err="1">
                <a:solidFill>
                  <a:srgbClr val="FF0000"/>
                </a:solidFill>
                <a:latin typeface="Gill Sans"/>
                <a:cs typeface="Gill Sans"/>
              </a:rPr>
              <a:t>Numerics</a:t>
            </a:r>
            <a:endParaRPr lang="en-US" b="0" dirty="0">
              <a:solidFill>
                <a:srgbClr val="FF0000"/>
              </a:solidFill>
              <a:latin typeface="Gill Sans"/>
              <a:cs typeface="Gill San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871960" y="6444141"/>
            <a:ext cx="2039887" cy="1125702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b="0" dirty="0">
                <a:solidFill>
                  <a:srgbClr val="FF0000"/>
                </a:solidFill>
                <a:latin typeface="Gill Sans"/>
                <a:cs typeface="Gill Sans"/>
              </a:rPr>
              <a:t>Input </a:t>
            </a:r>
            <a:r>
              <a:rPr lang="en-US" b="0" dirty="0" smtClean="0">
                <a:solidFill>
                  <a:srgbClr val="FF0000"/>
                </a:solidFill>
                <a:latin typeface="Gill Sans"/>
                <a:cs typeface="Gill Sans"/>
              </a:rPr>
              <a:t>parameters -</a:t>
            </a:r>
          </a:p>
          <a:p>
            <a:pPr algn="ctr">
              <a:spcBef>
                <a:spcPts val="0"/>
              </a:spcBef>
            </a:pPr>
            <a:r>
              <a:rPr lang="en-US" b="0" dirty="0" smtClean="0">
                <a:solidFill>
                  <a:srgbClr val="FF0000"/>
                </a:solidFill>
                <a:latin typeface="Gill Sans"/>
                <a:cs typeface="Gill Sans"/>
              </a:rPr>
              <a:t>scan in resistivity and boundary conditions</a:t>
            </a:r>
            <a:endParaRPr lang="en-US" b="0" dirty="0">
              <a:solidFill>
                <a:srgbClr val="FF0000"/>
              </a:solidFill>
              <a:latin typeface="Gill Sans"/>
              <a:cs typeface="Gill San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363913" y="5905425"/>
            <a:ext cx="1524000" cy="610484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pPr algn="ctr"/>
            <a:r>
              <a:rPr lang="en-US" b="0" dirty="0">
                <a:solidFill>
                  <a:srgbClr val="FF0000"/>
                </a:solidFill>
                <a:latin typeface="Gill Sans"/>
                <a:cs typeface="Gill Sans"/>
              </a:rPr>
              <a:t>Finite statistics</a:t>
            </a:r>
          </a:p>
        </p:txBody>
      </p:sp>
      <p:cxnSp>
        <p:nvCxnSpPr>
          <p:cNvPr id="68" name="Straight Connector 67"/>
          <p:cNvCxnSpPr/>
          <p:nvPr/>
        </p:nvCxnSpPr>
        <p:spPr bwMode="auto">
          <a:xfrm rot="5400000" flipH="1" flipV="1">
            <a:off x="4184178" y="2597943"/>
            <a:ext cx="9906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H="1" flipV="1">
            <a:off x="2880073" y="5724056"/>
            <a:ext cx="11832" cy="720081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rot="5400000" flipH="1" flipV="1">
            <a:off x="3936206" y="5769742"/>
            <a:ext cx="381000" cy="1588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rot="21420000" flipV="1">
            <a:off x="1594362" y="5684837"/>
            <a:ext cx="20588" cy="399256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44" name="Picture 43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52" y="5227637"/>
            <a:ext cx="4386263" cy="428382"/>
          </a:xfrm>
          <a:prstGeom prst="rect">
            <a:avLst/>
          </a:prstGeom>
        </p:spPr>
      </p:pic>
      <p:cxnSp>
        <p:nvCxnSpPr>
          <p:cNvPr id="47" name="Straight Connector 46"/>
          <p:cNvCxnSpPr/>
          <p:nvPr/>
        </p:nvCxnSpPr>
        <p:spPr bwMode="auto">
          <a:xfrm rot="5400000" flipH="1" flipV="1">
            <a:off x="3264841" y="2292399"/>
            <a:ext cx="3810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rot="5400000" flipH="1" flipV="1">
            <a:off x="1142702" y="2255043"/>
            <a:ext cx="3048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0" name="Line 11"/>
          <p:cNvSpPr>
            <a:spLocks noChangeShapeType="1"/>
          </p:cNvSpPr>
          <p:nvPr/>
        </p:nvSpPr>
        <p:spPr bwMode="auto">
          <a:xfrm>
            <a:off x="431806" y="755501"/>
            <a:ext cx="9505056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6" name="Line 11"/>
          <p:cNvSpPr>
            <a:spLocks noChangeShapeType="1"/>
          </p:cNvSpPr>
          <p:nvPr/>
        </p:nvSpPr>
        <p:spPr bwMode="auto">
          <a:xfrm flipV="1">
            <a:off x="5040313" y="899519"/>
            <a:ext cx="0" cy="640871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8" y="1619611"/>
            <a:ext cx="4824536" cy="43204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85725" y="136527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000" b="0" dirty="0" err="1">
                <a:solidFill>
                  <a:srgbClr val="0000FF"/>
                </a:solidFill>
                <a:latin typeface="Gill Sans"/>
                <a:cs typeface="Gill Sans"/>
              </a:rPr>
              <a:t>Exp</a:t>
            </a: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/</a:t>
            </a:r>
            <a:r>
              <a:rPr lang="en-US" sz="4000" b="0" dirty="0" err="1">
                <a:solidFill>
                  <a:srgbClr val="0000FF"/>
                </a:solidFill>
                <a:latin typeface="Gill Sans"/>
                <a:cs typeface="Gill Sans"/>
              </a:rPr>
              <a:t>Sim</a:t>
            </a: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 distance for an individual observable</a:t>
            </a:r>
          </a:p>
        </p:txBody>
      </p:sp>
      <p:pic>
        <p:nvPicPr>
          <p:cNvPr id="39940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1951077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4389477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3"/>
          <p:cNvSpPr txBox="1">
            <a:spLocks noChangeArrowheads="1"/>
          </p:cNvSpPr>
          <p:nvPr/>
        </p:nvSpPr>
        <p:spPr bwMode="auto">
          <a:xfrm>
            <a:off x="9166225" y="2255839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9943" name="TextBox 3"/>
          <p:cNvSpPr txBox="1">
            <a:spLocks noChangeArrowheads="1"/>
          </p:cNvSpPr>
          <p:nvPr/>
        </p:nvSpPr>
        <p:spPr bwMode="auto">
          <a:xfrm>
            <a:off x="9155113" y="4722814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9944" name="TextBox 3"/>
          <p:cNvSpPr txBox="1">
            <a:spLocks noChangeArrowheads="1"/>
          </p:cNvSpPr>
          <p:nvPr/>
        </p:nvSpPr>
        <p:spPr bwMode="auto">
          <a:xfrm>
            <a:off x="9155113" y="31988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9945" name="TextBox 3"/>
          <p:cNvSpPr txBox="1">
            <a:spLocks noChangeArrowheads="1"/>
          </p:cNvSpPr>
          <p:nvPr/>
        </p:nvSpPr>
        <p:spPr bwMode="auto">
          <a:xfrm>
            <a:off x="9155113" y="55610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9946" name="TextBox 3"/>
          <p:cNvSpPr txBox="1">
            <a:spLocks noChangeArrowheads="1"/>
          </p:cNvSpPr>
          <p:nvPr/>
        </p:nvSpPr>
        <p:spPr bwMode="auto">
          <a:xfrm>
            <a:off x="6869113" y="1722441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rgbClr val="FF3300"/>
                </a:solidFill>
              </a:rPr>
              <a:t>n [m</a:t>
            </a:r>
            <a:r>
              <a:rPr lang="en-US" sz="1800" baseline="30000">
                <a:solidFill>
                  <a:srgbClr val="FF3300"/>
                </a:solidFill>
              </a:rPr>
              <a:t>-3</a:t>
            </a:r>
            <a:r>
              <a:rPr lang="en-US" sz="1800">
                <a:solidFill>
                  <a:srgbClr val="FF3300"/>
                </a:solidFill>
              </a:rPr>
              <a:t>]</a:t>
            </a:r>
          </a:p>
        </p:txBody>
      </p:sp>
      <p:sp>
        <p:nvSpPr>
          <p:cNvPr id="39947" name="TextBox 3"/>
          <p:cNvSpPr txBox="1">
            <a:spLocks noChangeArrowheads="1"/>
          </p:cNvSpPr>
          <p:nvPr/>
        </p:nvSpPr>
        <p:spPr bwMode="auto">
          <a:xfrm>
            <a:off x="6869113" y="4160844"/>
            <a:ext cx="16002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s-ES_tradnl" sz="1800">
                <a:solidFill>
                  <a:srgbClr val="FF3300"/>
                </a:solidFill>
                <a:sym typeface="Symbol" charset="0"/>
              </a:rPr>
              <a:t></a:t>
            </a:r>
            <a:r>
              <a:rPr lang="en-US" sz="1800">
                <a:solidFill>
                  <a:srgbClr val="FF3300"/>
                </a:solidFill>
              </a:rPr>
              <a:t>I</a:t>
            </a:r>
            <a:r>
              <a:rPr lang="en-US" sz="1800" baseline="-25000">
                <a:solidFill>
                  <a:srgbClr val="FF3300"/>
                </a:solidFill>
              </a:rPr>
              <a:t>sat</a:t>
            </a:r>
            <a:r>
              <a:rPr lang="en-US" sz="1800">
                <a:solidFill>
                  <a:srgbClr val="FF3300"/>
                </a:solidFill>
              </a:rPr>
              <a:t>/I</a:t>
            </a:r>
            <a:r>
              <a:rPr lang="en-US" sz="1800" baseline="-25000">
                <a:solidFill>
                  <a:srgbClr val="FF3300"/>
                </a:solidFill>
              </a:rPr>
              <a:t>sat 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4049713" y="21605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=1.3</a:t>
            </a:r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4049713" y="24653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=0.8</a:t>
            </a: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4049713" y="30749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=7.8</a:t>
            </a: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4049713" y="33797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=2.0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4125913" y="4541844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=4.5</a:t>
            </a:r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4125913" y="4846644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=3.9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4125913" y="54371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=5.5</a:t>
            </a: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125913" y="57419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d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=4.0</a:t>
            </a:r>
          </a:p>
        </p:txBody>
      </p:sp>
      <p:sp>
        <p:nvSpPr>
          <p:cNvPr id="399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C8BDAEA4-F8F6-354A-8158-7DF1F11963B3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19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cxnSp>
        <p:nvCxnSpPr>
          <p:cNvPr id="39959" name="Straight Connector 26"/>
          <p:cNvCxnSpPr>
            <a:cxnSpLocks noChangeShapeType="1"/>
          </p:cNvCxnSpPr>
          <p:nvPr/>
        </p:nvCxnSpPr>
        <p:spPr bwMode="auto">
          <a:xfrm>
            <a:off x="5338763" y="6827838"/>
            <a:ext cx="5397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0" name="Straight Connector 27"/>
          <p:cNvCxnSpPr>
            <a:cxnSpLocks noChangeShapeType="1"/>
          </p:cNvCxnSpPr>
          <p:nvPr/>
        </p:nvCxnSpPr>
        <p:spPr bwMode="auto">
          <a:xfrm>
            <a:off x="5370513" y="7285040"/>
            <a:ext cx="539750" cy="1587"/>
          </a:xfrm>
          <a:prstGeom prst="line">
            <a:avLst/>
          </a:prstGeom>
          <a:noFill/>
          <a:ln w="2794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61" name="Straight Connector 28"/>
          <p:cNvCxnSpPr>
            <a:cxnSpLocks noChangeShapeType="1"/>
          </p:cNvCxnSpPr>
          <p:nvPr/>
        </p:nvCxnSpPr>
        <p:spPr bwMode="auto">
          <a:xfrm>
            <a:off x="5345113" y="7056442"/>
            <a:ext cx="539750" cy="1587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62" name="TextBox 29"/>
          <p:cNvSpPr txBox="1">
            <a:spLocks noChangeArrowheads="1"/>
          </p:cNvSpPr>
          <p:nvPr/>
        </p:nvSpPr>
        <p:spPr bwMode="auto">
          <a:xfrm>
            <a:off x="6030912" y="6656387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experiment</a:t>
            </a:r>
          </a:p>
        </p:txBody>
      </p:sp>
      <p:sp>
        <p:nvSpPr>
          <p:cNvPr id="39963" name="TextBox 30"/>
          <p:cNvSpPr txBox="1">
            <a:spLocks noChangeArrowheads="1"/>
          </p:cNvSpPr>
          <p:nvPr/>
        </p:nvSpPr>
        <p:spPr bwMode="auto">
          <a:xfrm>
            <a:off x="6030912" y="689927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3D</a:t>
            </a:r>
          </a:p>
        </p:txBody>
      </p:sp>
      <p:sp>
        <p:nvSpPr>
          <p:cNvPr id="39964" name="TextBox 31"/>
          <p:cNvSpPr txBox="1">
            <a:spLocks noChangeArrowheads="1"/>
          </p:cNvSpPr>
          <p:nvPr/>
        </p:nvSpPr>
        <p:spPr bwMode="auto">
          <a:xfrm>
            <a:off x="6030912" y="713263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2D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83317" y="879823"/>
            <a:ext cx="1930111" cy="614014"/>
          </a:xfrm>
          <a:prstGeom prst="rect">
            <a:avLst/>
          </a:prstGeom>
          <a:noFill/>
        </p:spPr>
        <p:txBody>
          <a:bodyPr wrap="none" lIns="91141" tIns="45572" rIns="91141" bIns="45572" rtlCol="0">
            <a:spAutoFit/>
          </a:bodyPr>
          <a:lstStyle/>
          <a:p>
            <a:r>
              <a:rPr lang="en-US" sz="3600" b="0" dirty="0">
                <a:solidFill>
                  <a:srgbClr val="0000FF"/>
                </a:solidFill>
                <a:latin typeface="Gill Sans"/>
                <a:cs typeface="Gill Sans"/>
              </a:rPr>
              <a:t>Examples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1691605"/>
            <a:ext cx="2664048" cy="2080586"/>
            <a:chOff x="0" y="1691605"/>
            <a:chExt cx="2664048" cy="2080586"/>
          </a:xfrm>
        </p:grpSpPr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2087984" y="3275781"/>
              <a:ext cx="576064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0" y="1691605"/>
              <a:ext cx="2015976" cy="800146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pPr algn="ctr"/>
              <a:r>
                <a:rPr lang="en-US" sz="2400" b="0" dirty="0">
                  <a:solidFill>
                    <a:schemeClr val="tx1"/>
                  </a:solidFill>
                  <a:latin typeface="Gill Sans"/>
                  <a:cs typeface="Gill Sans"/>
                </a:rPr>
                <a:t>Experimental measurements</a:t>
              </a:r>
            </a:p>
          </p:txBody>
        </p:sp>
        <p:cxnSp>
          <p:nvCxnSpPr>
            <p:cNvPr id="41" name="Straight Arrow Connector 40"/>
            <p:cNvCxnSpPr>
              <a:endCxn id="37" idx="1"/>
            </p:cNvCxnSpPr>
            <p:nvPr/>
          </p:nvCxnSpPr>
          <p:spPr bwMode="auto">
            <a:xfrm>
              <a:off x="1367904" y="2483693"/>
              <a:ext cx="804443" cy="86478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2304259" y="1772237"/>
            <a:ext cx="2015976" cy="1999975"/>
            <a:chOff x="2304256" y="1772217"/>
            <a:chExt cx="2015976" cy="1999975"/>
          </a:xfrm>
        </p:grpSpPr>
        <p:sp>
          <p:nvSpPr>
            <p:cNvPr id="38" name="Oval 8"/>
            <p:cNvSpPr>
              <a:spLocks noChangeArrowheads="1"/>
            </p:cNvSpPr>
            <p:nvPr/>
          </p:nvSpPr>
          <p:spPr bwMode="auto">
            <a:xfrm>
              <a:off x="2736056" y="3275782"/>
              <a:ext cx="576064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04256" y="1772217"/>
              <a:ext cx="2015976" cy="800146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pPr algn="ctr"/>
              <a:r>
                <a:rPr lang="en-US" sz="2400" b="0" dirty="0">
                  <a:solidFill>
                    <a:schemeClr val="tx1"/>
                  </a:solidFill>
                  <a:latin typeface="Gill Sans"/>
                  <a:cs typeface="Gill Sans"/>
                </a:rPr>
                <a:t>Simulation results</a:t>
              </a:r>
            </a:p>
          </p:txBody>
        </p:sp>
        <p:cxnSp>
          <p:nvCxnSpPr>
            <p:cNvPr id="43" name="Straight Arrow Connector 42"/>
            <p:cNvCxnSpPr>
              <a:endCxn id="38" idx="0"/>
            </p:cNvCxnSpPr>
            <p:nvPr/>
          </p:nvCxnSpPr>
          <p:spPr bwMode="auto">
            <a:xfrm flipH="1">
              <a:off x="3024088" y="2483693"/>
              <a:ext cx="216024" cy="79208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1943969" y="3707830"/>
            <a:ext cx="2087984" cy="2312314"/>
            <a:chOff x="1943968" y="3707829"/>
            <a:chExt cx="2087984" cy="2312313"/>
          </a:xfrm>
        </p:grpSpPr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1943968" y="3707829"/>
              <a:ext cx="1728192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46" name="Straight Arrow Connector 45"/>
            <p:cNvCxnSpPr>
              <a:stCxn id="48" idx="0"/>
            </p:cNvCxnSpPr>
            <p:nvPr/>
          </p:nvCxnSpPr>
          <p:spPr bwMode="auto">
            <a:xfrm flipH="1" flipV="1">
              <a:off x="2839132" y="4211885"/>
              <a:ext cx="184832" cy="10081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2015976" y="5219996"/>
              <a:ext cx="2015976" cy="800146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pPr algn="ctr"/>
              <a:r>
                <a:rPr lang="en-US" sz="2400" b="0" dirty="0">
                  <a:solidFill>
                    <a:schemeClr val="tx1"/>
                  </a:solidFill>
                  <a:latin typeface="Gill Sans"/>
                  <a:cs typeface="Gill Sans"/>
                </a:rPr>
                <a:t>Normalization to uncertainty</a:t>
              </a:r>
            </a:p>
          </p:txBody>
        </p:sp>
      </p:grp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215777" y="899518"/>
            <a:ext cx="964907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V="1">
            <a:off x="4032200" y="1115542"/>
            <a:ext cx="0" cy="6336704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3131765"/>
            <a:ext cx="3438658" cy="1152128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5777" y="3495629"/>
            <a:ext cx="1800200" cy="2871584"/>
            <a:chOff x="215776" y="3495628"/>
            <a:chExt cx="1800200" cy="2871584"/>
          </a:xfrm>
        </p:grpSpPr>
        <p:grpSp>
          <p:nvGrpSpPr>
            <p:cNvPr id="11" name="Group 10"/>
            <p:cNvGrpSpPr/>
            <p:nvPr/>
          </p:nvGrpSpPr>
          <p:grpSpPr>
            <a:xfrm>
              <a:off x="215776" y="4355903"/>
              <a:ext cx="1584176" cy="2011309"/>
              <a:chOff x="215776" y="4355901"/>
              <a:chExt cx="1584176" cy="2011310"/>
            </a:xfrm>
          </p:grpSpPr>
          <p:cxnSp>
            <p:nvCxnSpPr>
              <p:cNvPr id="35" name="Straight Arrow Connector 34"/>
              <p:cNvCxnSpPr/>
              <p:nvPr/>
            </p:nvCxnSpPr>
            <p:spPr bwMode="auto">
              <a:xfrm flipV="1">
                <a:off x="1007864" y="4355901"/>
                <a:ext cx="360040" cy="93610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39" name="TextBox 38"/>
              <p:cNvSpPr txBox="1"/>
              <p:nvPr/>
            </p:nvSpPr>
            <p:spPr>
              <a:xfrm>
                <a:off x="215776" y="5219995"/>
                <a:ext cx="1584176" cy="1147216"/>
              </a:xfrm>
              <a:prstGeom prst="rect">
                <a:avLst/>
              </a:prstGeom>
              <a:noFill/>
            </p:spPr>
            <p:txBody>
              <a:bodyPr wrap="square" lIns="91324" tIns="45663" rIns="91324" bIns="45663" rtlCol="0">
                <a:spAutoFit/>
              </a:bodyPr>
              <a:lstStyle/>
              <a:p>
                <a:pPr algn="ctr"/>
                <a:r>
                  <a:rPr lang="en-US" sz="2400" b="0" dirty="0">
                    <a:solidFill>
                      <a:schemeClr val="tx1"/>
                    </a:solidFill>
                    <a:latin typeface="Gill Sans"/>
                    <a:cs typeface="Gill Sans"/>
                  </a:rPr>
                  <a:t>Average over all points</a:t>
                </a:r>
              </a:p>
            </p:txBody>
          </p:sp>
        </p:grpSp>
        <p:sp>
          <p:nvSpPr>
            <p:cNvPr id="50" name="Oval 8"/>
            <p:cNvSpPr>
              <a:spLocks noChangeArrowheads="1"/>
            </p:cNvSpPr>
            <p:nvPr/>
          </p:nvSpPr>
          <p:spPr bwMode="auto">
            <a:xfrm>
              <a:off x="1007864" y="3495628"/>
              <a:ext cx="1008112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688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" y="35435"/>
            <a:ext cx="10080624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 device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6" y="1331565"/>
            <a:ext cx="7776864" cy="585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1" name="Line 11"/>
          <p:cNvSpPr>
            <a:spLocks noChangeShapeType="1"/>
          </p:cNvSpPr>
          <p:nvPr/>
        </p:nvSpPr>
        <p:spPr bwMode="auto">
          <a:xfrm>
            <a:off x="719832" y="899518"/>
            <a:ext cx="856895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0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77" y="2411690"/>
            <a:ext cx="2806700" cy="2260600"/>
          </a:xfrm>
          <a:prstGeom prst="rect">
            <a:avLst/>
          </a:prstGeom>
        </p:spPr>
      </p:pic>
      <p:sp>
        <p:nvSpPr>
          <p:cNvPr id="44034" name="TextBox 3"/>
          <p:cNvSpPr txBox="1">
            <a:spLocks noChangeArrowheads="1"/>
          </p:cNvSpPr>
          <p:nvPr/>
        </p:nvSpPr>
        <p:spPr bwMode="auto">
          <a:xfrm>
            <a:off x="4049713" y="21605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=0.35</a:t>
            </a:r>
          </a:p>
        </p:txBody>
      </p:sp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4049713" y="24653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=0.06</a:t>
            </a:r>
          </a:p>
        </p:txBody>
      </p:sp>
      <p:sp>
        <p:nvSpPr>
          <p:cNvPr id="44036" name="TextBox 40"/>
          <p:cNvSpPr txBox="1">
            <a:spLocks noChangeArrowheads="1"/>
          </p:cNvSpPr>
          <p:nvPr/>
        </p:nvSpPr>
        <p:spPr bwMode="auto">
          <a:xfrm>
            <a:off x="4049713" y="30749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>
                <a:solidFill>
                  <a:srgbClr val="000000"/>
                </a:solidFill>
              </a:rPr>
              <a:t>≈</a:t>
            </a:r>
            <a:r>
              <a:rPr lang="en-US" sz="1700" b="0" i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4037" name="TextBox 3"/>
          <p:cNvSpPr txBox="1">
            <a:spLocks noChangeArrowheads="1"/>
          </p:cNvSpPr>
          <p:nvPr/>
        </p:nvSpPr>
        <p:spPr bwMode="auto">
          <a:xfrm>
            <a:off x="4049713" y="33797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=0.88</a:t>
            </a:r>
          </a:p>
        </p:txBody>
      </p:sp>
      <p:sp>
        <p:nvSpPr>
          <p:cNvPr id="44038" name="TextBox 3"/>
          <p:cNvSpPr txBox="1">
            <a:spLocks noChangeArrowheads="1"/>
          </p:cNvSpPr>
          <p:nvPr/>
        </p:nvSpPr>
        <p:spPr bwMode="auto">
          <a:xfrm>
            <a:off x="4125913" y="4541844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≈1</a:t>
            </a:r>
          </a:p>
        </p:txBody>
      </p:sp>
      <p:sp>
        <p:nvSpPr>
          <p:cNvPr id="44039" name="TextBox 3"/>
          <p:cNvSpPr txBox="1">
            <a:spLocks noChangeArrowheads="1"/>
          </p:cNvSpPr>
          <p:nvPr/>
        </p:nvSpPr>
        <p:spPr bwMode="auto">
          <a:xfrm>
            <a:off x="4125913" y="4846644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≈1</a:t>
            </a:r>
          </a:p>
        </p:txBody>
      </p:sp>
      <p:sp>
        <p:nvSpPr>
          <p:cNvPr id="44040" name="TextBox 3"/>
          <p:cNvSpPr txBox="1">
            <a:spLocks noChangeArrowheads="1"/>
          </p:cNvSpPr>
          <p:nvPr/>
        </p:nvSpPr>
        <p:spPr bwMode="auto">
          <a:xfrm>
            <a:off x="4125913" y="5437188"/>
            <a:ext cx="10668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2D</a:t>
            </a:r>
            <a:r>
              <a:rPr lang="en-US" sz="1700" b="0" i="1">
                <a:solidFill>
                  <a:srgbClr val="000000"/>
                </a:solidFill>
              </a:rPr>
              <a:t>≈1</a:t>
            </a:r>
          </a:p>
        </p:txBody>
      </p:sp>
      <p:sp>
        <p:nvSpPr>
          <p:cNvPr id="44041" name="TextBox 3"/>
          <p:cNvSpPr txBox="1">
            <a:spLocks noChangeArrowheads="1"/>
          </p:cNvSpPr>
          <p:nvPr/>
        </p:nvSpPr>
        <p:spPr bwMode="auto">
          <a:xfrm>
            <a:off x="4125913" y="5741988"/>
            <a:ext cx="1143000" cy="33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700" b="0" i="1">
                <a:solidFill>
                  <a:srgbClr val="000000"/>
                </a:solidFill>
              </a:rPr>
              <a:t>R</a:t>
            </a:r>
            <a:r>
              <a:rPr lang="en-US" sz="1700" b="0" i="1" baseline="-25000">
                <a:solidFill>
                  <a:srgbClr val="000000"/>
                </a:solidFill>
              </a:rPr>
              <a:t>3D</a:t>
            </a:r>
            <a:r>
              <a:rPr lang="en-US" sz="1700" b="0" i="1">
                <a:solidFill>
                  <a:srgbClr val="000000"/>
                </a:solidFill>
              </a:rPr>
              <a:t>≈1</a:t>
            </a:r>
          </a:p>
        </p:txBody>
      </p:sp>
      <p:pic>
        <p:nvPicPr>
          <p:cNvPr id="44044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2888" y="-7040524"/>
            <a:ext cx="4319588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49" name="Straight Connector 37"/>
          <p:cNvCxnSpPr>
            <a:cxnSpLocks noChangeShapeType="1"/>
          </p:cNvCxnSpPr>
          <p:nvPr/>
        </p:nvCxnSpPr>
        <p:spPr bwMode="auto">
          <a:xfrm>
            <a:off x="5338763" y="6827838"/>
            <a:ext cx="5397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0" name="Straight Connector 46"/>
          <p:cNvCxnSpPr>
            <a:cxnSpLocks noChangeShapeType="1"/>
          </p:cNvCxnSpPr>
          <p:nvPr/>
        </p:nvCxnSpPr>
        <p:spPr bwMode="auto">
          <a:xfrm>
            <a:off x="5370513" y="7285040"/>
            <a:ext cx="539750" cy="1587"/>
          </a:xfrm>
          <a:prstGeom prst="line">
            <a:avLst/>
          </a:prstGeom>
          <a:noFill/>
          <a:ln w="2794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1" name="Straight Connector 47"/>
          <p:cNvCxnSpPr>
            <a:cxnSpLocks noChangeShapeType="1"/>
          </p:cNvCxnSpPr>
          <p:nvPr/>
        </p:nvCxnSpPr>
        <p:spPr bwMode="auto">
          <a:xfrm>
            <a:off x="5345113" y="7056442"/>
            <a:ext cx="539750" cy="1587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2" name="TextBox 48"/>
          <p:cNvSpPr txBox="1">
            <a:spLocks noChangeArrowheads="1"/>
          </p:cNvSpPr>
          <p:nvPr/>
        </p:nvSpPr>
        <p:spPr bwMode="auto">
          <a:xfrm>
            <a:off x="6030912" y="6656387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experiment</a:t>
            </a:r>
          </a:p>
        </p:txBody>
      </p:sp>
      <p:sp>
        <p:nvSpPr>
          <p:cNvPr id="44053" name="TextBox 49"/>
          <p:cNvSpPr txBox="1">
            <a:spLocks noChangeArrowheads="1"/>
          </p:cNvSpPr>
          <p:nvPr/>
        </p:nvSpPr>
        <p:spPr bwMode="auto">
          <a:xfrm>
            <a:off x="6030912" y="689927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3D</a:t>
            </a:r>
          </a:p>
        </p:txBody>
      </p:sp>
      <p:sp>
        <p:nvSpPr>
          <p:cNvPr id="44054" name="TextBox 50"/>
          <p:cNvSpPr txBox="1">
            <a:spLocks noChangeArrowheads="1"/>
          </p:cNvSpPr>
          <p:nvPr/>
        </p:nvSpPr>
        <p:spPr bwMode="auto">
          <a:xfrm>
            <a:off x="6030912" y="713263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2D</a:t>
            </a:r>
          </a:p>
        </p:txBody>
      </p:sp>
      <p:pic>
        <p:nvPicPr>
          <p:cNvPr id="44055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1951077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6" name="Picture 9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4389477"/>
            <a:ext cx="43195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7" name="TextBox 3"/>
          <p:cNvSpPr txBox="1">
            <a:spLocks noChangeArrowheads="1"/>
          </p:cNvSpPr>
          <p:nvPr/>
        </p:nvSpPr>
        <p:spPr bwMode="auto">
          <a:xfrm>
            <a:off x="9166225" y="2255839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44058" name="TextBox 3"/>
          <p:cNvSpPr txBox="1">
            <a:spLocks noChangeArrowheads="1"/>
          </p:cNvSpPr>
          <p:nvPr/>
        </p:nvSpPr>
        <p:spPr bwMode="auto">
          <a:xfrm>
            <a:off x="9155113" y="4722814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44059" name="TextBox 3"/>
          <p:cNvSpPr txBox="1">
            <a:spLocks noChangeArrowheads="1"/>
          </p:cNvSpPr>
          <p:nvPr/>
        </p:nvSpPr>
        <p:spPr bwMode="auto">
          <a:xfrm>
            <a:off x="9155113" y="31988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44060" name="TextBox 3"/>
          <p:cNvSpPr txBox="1">
            <a:spLocks noChangeArrowheads="1"/>
          </p:cNvSpPr>
          <p:nvPr/>
        </p:nvSpPr>
        <p:spPr bwMode="auto">
          <a:xfrm>
            <a:off x="9155113" y="55610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44061" name="TextBox 3"/>
          <p:cNvSpPr txBox="1">
            <a:spLocks noChangeArrowheads="1"/>
          </p:cNvSpPr>
          <p:nvPr/>
        </p:nvSpPr>
        <p:spPr bwMode="auto">
          <a:xfrm>
            <a:off x="6869113" y="1722441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rgbClr val="FF3300"/>
                </a:solidFill>
              </a:rPr>
              <a:t>n [m</a:t>
            </a:r>
            <a:r>
              <a:rPr lang="en-US" sz="1800" baseline="30000">
                <a:solidFill>
                  <a:srgbClr val="FF3300"/>
                </a:solidFill>
              </a:rPr>
              <a:t>-3</a:t>
            </a:r>
            <a:r>
              <a:rPr lang="en-US" sz="1800">
                <a:solidFill>
                  <a:srgbClr val="FF3300"/>
                </a:solidFill>
              </a:rPr>
              <a:t>]</a:t>
            </a:r>
          </a:p>
        </p:txBody>
      </p:sp>
      <p:sp>
        <p:nvSpPr>
          <p:cNvPr id="44062" name="TextBox 3"/>
          <p:cNvSpPr txBox="1">
            <a:spLocks noChangeArrowheads="1"/>
          </p:cNvSpPr>
          <p:nvPr/>
        </p:nvSpPr>
        <p:spPr bwMode="auto">
          <a:xfrm>
            <a:off x="6869113" y="4160844"/>
            <a:ext cx="16002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s-ES_tradnl" sz="1800">
                <a:solidFill>
                  <a:srgbClr val="FF3300"/>
                </a:solidFill>
                <a:sym typeface="Symbol" charset="0"/>
              </a:rPr>
              <a:t></a:t>
            </a:r>
            <a:r>
              <a:rPr lang="en-US" sz="1800">
                <a:solidFill>
                  <a:srgbClr val="FF3300"/>
                </a:solidFill>
              </a:rPr>
              <a:t>I</a:t>
            </a:r>
            <a:r>
              <a:rPr lang="en-US" sz="1800" baseline="-25000">
                <a:solidFill>
                  <a:srgbClr val="FF3300"/>
                </a:solidFill>
              </a:rPr>
              <a:t>sat</a:t>
            </a:r>
            <a:r>
              <a:rPr lang="en-US" sz="1800">
                <a:solidFill>
                  <a:srgbClr val="FF3300"/>
                </a:solidFill>
              </a:rPr>
              <a:t>/I</a:t>
            </a:r>
            <a:r>
              <a:rPr lang="en-US" sz="1800" baseline="-25000">
                <a:solidFill>
                  <a:srgbClr val="FF3300"/>
                </a:solidFill>
              </a:rPr>
              <a:t>sat 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7" name="Text Box 1"/>
          <p:cNvSpPr txBox="1">
            <a:spLocks noChangeArrowheads="1"/>
          </p:cNvSpPr>
          <p:nvPr/>
        </p:nvSpPr>
        <p:spPr bwMode="auto">
          <a:xfrm>
            <a:off x="85725" y="136527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3600" b="0" dirty="0">
                <a:solidFill>
                  <a:srgbClr val="0000FF"/>
                </a:solidFill>
                <a:latin typeface="Gill Sans"/>
                <a:cs typeface="Gill Sans"/>
              </a:rPr>
              <a:t>Agreement with respect to an individual observable</a:t>
            </a:r>
            <a:endParaRPr lang="en-US" sz="4000" b="0" dirty="0">
              <a:solidFill>
                <a:srgbClr val="0000FF"/>
              </a:solidFill>
              <a:latin typeface="Gill Sans"/>
              <a:cs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83317" y="879823"/>
            <a:ext cx="1930111" cy="614014"/>
          </a:xfrm>
          <a:prstGeom prst="rect">
            <a:avLst/>
          </a:prstGeom>
          <a:noFill/>
        </p:spPr>
        <p:txBody>
          <a:bodyPr wrap="none" lIns="91141" tIns="45572" rIns="91141" bIns="45572" rtlCol="0">
            <a:spAutoFit/>
          </a:bodyPr>
          <a:lstStyle/>
          <a:p>
            <a:r>
              <a:rPr lang="en-US" sz="3600" b="0" dirty="0">
                <a:solidFill>
                  <a:srgbClr val="0000FF"/>
                </a:solidFill>
                <a:latin typeface="Gill Sans"/>
                <a:cs typeface="Gill Sans"/>
              </a:rPr>
              <a:t>Examples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3768" y="1331570"/>
            <a:ext cx="3505200" cy="498085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Level of </a:t>
            </a:r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agreement:</a:t>
            </a:r>
            <a:endParaRPr lang="en-US" sz="2800" b="0" dirty="0">
              <a:solidFill>
                <a:schemeClr val="tx1"/>
              </a:solidFill>
              <a:latin typeface="Gill Sans"/>
              <a:cs typeface="Gill Sans"/>
            </a:endParaRPr>
          </a:p>
        </p:txBody>
      </p:sp>
      <p:pic>
        <p:nvPicPr>
          <p:cNvPr id="44" name="Picture 43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800" y="5508029"/>
            <a:ext cx="3352800" cy="641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92040" y="2627709"/>
            <a:ext cx="504056" cy="2088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Up-Down Arrow 39"/>
          <p:cNvSpPr/>
          <p:nvPr/>
        </p:nvSpPr>
        <p:spPr>
          <a:xfrm>
            <a:off x="2304008" y="2627714"/>
            <a:ext cx="504056" cy="1872208"/>
          </a:xfrm>
          <a:prstGeom prst="upDownArrow">
            <a:avLst>
              <a:gd name="adj1" fmla="val 45333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100000">
                <a:srgbClr val="00FF00"/>
              </a:gs>
              <a:gs pos="50000">
                <a:srgbClr val="FFFF00"/>
              </a:gs>
            </a:gsLst>
            <a:lin ang="5400000" scaled="0"/>
            <a:tileRect/>
          </a:gra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047" name="TextBox 35"/>
          <p:cNvSpPr txBox="1">
            <a:spLocks noChangeArrowheads="1"/>
          </p:cNvSpPr>
          <p:nvPr/>
        </p:nvSpPr>
        <p:spPr bwMode="auto">
          <a:xfrm>
            <a:off x="2736056" y="2627709"/>
            <a:ext cx="1752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200" dirty="0">
                <a:solidFill>
                  <a:srgbClr val="FF0000"/>
                </a:solidFill>
              </a:rPr>
              <a:t>DISAGREEMENT</a:t>
            </a:r>
          </a:p>
        </p:txBody>
      </p:sp>
      <p:sp>
        <p:nvSpPr>
          <p:cNvPr id="44048" name="TextBox 36"/>
          <p:cNvSpPr txBox="1">
            <a:spLocks noChangeArrowheads="1"/>
          </p:cNvSpPr>
          <p:nvPr/>
        </p:nvSpPr>
        <p:spPr bwMode="auto">
          <a:xfrm>
            <a:off x="2808064" y="4283893"/>
            <a:ext cx="1752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200" dirty="0">
                <a:solidFill>
                  <a:srgbClr val="006600"/>
                </a:solidFill>
              </a:rPr>
              <a:t>AGREEMENT</a:t>
            </a:r>
          </a:p>
        </p:txBody>
      </p:sp>
      <p:sp>
        <p:nvSpPr>
          <p:cNvPr id="45" name="TextBox 35"/>
          <p:cNvSpPr txBox="1">
            <a:spLocks noChangeArrowheads="1"/>
          </p:cNvSpPr>
          <p:nvPr/>
        </p:nvSpPr>
        <p:spPr bwMode="auto">
          <a:xfrm>
            <a:off x="2664047" y="3170301"/>
            <a:ext cx="1368152" cy="60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200" dirty="0">
                <a:solidFill>
                  <a:srgbClr val="FF8000"/>
                </a:solidFill>
              </a:rPr>
              <a:t>AGREEMENT WITHIN UNCERTAINTY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6" y="2483695"/>
            <a:ext cx="175429" cy="175429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06" y="4571925"/>
            <a:ext cx="149555" cy="21602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47" y="6660158"/>
            <a:ext cx="792088" cy="502913"/>
          </a:xfrm>
          <a:prstGeom prst="rect">
            <a:avLst/>
          </a:prstGeom>
        </p:spPr>
      </p:pic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143771" y="827509"/>
            <a:ext cx="9721081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 flipV="1">
            <a:off x="4104208" y="1043539"/>
            <a:ext cx="0" cy="6264696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295897" y="6156102"/>
            <a:ext cx="3312368" cy="936104"/>
          </a:xfrm>
          <a:prstGeom prst="rect">
            <a:avLst/>
          </a:prstGeom>
          <a:solidFill>
            <a:srgbClr val="FFE2DF"/>
          </a:solidFill>
          <a:ln>
            <a:solidFill>
              <a:srgbClr val="FF0000"/>
            </a:solidFill>
          </a:ln>
        </p:spPr>
        <p:txBody>
          <a:bodyPr lIns="91410" tIns="45706" rIns="91410" bIns="45706" spcCol="0"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34969" y="6516141"/>
            <a:ext cx="716912" cy="2880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txBody>
          <a:bodyPr lIns="91410" tIns="45706" rIns="91410" bIns="45706" spcCol="0" rtlCol="0" anchor="ctr"/>
          <a:lstStyle/>
          <a:p>
            <a:pPr algn="ctr"/>
            <a:endParaRPr lang="en-US"/>
          </a:p>
        </p:txBody>
      </p:sp>
      <p:pic>
        <p:nvPicPr>
          <p:cNvPr id="41" name="Picture 4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12" y="6372125"/>
            <a:ext cx="3136900" cy="444500"/>
          </a:xfrm>
          <a:prstGeom prst="rect">
            <a:avLst/>
          </a:prstGeom>
        </p:spPr>
      </p:pic>
      <p:sp>
        <p:nvSpPr>
          <p:cNvPr id="35" name="Line 11"/>
          <p:cNvSpPr>
            <a:spLocks noChangeShapeType="1"/>
          </p:cNvSpPr>
          <p:nvPr/>
        </p:nvSpPr>
        <p:spPr bwMode="auto">
          <a:xfrm>
            <a:off x="4824288" y="1187555"/>
            <a:ext cx="0" cy="5976664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87312" y="46038"/>
            <a:ext cx="9921551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Observable hierarchy</a:t>
            </a:r>
          </a:p>
        </p:txBody>
      </p:sp>
      <p:pic>
        <p:nvPicPr>
          <p:cNvPr id="35847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1951038"/>
            <a:ext cx="431958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4389476"/>
            <a:ext cx="4319588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Box 3"/>
          <p:cNvSpPr txBox="1">
            <a:spLocks noChangeArrowheads="1"/>
          </p:cNvSpPr>
          <p:nvPr/>
        </p:nvSpPr>
        <p:spPr bwMode="auto">
          <a:xfrm>
            <a:off x="9166225" y="2255839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5850" name="TextBox 3"/>
          <p:cNvSpPr txBox="1">
            <a:spLocks noChangeArrowheads="1"/>
          </p:cNvSpPr>
          <p:nvPr/>
        </p:nvSpPr>
        <p:spPr bwMode="auto">
          <a:xfrm>
            <a:off x="9155113" y="4722814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low N</a:t>
            </a:r>
            <a:endParaRPr lang="en-US" sz="1800"/>
          </a:p>
        </p:txBody>
      </p:sp>
      <p:sp>
        <p:nvSpPr>
          <p:cNvPr id="35851" name="TextBox 3"/>
          <p:cNvSpPr txBox="1">
            <a:spLocks noChangeArrowheads="1"/>
          </p:cNvSpPr>
          <p:nvPr/>
        </p:nvSpPr>
        <p:spPr bwMode="auto">
          <a:xfrm>
            <a:off x="9155113" y="31988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5852" name="TextBox 3"/>
          <p:cNvSpPr txBox="1">
            <a:spLocks noChangeArrowheads="1"/>
          </p:cNvSpPr>
          <p:nvPr/>
        </p:nvSpPr>
        <p:spPr bwMode="auto">
          <a:xfrm>
            <a:off x="9155113" y="5561013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>
                <a:solidFill>
                  <a:schemeClr val="tx1"/>
                </a:solidFill>
              </a:rPr>
              <a:t>high N</a:t>
            </a:r>
            <a:endParaRPr lang="en-US" sz="1800"/>
          </a:p>
        </p:txBody>
      </p:sp>
      <p:sp>
        <p:nvSpPr>
          <p:cNvPr id="35853" name="TextBox 3"/>
          <p:cNvSpPr txBox="1">
            <a:spLocks noChangeArrowheads="1"/>
          </p:cNvSpPr>
          <p:nvPr/>
        </p:nvSpPr>
        <p:spPr bwMode="auto">
          <a:xfrm>
            <a:off x="6336456" y="1722441"/>
            <a:ext cx="914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800" dirty="0">
                <a:solidFill>
                  <a:srgbClr val="FF3300"/>
                </a:solidFill>
              </a:rPr>
              <a:t>n [m</a:t>
            </a:r>
            <a:r>
              <a:rPr lang="en-US" sz="1800" baseline="30000" dirty="0">
                <a:solidFill>
                  <a:srgbClr val="FF3300"/>
                </a:solidFill>
              </a:rPr>
              <a:t>-3</a:t>
            </a:r>
            <a:r>
              <a:rPr lang="en-US" sz="1800" dirty="0">
                <a:solidFill>
                  <a:srgbClr val="FF3300"/>
                </a:solidFill>
              </a:rPr>
              <a:t>]</a:t>
            </a:r>
          </a:p>
        </p:txBody>
      </p:sp>
      <p:sp>
        <p:nvSpPr>
          <p:cNvPr id="35854" name="TextBox 3"/>
          <p:cNvSpPr txBox="1">
            <a:spLocks noChangeArrowheads="1"/>
          </p:cNvSpPr>
          <p:nvPr/>
        </p:nvSpPr>
        <p:spPr bwMode="auto">
          <a:xfrm>
            <a:off x="6552480" y="4160844"/>
            <a:ext cx="16002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s-ES_tradnl" sz="1800" dirty="0">
                <a:solidFill>
                  <a:srgbClr val="FF3300"/>
                </a:solidFill>
                <a:sym typeface="Symbol" charset="0"/>
              </a:rPr>
              <a:t></a:t>
            </a:r>
            <a:r>
              <a:rPr lang="en-US" sz="1800" dirty="0" err="1">
                <a:solidFill>
                  <a:srgbClr val="FF3300"/>
                </a:solidFill>
              </a:rPr>
              <a:t>I</a:t>
            </a:r>
            <a:r>
              <a:rPr lang="en-US" sz="1800" baseline="-25000" dirty="0" err="1">
                <a:solidFill>
                  <a:srgbClr val="FF3300"/>
                </a:solidFill>
              </a:rPr>
              <a:t>sat</a:t>
            </a:r>
            <a:r>
              <a:rPr lang="en-US" sz="1800" dirty="0">
                <a:solidFill>
                  <a:srgbClr val="FF3300"/>
                </a:solidFill>
              </a:rPr>
              <a:t>/</a:t>
            </a:r>
            <a:r>
              <a:rPr lang="en-US" sz="1800" dirty="0" err="1">
                <a:solidFill>
                  <a:srgbClr val="FF3300"/>
                </a:solidFill>
              </a:rPr>
              <a:t>I</a:t>
            </a:r>
            <a:r>
              <a:rPr lang="en-US" sz="1800" baseline="-25000" dirty="0" err="1">
                <a:solidFill>
                  <a:srgbClr val="FF3300"/>
                </a:solidFill>
              </a:rPr>
              <a:t>sat</a:t>
            </a:r>
            <a:r>
              <a:rPr lang="en-US" sz="1800" baseline="-25000" dirty="0">
                <a:solidFill>
                  <a:srgbClr val="FF3300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7416596" y="1722461"/>
            <a:ext cx="2520279" cy="38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2000" b="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lang="en-US" sz="2000" b="0" baseline="30000" dirty="0" err="1">
                <a:solidFill>
                  <a:srgbClr val="000000"/>
                </a:solidFill>
                <a:latin typeface="Times New Roman"/>
                <a:cs typeface="Times New Roman"/>
              </a:rPr>
              <a:t>exp</a:t>
            </a:r>
            <a:r>
              <a:rPr lang="en-US" sz="2000" b="0" i="1" dirty="0">
                <a:solidFill>
                  <a:srgbClr val="000000"/>
                </a:solidFill>
                <a:latin typeface="Times New Roman"/>
                <a:cs typeface="Times New Roman"/>
              </a:rPr>
              <a:t>=1, </a:t>
            </a:r>
            <a:r>
              <a:rPr lang="en-US" sz="2000" b="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lang="en-US" sz="2000" b="0" baseline="30000" dirty="0" err="1">
                <a:solidFill>
                  <a:srgbClr val="000000"/>
                </a:solidFill>
                <a:latin typeface="Times New Roman"/>
                <a:cs typeface="Times New Roman"/>
              </a:rPr>
              <a:t>sim</a:t>
            </a:r>
            <a:r>
              <a:rPr lang="en-US" sz="2000" b="0" i="1" dirty="0">
                <a:solidFill>
                  <a:srgbClr val="000000"/>
                </a:solidFill>
                <a:latin typeface="Times New Roman"/>
                <a:cs typeface="Times New Roman"/>
              </a:rPr>
              <a:t>=0, h=1</a:t>
            </a:r>
          </a:p>
        </p:txBody>
      </p:sp>
      <p:sp>
        <p:nvSpPr>
          <p:cNvPr id="358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9DCC181D-2264-1745-BCAE-4095F6C39100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21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cxnSp>
        <p:nvCxnSpPr>
          <p:cNvPr id="35859" name="Straight Connector 19"/>
          <p:cNvCxnSpPr>
            <a:cxnSpLocks noChangeShapeType="1"/>
          </p:cNvCxnSpPr>
          <p:nvPr/>
        </p:nvCxnSpPr>
        <p:spPr bwMode="auto">
          <a:xfrm>
            <a:off x="5338763" y="6827838"/>
            <a:ext cx="5397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60" name="Straight Connector 20"/>
          <p:cNvCxnSpPr>
            <a:cxnSpLocks noChangeShapeType="1"/>
          </p:cNvCxnSpPr>
          <p:nvPr/>
        </p:nvCxnSpPr>
        <p:spPr bwMode="auto">
          <a:xfrm>
            <a:off x="5370513" y="7285040"/>
            <a:ext cx="539750" cy="1587"/>
          </a:xfrm>
          <a:prstGeom prst="line">
            <a:avLst/>
          </a:prstGeom>
          <a:noFill/>
          <a:ln w="2794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61" name="Straight Connector 21"/>
          <p:cNvCxnSpPr>
            <a:cxnSpLocks noChangeShapeType="1"/>
          </p:cNvCxnSpPr>
          <p:nvPr/>
        </p:nvCxnSpPr>
        <p:spPr bwMode="auto">
          <a:xfrm>
            <a:off x="5345113" y="7056442"/>
            <a:ext cx="539750" cy="1587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62" name="TextBox 22"/>
          <p:cNvSpPr txBox="1">
            <a:spLocks noChangeArrowheads="1"/>
          </p:cNvSpPr>
          <p:nvPr/>
        </p:nvSpPr>
        <p:spPr bwMode="auto">
          <a:xfrm>
            <a:off x="6030912" y="6656387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experiment</a:t>
            </a:r>
          </a:p>
        </p:txBody>
      </p:sp>
      <p:sp>
        <p:nvSpPr>
          <p:cNvPr id="35863" name="TextBox 23"/>
          <p:cNvSpPr txBox="1">
            <a:spLocks noChangeArrowheads="1"/>
          </p:cNvSpPr>
          <p:nvPr/>
        </p:nvSpPr>
        <p:spPr bwMode="auto">
          <a:xfrm>
            <a:off x="6030912" y="689927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3D</a:t>
            </a:r>
          </a:p>
        </p:txBody>
      </p:sp>
      <p:sp>
        <p:nvSpPr>
          <p:cNvPr id="35864" name="TextBox 24"/>
          <p:cNvSpPr txBox="1">
            <a:spLocks noChangeArrowheads="1"/>
          </p:cNvSpPr>
          <p:nvPr/>
        </p:nvSpPr>
        <p:spPr bwMode="auto">
          <a:xfrm>
            <a:off x="6030912" y="7132638"/>
            <a:ext cx="1676400" cy="31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1500" b="0">
                <a:solidFill>
                  <a:schemeClr val="tx1"/>
                </a:solidFill>
              </a:rPr>
              <a:t>2D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202" y="1036638"/>
            <a:ext cx="5036117" cy="1671382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r>
              <a:rPr lang="en-US" sz="2400" b="0" dirty="0">
                <a:solidFill>
                  <a:srgbClr val="0000FF"/>
                </a:solidFill>
                <a:latin typeface="Gill Sans"/>
                <a:cs typeface="Gill Sans"/>
              </a:rPr>
              <a:t>Not all the observables are equally worth…</a:t>
            </a:r>
          </a:p>
          <a:p>
            <a:r>
              <a:rPr lang="en-US" sz="2400" b="0" dirty="0">
                <a:solidFill>
                  <a:srgbClr val="0000FF"/>
                </a:solidFill>
                <a:latin typeface="Gill Sans"/>
                <a:cs typeface="Gill Sans"/>
              </a:rPr>
              <a:t>The hierarchy assesses the assumptions used for their deduction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83317" y="956023"/>
            <a:ext cx="1930111" cy="614014"/>
          </a:xfrm>
          <a:prstGeom prst="rect">
            <a:avLst/>
          </a:prstGeom>
          <a:noFill/>
        </p:spPr>
        <p:txBody>
          <a:bodyPr wrap="none" lIns="91141" tIns="45572" rIns="91141" bIns="45572" rtlCol="0">
            <a:spAutoFit/>
          </a:bodyPr>
          <a:lstStyle/>
          <a:p>
            <a:r>
              <a:rPr lang="en-US" sz="3600" b="0" dirty="0">
                <a:solidFill>
                  <a:srgbClr val="0000FF"/>
                </a:solidFill>
                <a:latin typeface="Gill Sans"/>
                <a:cs typeface="Gill Sans"/>
              </a:rPr>
              <a:t>Examples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82713" y="3246439"/>
            <a:ext cx="3429000" cy="1127078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r>
              <a:rPr lang="en-US" sz="2400" b="0" dirty="0">
                <a:solidFill>
                  <a:schemeClr val="tx1"/>
                </a:solidFill>
                <a:latin typeface="Gill Sans"/>
                <a:cs typeface="Gill Sans"/>
              </a:rPr>
              <a:t># of assumptions to get the observable from experimental data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58913" y="4770471"/>
            <a:ext cx="3429000" cy="783599"/>
          </a:xfrm>
          <a:prstGeom prst="rect">
            <a:avLst/>
          </a:prstGeom>
          <a:noFill/>
        </p:spPr>
        <p:txBody>
          <a:bodyPr wrap="square" lIns="91141" tIns="45572" rIns="91141" bIns="45572" rtlCol="0">
            <a:spAutoFit/>
          </a:bodyPr>
          <a:lstStyle/>
          <a:p>
            <a:r>
              <a:rPr lang="en-US" sz="2400" b="0" dirty="0">
                <a:solidFill>
                  <a:schemeClr val="tx1"/>
                </a:solidFill>
                <a:latin typeface="Gill Sans"/>
                <a:cs typeface="Gill Sans"/>
              </a:rPr>
              <a:t>same for simulation results</a:t>
            </a:r>
          </a:p>
        </p:txBody>
      </p:sp>
      <p:pic>
        <p:nvPicPr>
          <p:cNvPr id="36" name="Picture 35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113" y="3246438"/>
            <a:ext cx="1041400" cy="3429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913" y="4732337"/>
            <a:ext cx="1028700" cy="419100"/>
          </a:xfrm>
          <a:prstGeom prst="rect">
            <a:avLst/>
          </a:prstGeom>
        </p:spPr>
      </p:pic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7577185" y="4117938"/>
            <a:ext cx="2520279" cy="38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r>
              <a:rPr lang="en-US" sz="2000" b="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lang="en-US" sz="2000" b="0" baseline="30000" dirty="0" err="1">
                <a:solidFill>
                  <a:srgbClr val="000000"/>
                </a:solidFill>
                <a:latin typeface="Times New Roman"/>
                <a:cs typeface="Times New Roman"/>
              </a:rPr>
              <a:t>exp</a:t>
            </a:r>
            <a:r>
              <a:rPr lang="en-US" sz="2000" b="0" i="1" dirty="0">
                <a:solidFill>
                  <a:srgbClr val="000000"/>
                </a:solidFill>
                <a:latin typeface="Times New Roman"/>
                <a:cs typeface="Times New Roman"/>
              </a:rPr>
              <a:t>=0, </a:t>
            </a:r>
            <a:r>
              <a:rPr lang="en-US" sz="2000" b="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lang="en-US" sz="2000" b="0" baseline="30000" dirty="0" err="1">
                <a:solidFill>
                  <a:srgbClr val="000000"/>
                </a:solidFill>
                <a:latin typeface="Times New Roman"/>
                <a:cs typeface="Times New Roman"/>
              </a:rPr>
              <a:t>sim</a:t>
            </a:r>
            <a:r>
              <a:rPr lang="en-US" sz="2000" b="0" i="1" dirty="0">
                <a:solidFill>
                  <a:srgbClr val="000000"/>
                </a:solidFill>
                <a:latin typeface="Times New Roman"/>
                <a:cs typeface="Times New Roman"/>
              </a:rPr>
              <a:t>=1, h=1</a:t>
            </a:r>
          </a:p>
        </p:txBody>
      </p:sp>
      <p:sp>
        <p:nvSpPr>
          <p:cNvPr id="3" name="Rectangle 2"/>
          <p:cNvSpPr/>
          <p:nvPr/>
        </p:nvSpPr>
        <p:spPr>
          <a:xfrm>
            <a:off x="575816" y="1403574"/>
            <a:ext cx="8640960" cy="5472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152601"/>
              </p:ext>
            </p:extLst>
          </p:nvPr>
        </p:nvGraphicFramePr>
        <p:xfrm>
          <a:off x="1439913" y="2267669"/>
          <a:ext cx="7200800" cy="3549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1080120"/>
                <a:gridCol w="1080120"/>
                <a:gridCol w="1080120"/>
              </a:tblGrid>
              <a:tr h="51816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i="1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lang="en-US" sz="2800" b="0" baseline="3000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exp</a:t>
                      </a:r>
                      <a:endParaRPr lang="en-US" sz="2800" b="0" baseline="30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64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1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lang="en-US" sz="2800" b="0" baseline="3000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sim</a:t>
                      </a:r>
                      <a:endParaRPr lang="en-US" sz="2800" b="0" baseline="300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64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1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endParaRPr lang="en-US" sz="2800" b="0" baseline="3000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lang="en-US" sz="2400" baseline="-25000" dirty="0" err="1" smtClean="0">
                          <a:latin typeface="Times New Roman"/>
                          <a:cs typeface="Times New Roman"/>
                        </a:rPr>
                        <a:t>sat</a:t>
                      </a:r>
                      <a:r>
                        <a:rPr lang="en-US" sz="2400" dirty="0" smtClean="0"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lang="en-US" sz="2400" baseline="-25000" dirty="0" err="1" smtClean="0">
                          <a:latin typeface="Times New Roman"/>
                          <a:cs typeface="Times New Roman"/>
                        </a:rPr>
                        <a:t>fl</a:t>
                      </a:r>
                      <a:endParaRPr lang="en-US" sz="2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lang="en-US" sz="2400" dirty="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en-US" sz="24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lang="en-US" sz="2400" baseline="-25000" dirty="0" err="1" smtClean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lang="en-US" sz="2400" baseline="0" dirty="0" smtClean="0"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en-US" sz="2400" i="1" baseline="0" dirty="0" err="1" smtClean="0">
                          <a:latin typeface="Times New Roman"/>
                          <a:cs typeface="Times New Roman"/>
                        </a:rPr>
                        <a:t>ϕ</a:t>
                      </a:r>
                      <a:r>
                        <a:rPr lang="en-US" sz="2400" baseline="0" dirty="0" smtClean="0"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en-US" sz="2400" baseline="0" dirty="0" smtClean="0"/>
                        <a:t>equilibrium profiles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lang="en-US" sz="2400" i="1" baseline="-25000" dirty="0" err="1" smtClean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lang="en-US" sz="2400" dirty="0" smtClean="0"/>
                        <a:t> time</a:t>
                      </a:r>
                      <a:r>
                        <a:rPr lang="en-US" sz="2400" baseline="0" dirty="0" smtClean="0"/>
                        <a:t> trace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Structure analysis, CAS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Times New Roman"/>
                          <a:cs typeface="Times New Roman"/>
                        </a:rPr>
                        <a:t>Γ</a:t>
                      </a:r>
                      <a:endParaRPr lang="en-US" sz="2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518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…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1583928" y="755501"/>
            <a:ext cx="684076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63513" y="46038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Definition of the composite metric</a:t>
            </a:r>
          </a:p>
        </p:txBody>
      </p:sp>
      <p:pic>
        <p:nvPicPr>
          <p:cNvPr id="389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187" y="3551241"/>
            <a:ext cx="2477059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6087" name="Slide Number Placeholder 3"/>
          <p:cNvSpPr txBox="1">
            <a:spLocks/>
          </p:cNvSpPr>
          <p:nvPr/>
        </p:nvSpPr>
        <p:spPr bwMode="auto">
          <a:xfrm>
            <a:off x="7227888" y="6886613"/>
            <a:ext cx="23383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28BD9AB4-5954-DA42-AF4D-DA233D8D3F01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algn="r" eaLnBrk="1">
                <a:spcBef>
                  <a:spcPct val="0"/>
                </a:spcBef>
              </a:pPr>
              <a:t>22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79872" y="4283898"/>
            <a:ext cx="6120680" cy="3456384"/>
            <a:chOff x="1109299" y="4255540"/>
            <a:chExt cx="6096002" cy="3456384"/>
          </a:xfrm>
        </p:grpSpPr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506913" y="4255540"/>
              <a:ext cx="1371600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09299" y="5361781"/>
              <a:ext cx="6096002" cy="2350143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800" b="0" dirty="0">
                  <a:solidFill>
                    <a:srgbClr val="000000"/>
                  </a:solidFill>
                  <a:latin typeface="Gill Sans"/>
                  <a:cs typeface="Gill Sans"/>
                </a:rPr>
                <a:t> Normalization:</a:t>
              </a:r>
            </a:p>
            <a:p>
              <a:pPr>
                <a:spcBef>
                  <a:spcPts val="600"/>
                </a:spcBef>
              </a:pPr>
              <a:r>
                <a:rPr lang="en-US" sz="2800" b="0" dirty="0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  - </a:t>
              </a:r>
              <a:r>
                <a:rPr lang="en-US" sz="2800" b="0" dirty="0" err="1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χ</a:t>
              </a:r>
              <a:r>
                <a:rPr lang="en-US" sz="2800" b="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=0</a:t>
              </a:r>
              <a:r>
                <a:rPr lang="en-US" sz="2800" b="0" dirty="0">
                  <a:solidFill>
                    <a:srgbClr val="0000FF"/>
                  </a:solidFill>
                  <a:latin typeface="Gill Sans"/>
                  <a:cs typeface="Gill Sans"/>
                </a:rPr>
                <a:t>: perfect agreement</a:t>
              </a:r>
            </a:p>
            <a:p>
              <a:pPr>
                <a:spcBef>
                  <a:spcPts val="600"/>
                </a:spcBef>
              </a:pPr>
              <a:r>
                <a:rPr lang="en-US" sz="2800" b="0" dirty="0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  - </a:t>
              </a:r>
              <a:r>
                <a:rPr lang="en-US" sz="2800" b="0" dirty="0" err="1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χ</a:t>
              </a:r>
              <a:r>
                <a:rPr lang="en-US" sz="2800" b="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=0.5</a:t>
              </a:r>
              <a:r>
                <a:rPr lang="en-US" sz="2800" b="0" dirty="0">
                  <a:solidFill>
                    <a:srgbClr val="0000FF"/>
                  </a:solidFill>
                  <a:latin typeface="Gill Sans"/>
                  <a:cs typeface="Gill Sans"/>
                </a:rPr>
                <a:t>: agreement within uncertainty</a:t>
              </a:r>
            </a:p>
            <a:p>
              <a:pPr>
                <a:spcBef>
                  <a:spcPts val="600"/>
                </a:spcBef>
              </a:pPr>
              <a:r>
                <a:rPr lang="en-US" sz="2800" b="0" dirty="0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  - </a:t>
              </a:r>
              <a:r>
                <a:rPr lang="en-US" sz="2800" b="0" dirty="0" err="1">
                  <a:solidFill>
                    <a:srgbClr val="0000FF"/>
                  </a:solidFill>
                  <a:latin typeface="Times New Roman"/>
                  <a:ea typeface="Lucida Grande"/>
                  <a:cs typeface="Times New Roman"/>
                </a:rPr>
                <a:t>χ</a:t>
              </a:r>
              <a:r>
                <a:rPr lang="en-US" sz="2800" b="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=1</a:t>
              </a:r>
              <a:r>
                <a:rPr lang="en-US" sz="2800" b="0" dirty="0">
                  <a:solidFill>
                    <a:srgbClr val="0000FF"/>
                  </a:solidFill>
                  <a:latin typeface="Gill Sans"/>
                  <a:cs typeface="Gill Sans"/>
                </a:rPr>
                <a:t>: total disagreement</a:t>
              </a:r>
            </a:p>
            <a:p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V="1">
              <a:off x="3547700" y="4687588"/>
              <a:ext cx="1004836" cy="72008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" name="Group 1"/>
          <p:cNvGrpSpPr/>
          <p:nvPr/>
        </p:nvGrpSpPr>
        <p:grpSpPr>
          <a:xfrm>
            <a:off x="392125" y="2941649"/>
            <a:ext cx="4419588" cy="1235762"/>
            <a:chOff x="392125" y="2941642"/>
            <a:chExt cx="4419588" cy="1235752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4202113" y="3589431"/>
              <a:ext cx="609600" cy="496406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2125" y="2941642"/>
              <a:ext cx="2438401" cy="1235752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pPr algn="ctr"/>
              <a:r>
                <a:rPr lang="en-US" sz="2600" b="0" dirty="0">
                  <a:solidFill>
                    <a:srgbClr val="000000"/>
                  </a:solidFill>
                  <a:latin typeface="Gill Sans"/>
                  <a:cs typeface="Gill Sans"/>
                </a:rPr>
                <a:t>Sum over all the observables</a:t>
              </a:r>
            </a:p>
            <a:p>
              <a:endParaRPr lang="en-US" dirty="0"/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2754313" y="3322639"/>
              <a:ext cx="1371600" cy="457201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3" name="Group 2"/>
          <p:cNvGrpSpPr/>
          <p:nvPr/>
        </p:nvGrpSpPr>
        <p:grpSpPr>
          <a:xfrm>
            <a:off x="163513" y="1341439"/>
            <a:ext cx="5105400" cy="2744400"/>
            <a:chOff x="163513" y="1341439"/>
            <a:chExt cx="5105400" cy="2744400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4659313" y="3589429"/>
              <a:ext cx="609600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>
              <a:off x="3668713" y="2332038"/>
              <a:ext cx="1219200" cy="11430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pic>
          <p:nvPicPr>
            <p:cNvPr id="43" name="Picture 42" descr="latex-image-1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913" y="1874839"/>
              <a:ext cx="3581400" cy="638935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63513" y="1341439"/>
              <a:ext cx="3352800" cy="485024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r>
                <a:rPr lang="en-US" sz="2600" b="0" dirty="0">
                  <a:solidFill>
                    <a:srgbClr val="000000"/>
                  </a:solidFill>
                  <a:latin typeface="Gill Sans"/>
                  <a:cs typeface="Gill Sans"/>
                </a:rPr>
                <a:t>Level of agreement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40334" y="1112841"/>
            <a:ext cx="3886199" cy="2972998"/>
            <a:chOff x="5040313" y="1112841"/>
            <a:chExt cx="3886199" cy="2972998"/>
          </a:xfrm>
        </p:grpSpPr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5040313" y="3589429"/>
              <a:ext cx="609600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 rot="5400000">
              <a:off x="5078413" y="2522537"/>
              <a:ext cx="1219200" cy="5334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49924" y="1668181"/>
              <a:ext cx="2362201" cy="35905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573712" y="1112841"/>
              <a:ext cx="3352800" cy="485024"/>
            </a:xfrm>
            <a:prstGeom prst="rect">
              <a:avLst/>
            </a:prstGeom>
            <a:noFill/>
          </p:spPr>
          <p:txBody>
            <a:bodyPr wrap="square" lIns="91324" tIns="45663" rIns="91324" bIns="45663" rtlCol="0">
              <a:spAutoFit/>
            </a:bodyPr>
            <a:lstStyle/>
            <a:p>
              <a:r>
                <a:rPr lang="en-US" sz="2600" b="0" dirty="0">
                  <a:solidFill>
                    <a:srgbClr val="000000"/>
                  </a:solidFill>
                  <a:latin typeface="Gill Sans"/>
                  <a:cs typeface="Gill Sans"/>
                </a:rPr>
                <a:t>Hierarchy level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497513" y="2396334"/>
            <a:ext cx="4572002" cy="1689505"/>
            <a:chOff x="5497513" y="2396334"/>
            <a:chExt cx="4572002" cy="1689505"/>
          </a:xfrm>
        </p:grpSpPr>
        <p:sp>
          <p:nvSpPr>
            <p:cNvPr id="16" name="Oval 8"/>
            <p:cNvSpPr>
              <a:spLocks noChangeArrowheads="1"/>
            </p:cNvSpPr>
            <p:nvPr/>
          </p:nvSpPr>
          <p:spPr bwMode="auto">
            <a:xfrm>
              <a:off x="5497513" y="3589429"/>
              <a:ext cx="609600" cy="496410"/>
            </a:xfrm>
            <a:prstGeom prst="ellipse">
              <a:avLst/>
            </a:prstGeom>
            <a:solidFill>
              <a:srgbClr val="FF6600">
                <a:alpha val="3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1288" tIns="45643" rIns="91288" bIns="45643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954718" y="2396334"/>
              <a:ext cx="4114797" cy="1368647"/>
              <a:chOff x="5954718" y="2396334"/>
              <a:chExt cx="4114797" cy="1368647"/>
            </a:xfrm>
          </p:grpSpPr>
          <p:pic>
            <p:nvPicPr>
              <p:cNvPr id="38919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2" y="2789237"/>
                <a:ext cx="3592513" cy="975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cxnSp>
            <p:nvCxnSpPr>
              <p:cNvPr id="39" name="Straight Arrow Connector 38"/>
              <p:cNvCxnSpPr/>
              <p:nvPr/>
            </p:nvCxnSpPr>
            <p:spPr bwMode="auto">
              <a:xfrm rot="5400000">
                <a:off x="5878518" y="2865437"/>
                <a:ext cx="685800" cy="5334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47" name="TextBox 46"/>
              <p:cNvSpPr txBox="1"/>
              <p:nvPr/>
            </p:nvSpPr>
            <p:spPr>
              <a:xfrm>
                <a:off x="6488113" y="2396334"/>
                <a:ext cx="3352800" cy="485024"/>
              </a:xfrm>
              <a:prstGeom prst="rect">
                <a:avLst/>
              </a:prstGeom>
              <a:noFill/>
            </p:spPr>
            <p:txBody>
              <a:bodyPr wrap="square" lIns="91324" tIns="45663" rIns="91324" bIns="45663" rtlCol="0">
                <a:spAutoFit/>
              </a:bodyPr>
              <a:lstStyle/>
              <a:p>
                <a:r>
                  <a:rPr lang="en-US" sz="2600" b="0" dirty="0">
                    <a:solidFill>
                      <a:srgbClr val="000000"/>
                    </a:solidFill>
                    <a:latin typeface="Gill Sans"/>
                    <a:cs typeface="Gill Sans"/>
                  </a:rPr>
                  <a:t>Sensitivity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5976416" y="4571925"/>
            <a:ext cx="4032448" cy="1872208"/>
            <a:chOff x="5976416" y="4571925"/>
            <a:chExt cx="4032448" cy="1872208"/>
          </a:xfrm>
        </p:grpSpPr>
        <p:sp>
          <p:nvSpPr>
            <p:cNvPr id="11" name="Rectangle 10"/>
            <p:cNvSpPr/>
            <p:nvPr/>
          </p:nvSpPr>
          <p:spPr>
            <a:xfrm>
              <a:off x="6984528" y="4571925"/>
              <a:ext cx="3024336" cy="1872208"/>
            </a:xfrm>
            <a:prstGeom prst="rect">
              <a:avLst/>
            </a:prstGeom>
            <a:solidFill>
              <a:srgbClr val="FFC8C5"/>
            </a:solidFill>
            <a:ln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976416" y="4571925"/>
              <a:ext cx="4032448" cy="1746324"/>
              <a:chOff x="5976416" y="4571925"/>
              <a:chExt cx="4032448" cy="1746324"/>
            </a:xfrm>
          </p:grpSpPr>
          <p:cxnSp>
            <p:nvCxnSpPr>
              <p:cNvPr id="31" name="Straight Arrow Connector 30"/>
              <p:cNvCxnSpPr/>
              <p:nvPr/>
            </p:nvCxnSpPr>
            <p:spPr bwMode="auto">
              <a:xfrm flipH="1" flipV="1">
                <a:off x="5976416" y="4571925"/>
                <a:ext cx="936104" cy="28803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pic>
            <p:nvPicPr>
              <p:cNvPr id="10" name="Picture 9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5452" y="4682264"/>
                <a:ext cx="812800" cy="41910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7304136" y="5075981"/>
                <a:ext cx="2704728" cy="1242268"/>
              </a:xfrm>
              <a:prstGeom prst="rect">
                <a:avLst/>
              </a:prstGeom>
              <a:noFill/>
            </p:spPr>
            <p:txBody>
              <a:bodyPr wrap="square" lIns="91324" tIns="45663" rIns="91324" bIns="45663" rtlCol="0">
                <a:spAutoFit/>
              </a:bodyPr>
              <a:lstStyle/>
              <a:p>
                <a:r>
                  <a:rPr lang="en-US" sz="2600" b="0" dirty="0">
                    <a:solidFill>
                      <a:srgbClr val="000000"/>
                    </a:solidFill>
                    <a:latin typeface="Gill Sans"/>
                    <a:cs typeface="Gill Sans"/>
                  </a:rPr>
                  <a:t>Quality of the comparison, in our case</a:t>
                </a:r>
              </a:p>
            </p:txBody>
          </p:sp>
          <p:pic>
            <p:nvPicPr>
              <p:cNvPr id="8" name="Picture 7" descr="latex-image-1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64648" y="5948668"/>
                <a:ext cx="779049" cy="279441"/>
              </a:xfrm>
              <a:prstGeom prst="rect">
                <a:avLst/>
              </a:prstGeom>
            </p:spPr>
          </p:pic>
        </p:grpSp>
      </p:grpSp>
      <p:sp>
        <p:nvSpPr>
          <p:cNvPr id="36" name="Line 11"/>
          <p:cNvSpPr>
            <a:spLocks noChangeShapeType="1"/>
          </p:cNvSpPr>
          <p:nvPr/>
        </p:nvSpPr>
        <p:spPr bwMode="auto">
          <a:xfrm>
            <a:off x="287784" y="827509"/>
            <a:ext cx="936104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63513" y="46038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400" b="0" dirty="0">
                <a:solidFill>
                  <a:srgbClr val="0000FF"/>
                </a:solidFill>
                <a:latin typeface="Gill Sans"/>
                <a:cs typeface="Gill Sans"/>
              </a:rPr>
              <a:t>Composite metric:  the validation results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5776" y="1115562"/>
            <a:ext cx="6192688" cy="5071597"/>
            <a:chOff x="215776" y="1115541"/>
            <a:chExt cx="6192688" cy="50715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776" y="1115541"/>
              <a:ext cx="6192688" cy="507159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528143" y="3347789"/>
              <a:ext cx="2078400" cy="453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0" dirty="0">
                  <a:latin typeface="Gill Sans"/>
                  <a:cs typeface="Gill Sans"/>
                </a:rPr>
                <a:t>3D simulations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6176" y="1979637"/>
              <a:ext cx="2078400" cy="453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0" dirty="0">
                  <a:solidFill>
                    <a:srgbClr val="FF0000"/>
                  </a:solidFill>
                  <a:latin typeface="Gill Sans"/>
                  <a:cs typeface="Gill Sans"/>
                </a:rPr>
                <a:t>2D simulations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11852" y="1331570"/>
            <a:ext cx="3668793" cy="498085"/>
          </a:xfrm>
          <a:prstGeom prst="rect">
            <a:avLst/>
          </a:prstGeom>
          <a:noFill/>
        </p:spPr>
        <p:txBody>
          <a:bodyPr wrap="none" lIns="91258" tIns="45630" rIns="91258" bIns="45630" rtlCol="0">
            <a:spAutoFit/>
          </a:bodyPr>
          <a:lstStyle/>
          <a:p>
            <a:r>
              <a:rPr lang="en-US" sz="2800" b="0" dirty="0">
                <a:solidFill>
                  <a:srgbClr val="FF0000"/>
                </a:solidFill>
                <a:latin typeface="Gill Sans"/>
                <a:cs typeface="Gill Sans"/>
              </a:rPr>
              <a:t>Complete disagreement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1835" y="4931965"/>
            <a:ext cx="2841242" cy="498085"/>
          </a:xfrm>
          <a:prstGeom prst="rect">
            <a:avLst/>
          </a:prstGeom>
          <a:noFill/>
        </p:spPr>
        <p:txBody>
          <a:bodyPr wrap="none" lIns="91258" tIns="45630" rIns="91258" bIns="45630" rtlCol="0">
            <a:spAutoFit/>
          </a:bodyPr>
          <a:lstStyle/>
          <a:p>
            <a:r>
              <a:rPr lang="en-US" sz="2800" b="0" dirty="0">
                <a:solidFill>
                  <a:srgbClr val="408000"/>
                </a:solidFill>
                <a:latin typeface="Gill Sans"/>
                <a:cs typeface="Gill Sans"/>
              </a:rPr>
              <a:t>Perfect agreement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90512" y="2881025"/>
            <a:ext cx="3518373" cy="898753"/>
          </a:xfrm>
          <a:prstGeom prst="rect">
            <a:avLst/>
          </a:prstGeom>
          <a:noFill/>
        </p:spPr>
        <p:txBody>
          <a:bodyPr wrap="square" lIns="91258" tIns="45630" rIns="91258" bIns="45630" rtlCol="0">
            <a:spAutoFit/>
          </a:bodyPr>
          <a:lstStyle/>
          <a:p>
            <a:r>
              <a:rPr lang="en-US" sz="2800" b="0" dirty="0">
                <a:solidFill>
                  <a:srgbClr val="FF8000"/>
                </a:solidFill>
                <a:latin typeface="Gill Sans"/>
                <a:cs typeface="Gill Sans"/>
              </a:rPr>
              <a:t>Agreement within uncertainty</a:t>
            </a:r>
          </a:p>
        </p:txBody>
      </p:sp>
      <p:sp>
        <p:nvSpPr>
          <p:cNvPr id="6" name="Up-Down Arrow 5"/>
          <p:cNvSpPr/>
          <p:nvPr/>
        </p:nvSpPr>
        <p:spPr>
          <a:xfrm>
            <a:off x="5976416" y="1403573"/>
            <a:ext cx="504056" cy="3960440"/>
          </a:xfrm>
          <a:prstGeom prst="upDownArrow">
            <a:avLst>
              <a:gd name="adj1" fmla="val 45333"/>
              <a:gd name="adj2" fmla="val 50000"/>
            </a:avLst>
          </a:prstGeom>
          <a:gradFill flip="none" rotWithShape="1">
            <a:gsLst>
              <a:gs pos="0">
                <a:srgbClr val="FF0000"/>
              </a:gs>
              <a:gs pos="100000">
                <a:srgbClr val="00FF00"/>
              </a:gs>
              <a:gs pos="50000">
                <a:srgbClr val="FFFF00"/>
              </a:gs>
            </a:gsLst>
            <a:lin ang="5400000" scaled="0"/>
            <a:tileRect/>
          </a:gra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258" tIns="45630" rIns="91258" bIns="456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2009" y="6300119"/>
            <a:ext cx="9936856" cy="11141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91258" tIns="45630" rIns="91258" bIns="45630" rtlCol="0">
            <a:spAutoFit/>
          </a:bodyPr>
          <a:lstStyle/>
          <a:p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Why 2D and 3D work equally well at low N and 2D fails at high N?</a:t>
            </a:r>
          </a:p>
          <a:p>
            <a:pPr algn="ctr"/>
            <a:r>
              <a:rPr lang="en-US" sz="2800" b="0" dirty="0">
                <a:solidFill>
                  <a:schemeClr val="tx1"/>
                </a:solidFill>
                <a:latin typeface="Gill Sans"/>
                <a:cs typeface="Gill Sans"/>
              </a:rPr>
              <a:t>What can we learn on the TORPEX physics?</a:t>
            </a: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215775" y="827509"/>
            <a:ext cx="9721081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87790" y="6516141"/>
            <a:ext cx="9505056" cy="7920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58" tIns="45630" rIns="91258" bIns="45630" numCol="1" rtlCol="0" anchor="t" anchorCtr="0" compatLnSpc="1">
            <a:prstTxWarp prst="textNoShape">
              <a:avLst/>
            </a:prstTxWarp>
          </a:bodyPr>
          <a:lstStyle/>
          <a:p>
            <a:pPr defTabSz="912600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400" b="0">
              <a:solidFill>
                <a:schemeClr val="tx1"/>
              </a:solidFill>
              <a:latin typeface="Palatino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0" y="-251989"/>
            <a:ext cx="10080625" cy="1259946"/>
          </a:xfrm>
        </p:spPr>
        <p:txBody>
          <a:bodyPr/>
          <a:lstStyle/>
          <a:p>
            <a:r>
              <a:rPr lang="en-US" sz="44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Flute instabilities - ideal interchange mode</a:t>
            </a:r>
          </a:p>
        </p:txBody>
      </p:sp>
      <p:pic>
        <p:nvPicPr>
          <p:cNvPr id="34818" name="Content Placeholder 5" descr="latex-image-1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5" r="71017" b="87506"/>
          <a:stretch>
            <a:fillRect/>
          </a:stretch>
        </p:blipFill>
        <p:spPr>
          <a:xfrm>
            <a:off x="3192198" y="3461648"/>
            <a:ext cx="3024188" cy="801466"/>
          </a:xfrm>
        </p:spPr>
      </p:pic>
      <p:pic>
        <p:nvPicPr>
          <p:cNvPr id="34820" name="Content Placeholder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4" t="12012" r="45512" b="75494"/>
          <a:stretch>
            <a:fillRect/>
          </a:stretch>
        </p:blipFill>
        <p:spPr bwMode="auto">
          <a:xfrm>
            <a:off x="2940182" y="2411685"/>
            <a:ext cx="6384396" cy="88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30" y="1394641"/>
            <a:ext cx="1102568" cy="44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Right Arrow 9"/>
          <p:cNvSpPr>
            <a:spLocks noChangeArrowheads="1"/>
          </p:cNvSpPr>
          <p:nvPr/>
        </p:nvSpPr>
        <p:spPr bwMode="auto">
          <a:xfrm>
            <a:off x="1764110" y="1439621"/>
            <a:ext cx="588036" cy="251989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pic>
        <p:nvPicPr>
          <p:cNvPr id="34823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566" y="5242718"/>
            <a:ext cx="1275829" cy="31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Right Arrow 11"/>
          <p:cNvSpPr>
            <a:spLocks noChangeArrowheads="1"/>
          </p:cNvSpPr>
          <p:nvPr/>
        </p:nvSpPr>
        <p:spPr bwMode="auto">
          <a:xfrm flipV="1">
            <a:off x="3428463" y="5233707"/>
            <a:ext cx="588036" cy="251989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pic>
        <p:nvPicPr>
          <p:cNvPr id="34825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676" y="4765637"/>
            <a:ext cx="2297892" cy="110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Rectangle 11"/>
          <p:cNvSpPr>
            <a:spLocks noChangeArrowheads="1"/>
          </p:cNvSpPr>
          <p:nvPr/>
        </p:nvSpPr>
        <p:spPr bwMode="auto">
          <a:xfrm>
            <a:off x="5688384" y="2483695"/>
            <a:ext cx="3864240" cy="67197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4827" name="TextBox 12"/>
          <p:cNvSpPr txBox="1">
            <a:spLocks noChangeArrowheads="1"/>
          </p:cNvSpPr>
          <p:nvPr/>
        </p:nvSpPr>
        <p:spPr bwMode="auto">
          <a:xfrm>
            <a:off x="484876" y="3461663"/>
            <a:ext cx="1690443" cy="47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b="0" smtClean="0">
                <a:solidFill>
                  <a:srgbClr val="0000FF"/>
                </a:solidFill>
              </a:rPr>
              <a:t>Vorticity eq. </a:t>
            </a:r>
          </a:p>
        </p:txBody>
      </p: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474478" y="2537706"/>
            <a:ext cx="1504745" cy="47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b="0" i="1" smtClean="0">
                <a:solidFill>
                  <a:srgbClr val="0000FF"/>
                </a:solidFill>
              </a:rPr>
              <a:t>n</a:t>
            </a:r>
            <a:r>
              <a:rPr lang="en-US" b="0" smtClean="0">
                <a:solidFill>
                  <a:srgbClr val="0000FF"/>
                </a:solidFill>
              </a:rPr>
              <a:t> + </a:t>
            </a:r>
            <a:r>
              <a:rPr lang="en-US" b="0" i="1" smtClean="0">
                <a:solidFill>
                  <a:srgbClr val="0000FF"/>
                </a:solidFill>
              </a:rPr>
              <a:t>T</a:t>
            </a:r>
            <a:r>
              <a:rPr lang="en-US" b="0" i="1" baseline="-25000" smtClean="0">
                <a:solidFill>
                  <a:srgbClr val="0000FF"/>
                </a:solidFill>
              </a:rPr>
              <a:t>e</a:t>
            </a:r>
            <a:r>
              <a:rPr lang="en-US" b="0" smtClean="0">
                <a:solidFill>
                  <a:srgbClr val="0000FF"/>
                </a:solidFill>
              </a:rPr>
              <a:t> eqs. </a:t>
            </a:r>
          </a:p>
        </p:txBody>
      </p:sp>
      <p:cxnSp>
        <p:nvCxnSpPr>
          <p:cNvPr id="34829" name="Straight Arrow Connector 72"/>
          <p:cNvCxnSpPr>
            <a:cxnSpLocks noChangeShapeType="1"/>
          </p:cNvCxnSpPr>
          <p:nvPr/>
        </p:nvCxnSpPr>
        <p:spPr bwMode="auto">
          <a:xfrm>
            <a:off x="2352146" y="2873666"/>
            <a:ext cx="672042" cy="1750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0" name="Straight Arrow Connector 72"/>
          <p:cNvCxnSpPr>
            <a:cxnSpLocks noChangeShapeType="1"/>
          </p:cNvCxnSpPr>
          <p:nvPr/>
        </p:nvCxnSpPr>
        <p:spPr bwMode="auto">
          <a:xfrm>
            <a:off x="2352146" y="3795912"/>
            <a:ext cx="672042" cy="1749"/>
          </a:xfrm>
          <a:prstGeom prst="straightConnector1">
            <a:avLst/>
          </a:prstGeom>
          <a:noFill/>
          <a:ln w="3175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359798" y="6608167"/>
            <a:ext cx="6506909" cy="556049"/>
          </a:xfrm>
          <a:prstGeom prst="rect">
            <a:avLst/>
          </a:prstGeom>
          <a:noFill/>
        </p:spPr>
        <p:txBody>
          <a:bodyPr wrap="none" lIns="91258" tIns="45630" rIns="91258" bIns="45630" rtlCol="0">
            <a:spAutoFit/>
          </a:bodyPr>
          <a:lstStyle/>
          <a:p>
            <a:r>
              <a:rPr lang="en-US" sz="3200" b="0" dirty="0">
                <a:solidFill>
                  <a:schemeClr val="tx1"/>
                </a:solidFill>
                <a:latin typeface="Gill Sans"/>
                <a:cs typeface="Gill Sans"/>
              </a:rPr>
              <a:t>Compressibility stabilizes the mode at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19" y="6732185"/>
            <a:ext cx="2520280" cy="385333"/>
          </a:xfrm>
          <a:prstGeom prst="rect">
            <a:avLst/>
          </a:prstGeom>
        </p:spPr>
      </p:pic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71761" y="827509"/>
            <a:ext cx="993710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7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 bwMode="auto">
          <a:xfrm>
            <a:off x="2436151" y="6131736"/>
            <a:ext cx="5712354" cy="125994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sz="2600" b="0">
              <a:solidFill>
                <a:srgbClr val="000000"/>
              </a:solidFill>
              <a:latin typeface="Palatino" pitchFamily="-112" charset="0"/>
              <a:ea typeface="ＭＳ Ｐゴシック"/>
              <a:cs typeface="ＭＳ Ｐゴシック"/>
            </a:endParaRPr>
          </a:p>
        </p:txBody>
      </p:sp>
      <p:grpSp>
        <p:nvGrpSpPr>
          <p:cNvPr id="35842" name="Group 22"/>
          <p:cNvGrpSpPr>
            <a:grpSpLocks/>
          </p:cNvGrpSpPr>
          <p:nvPr/>
        </p:nvGrpSpPr>
        <p:grpSpPr bwMode="auto">
          <a:xfrm>
            <a:off x="2184135" y="503978"/>
            <a:ext cx="5124318" cy="4115823"/>
            <a:chOff x="1248" y="1776"/>
            <a:chExt cx="2928" cy="2352"/>
          </a:xfrm>
        </p:grpSpPr>
        <p:pic>
          <p:nvPicPr>
            <p:cNvPr id="35862" name="Picture 19" descr="figTOR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1776"/>
              <a:ext cx="2928" cy="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680" y="1776"/>
              <a:ext cx="1680" cy="6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1004709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sz="2600" b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2640" y="3120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1004709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sz="2600" b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ea typeface="ＭＳ Ｐゴシック"/>
                <a:cs typeface="ＭＳ Ｐゴシック"/>
              </a:endParaRPr>
            </a:p>
          </p:txBody>
        </p:sp>
      </p:grpSp>
      <p:sp>
        <p:nvSpPr>
          <p:cNvPr id="35843" name="Rectangle 37"/>
          <p:cNvSpPr>
            <a:spLocks noChangeArrowheads="1"/>
          </p:cNvSpPr>
          <p:nvPr/>
        </p:nvSpPr>
        <p:spPr bwMode="auto">
          <a:xfrm>
            <a:off x="5208323" y="335985"/>
            <a:ext cx="504031" cy="7559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447" tIns="50226" rIns="100447" bIns="50226"/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Gill Sans" charset="0"/>
              <a:cs typeface="ＭＳ Ｐゴシック" charset="0"/>
            </a:endParaRPr>
          </a:p>
        </p:txBody>
      </p:sp>
      <p:sp>
        <p:nvSpPr>
          <p:cNvPr id="35844" name="TextBox 40"/>
          <p:cNvSpPr txBox="1">
            <a:spLocks noChangeArrowheads="1"/>
          </p:cNvSpPr>
          <p:nvPr/>
        </p:nvSpPr>
        <p:spPr bwMode="auto">
          <a:xfrm>
            <a:off x="924058" y="43753"/>
            <a:ext cx="8232510" cy="71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4000" b="0" dirty="0">
                <a:solidFill>
                  <a:srgbClr val="0000FF"/>
                </a:solidFill>
                <a:cs typeface="Gill Sans" charset="0"/>
              </a:rPr>
              <a:t>Anatomy of </a:t>
            </a:r>
            <a:r>
              <a:rPr lang="en-US" sz="4000" b="0" dirty="0">
                <a:solidFill>
                  <a:srgbClr val="0000FF"/>
                </a:solidFill>
                <a:cs typeface="Gill Sans" charset="0"/>
              </a:rPr>
              <a:t>a             </a:t>
            </a:r>
            <a:r>
              <a:rPr lang="en-US" sz="4000" b="0" dirty="0">
                <a:solidFill>
                  <a:srgbClr val="0000FF"/>
                </a:solidFill>
                <a:cs typeface="Gill Sans" charset="0"/>
              </a:rPr>
              <a:t>perturbation</a:t>
            </a:r>
          </a:p>
        </p:txBody>
      </p:sp>
      <p:cxnSp>
        <p:nvCxnSpPr>
          <p:cNvPr id="35846" name="Straight Connector 23"/>
          <p:cNvCxnSpPr>
            <a:cxnSpLocks noChangeShapeType="1"/>
          </p:cNvCxnSpPr>
          <p:nvPr/>
        </p:nvCxnSpPr>
        <p:spPr bwMode="auto">
          <a:xfrm>
            <a:off x="6468401" y="2602175"/>
            <a:ext cx="1260078" cy="1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7" name="Straight Connector 27"/>
          <p:cNvCxnSpPr>
            <a:cxnSpLocks noChangeShapeType="1"/>
          </p:cNvCxnSpPr>
          <p:nvPr/>
        </p:nvCxnSpPr>
        <p:spPr bwMode="auto">
          <a:xfrm>
            <a:off x="6468401" y="3190149"/>
            <a:ext cx="1260078" cy="1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Arrow Connector 31"/>
          <p:cNvCxnSpPr>
            <a:cxnSpLocks noChangeShapeType="1"/>
          </p:cNvCxnSpPr>
          <p:nvPr/>
        </p:nvCxnSpPr>
        <p:spPr bwMode="auto">
          <a:xfrm rot="5400000">
            <a:off x="7268267" y="2896128"/>
            <a:ext cx="586225" cy="175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5849" name="Picture 3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515" y="2686135"/>
            <a:ext cx="1783361" cy="39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850" name="Straight Connector 12"/>
          <p:cNvCxnSpPr>
            <a:cxnSpLocks noChangeShapeType="1"/>
          </p:cNvCxnSpPr>
          <p:nvPr/>
        </p:nvCxnSpPr>
        <p:spPr bwMode="auto">
          <a:xfrm>
            <a:off x="1428089" y="3190149"/>
            <a:ext cx="3360208" cy="1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1" name="Straight Connector 18"/>
          <p:cNvCxnSpPr>
            <a:cxnSpLocks noChangeShapeType="1"/>
          </p:cNvCxnSpPr>
          <p:nvPr/>
        </p:nvCxnSpPr>
        <p:spPr bwMode="auto">
          <a:xfrm>
            <a:off x="1428089" y="4534092"/>
            <a:ext cx="3360208" cy="1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Straight Arrow Connector 26"/>
          <p:cNvCxnSpPr>
            <a:cxnSpLocks noChangeShapeType="1"/>
          </p:cNvCxnSpPr>
          <p:nvPr/>
        </p:nvCxnSpPr>
        <p:spPr bwMode="auto">
          <a:xfrm rot="5400000">
            <a:off x="1009918" y="3862084"/>
            <a:ext cx="1342193" cy="175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5853" name="Picture 2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58" y="3610095"/>
            <a:ext cx="481280" cy="39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4" name="Picture 3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104" y="1762176"/>
            <a:ext cx="1092068" cy="28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6" name="TextBox 21"/>
          <p:cNvSpPr txBox="1">
            <a:spLocks noChangeArrowheads="1"/>
          </p:cNvSpPr>
          <p:nvPr/>
        </p:nvSpPr>
        <p:spPr bwMode="auto">
          <a:xfrm>
            <a:off x="1176109" y="5207812"/>
            <a:ext cx="8754043" cy="57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>
                <a:solidFill>
                  <a:srgbClr val="000000"/>
                </a:solidFill>
              </a:rPr>
              <a:t>longest possible vertical wavelength of a perturbation</a:t>
            </a:r>
          </a:p>
        </p:txBody>
      </p:sp>
      <p:pic>
        <p:nvPicPr>
          <p:cNvPr id="35857" name="Picture 2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26" y="5291772"/>
            <a:ext cx="756047" cy="44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58" name="Group 27"/>
          <p:cNvGrpSpPr>
            <a:grpSpLocks/>
          </p:cNvGrpSpPr>
          <p:nvPr/>
        </p:nvGrpSpPr>
        <p:grpSpPr bwMode="auto">
          <a:xfrm>
            <a:off x="2772172" y="6383726"/>
            <a:ext cx="4956307" cy="750718"/>
            <a:chOff x="3234992" y="5558605"/>
            <a:chExt cx="4495800" cy="681805"/>
          </a:xfrm>
        </p:grpSpPr>
        <p:sp>
          <p:nvSpPr>
            <p:cNvPr id="35859" name="TextBox 24"/>
            <p:cNvSpPr txBox="1">
              <a:spLocks noChangeArrowheads="1"/>
            </p:cNvSpPr>
            <p:nvPr/>
          </p:nvSpPr>
          <p:spPr bwMode="auto">
            <a:xfrm>
              <a:off x="3234992" y="5644985"/>
              <a:ext cx="251127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3100" b="0">
                  <a:solidFill>
                    <a:srgbClr val="000000"/>
                  </a:solidFill>
                </a:rPr>
                <a:t>If               then  </a:t>
              </a:r>
            </a:p>
          </p:txBody>
        </p:sp>
        <p:pic>
          <p:nvPicPr>
            <p:cNvPr id="35860" name="Picture 88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5787205"/>
              <a:ext cx="914400" cy="366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61" name="Picture 26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5154" y="5558605"/>
              <a:ext cx="1925638" cy="68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431804" y="827509"/>
            <a:ext cx="92890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91" y="288000"/>
            <a:ext cx="12573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2849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936" y="3347813"/>
            <a:ext cx="4608513" cy="3643941"/>
          </a:xfrm>
          <a:prstGeom prst="rect">
            <a:avLst/>
          </a:prstGeom>
        </p:spPr>
      </p:pic>
      <p:sp>
        <p:nvSpPr>
          <p:cNvPr id="37891" name="Rectangle 22"/>
          <p:cNvSpPr>
            <a:spLocks noChangeArrowheads="1"/>
          </p:cNvSpPr>
          <p:nvPr/>
        </p:nvSpPr>
        <p:spPr bwMode="auto">
          <a:xfrm>
            <a:off x="2278084" y="1504935"/>
            <a:ext cx="4788297" cy="1343942"/>
          </a:xfrm>
          <a:prstGeom prst="rect">
            <a:avLst/>
          </a:prstGeom>
          <a:solidFill>
            <a:srgbClr val="B9FFC3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lIns="100415" tIns="50210" rIns="100415" bIns="50210"/>
          <a:lstStyle/>
          <a:p>
            <a:pPr defTabSz="1004397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7892" name="Rectangle 37"/>
          <p:cNvSpPr>
            <a:spLocks noChangeArrowheads="1"/>
          </p:cNvSpPr>
          <p:nvPr/>
        </p:nvSpPr>
        <p:spPr bwMode="auto">
          <a:xfrm>
            <a:off x="5208323" y="335985"/>
            <a:ext cx="504031" cy="7559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415" tIns="50210" rIns="100415" bIns="50210"/>
          <a:lstStyle/>
          <a:p>
            <a:pPr defTabSz="1004397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Gill Sans" charset="0"/>
              <a:cs typeface="ＭＳ Ｐゴシック" charset="0"/>
            </a:endParaRPr>
          </a:p>
        </p:txBody>
      </p:sp>
      <p:sp>
        <p:nvSpPr>
          <p:cNvPr id="37893" name="TextBox 40"/>
          <p:cNvSpPr txBox="1">
            <a:spLocks noChangeArrowheads="1"/>
          </p:cNvSpPr>
          <p:nvPr/>
        </p:nvSpPr>
        <p:spPr bwMode="auto">
          <a:xfrm>
            <a:off x="168010" y="43753"/>
            <a:ext cx="9660599" cy="71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15" tIns="50210" rIns="100415" bIns="5021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397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4000" b="0">
                <a:solidFill>
                  <a:srgbClr val="0000FF"/>
                </a:solidFill>
                <a:cs typeface="Gill Sans" charset="0"/>
              </a:rPr>
              <a:t>TORPEX shows             turbulence at low </a:t>
            </a:r>
            <a:r>
              <a:rPr lang="en-US" sz="4000" b="0" i="1">
                <a:solidFill>
                  <a:srgbClr val="0000FF"/>
                </a:solidFill>
                <a:latin typeface="Palatino" charset="0"/>
                <a:cs typeface="Palatino" charset="0"/>
              </a:rPr>
              <a:t>N</a:t>
            </a:r>
            <a:endParaRPr lang="en-US" sz="4400" b="0" i="1">
              <a:solidFill>
                <a:srgbClr val="0000FF"/>
              </a:solidFill>
              <a:latin typeface="Palatino" charset="0"/>
              <a:cs typeface="Palatino" charset="0"/>
            </a:endParaRPr>
          </a:p>
        </p:txBody>
      </p:sp>
      <p:cxnSp>
        <p:nvCxnSpPr>
          <p:cNvPr id="37894" name="Straight Arrow Connector 49"/>
          <p:cNvCxnSpPr>
            <a:cxnSpLocks noChangeShapeType="1"/>
          </p:cNvCxnSpPr>
          <p:nvPr/>
        </p:nvCxnSpPr>
        <p:spPr bwMode="auto">
          <a:xfrm rot="5400000">
            <a:off x="4241020" y="3208858"/>
            <a:ext cx="587975" cy="1751"/>
          </a:xfrm>
          <a:prstGeom prst="straightConnector1">
            <a:avLst/>
          </a:prstGeom>
          <a:noFill/>
          <a:ln w="31750">
            <a:solidFill>
              <a:srgbClr val="00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7895" name="Picture 6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859" y="4192859"/>
            <a:ext cx="509282" cy="95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7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00" y="7020198"/>
            <a:ext cx="341580" cy="28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0" name="Rectangle 20"/>
          <p:cNvSpPr>
            <a:spLocks noChangeArrowheads="1"/>
          </p:cNvSpPr>
          <p:nvPr/>
        </p:nvSpPr>
        <p:spPr bwMode="auto">
          <a:xfrm>
            <a:off x="2698114" y="2187445"/>
            <a:ext cx="4116255" cy="57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15" tIns="50210" rIns="100415" bIns="50210">
            <a:spAutoFit/>
          </a:bodyPr>
          <a:lstStyle/>
          <a:p>
            <a:pPr defTabSz="1004397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>
                <a:solidFill>
                  <a:srgbClr val="000000"/>
                </a:solidFill>
                <a:latin typeface="Gill Sans" charset="0"/>
                <a:cs typeface="Gill Sans" charset="0"/>
              </a:rPr>
              <a:t>Ideal interchange regime</a:t>
            </a:r>
          </a:p>
        </p:txBody>
      </p:sp>
      <p:pic>
        <p:nvPicPr>
          <p:cNvPr id="37901" name="Picture 2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903" y="3621086"/>
            <a:ext cx="980061" cy="62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05" y="1672928"/>
            <a:ext cx="4130256" cy="50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215776" y="899518"/>
            <a:ext cx="957706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192" y="251445"/>
            <a:ext cx="12573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8068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3d_II.mov" descr="/Users/ricci/Documents/Research/CRPP/Paper_3dGlobal/movie/3d_N2S1nu001_D1_nz32/3d_I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068" y="-671971"/>
            <a:ext cx="12096750" cy="907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596099" y="327272"/>
            <a:ext cx="8209760" cy="84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47" tIns="50226" rIns="100447" bIns="50226">
            <a:spAutoFit/>
          </a:bodyPr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200" b="0" i="1">
                <a:solidFill>
                  <a:srgbClr val="333399"/>
                </a:solidFill>
                <a:latin typeface="Palatino" charset="0"/>
                <a:cs typeface="ＭＳ Ｐゴシック" charset="0"/>
              </a:rPr>
              <a:t>  </a:t>
            </a:r>
          </a:p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9301827" y="6567468"/>
            <a:ext cx="203013" cy="50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9940" name="Rectangle 8"/>
          <p:cNvSpPr>
            <a:spLocks noChangeArrowheads="1"/>
          </p:cNvSpPr>
          <p:nvPr/>
        </p:nvSpPr>
        <p:spPr bwMode="auto">
          <a:xfrm>
            <a:off x="-336021" y="-419979"/>
            <a:ext cx="10668661" cy="204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47" tIns="50226" rIns="100447" bIns="50226">
            <a:spAutoFit/>
          </a:bodyPr>
          <a:lstStyle/>
          <a:p>
            <a:pPr algn="ctr"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 dirty="0">
                <a:solidFill>
                  <a:srgbClr val="000000"/>
                </a:solidFill>
                <a:latin typeface="Palatino" charset="0"/>
                <a:cs typeface="ＭＳ Ｐゴシック" charset="0"/>
              </a:rPr>
              <a:t> </a:t>
            </a:r>
          </a:p>
          <a:p>
            <a:pPr algn="ctr"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 dirty="0">
                <a:solidFill>
                  <a:srgbClr val="0000FF"/>
                </a:solidFill>
                <a:latin typeface="Gill Sans" charset="0"/>
                <a:cs typeface="Gill Sans" charset="0"/>
              </a:rPr>
              <a:t>For </a:t>
            </a:r>
            <a:r>
              <a:rPr lang="en-US" sz="3500" b="0" i="1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lang="en-US" sz="3500" b="0" dirty="0">
                <a:solidFill>
                  <a:srgbClr val="0000FF"/>
                </a:solidFill>
                <a:latin typeface="Times New Roman"/>
                <a:cs typeface="Times New Roman"/>
              </a:rPr>
              <a:t>~1-6</a:t>
            </a:r>
            <a:r>
              <a:rPr lang="en-US" sz="3500" b="0" dirty="0">
                <a:solidFill>
                  <a:srgbClr val="0000FF"/>
                </a:solidFill>
                <a:latin typeface="Gill Sans" charset="0"/>
                <a:cs typeface="Gill Sans" charset="0"/>
              </a:rPr>
              <a:t>, ideal             interchange modes dominant</a:t>
            </a:r>
          </a:p>
          <a:p>
            <a:pPr algn="ctr"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3100" b="0" i="1" dirty="0">
              <a:solidFill>
                <a:srgbClr val="333399"/>
              </a:solidFill>
              <a:latin typeface="Palatino" charset="0"/>
              <a:cs typeface="ＭＳ Ｐゴシック" charset="0"/>
            </a:endParaRPr>
          </a:p>
          <a:p>
            <a:pPr defTabSz="1004709" hangingPunct="1">
              <a:lnSpc>
                <a:spcPct val="90000"/>
              </a:lnSpc>
              <a:spcBef>
                <a:spcPct val="20000"/>
              </a:spcBef>
              <a:buClrTx/>
              <a:buSzTx/>
            </a:pPr>
            <a:r>
              <a:rPr lang="en-US" sz="2600" b="0" i="1" dirty="0">
                <a:solidFill>
                  <a:srgbClr val="333399"/>
                </a:solidFill>
                <a:latin typeface="Palatino" charset="0"/>
                <a:cs typeface="ＭＳ Ｐゴシック" charset="0"/>
              </a:rPr>
              <a:t>   </a:t>
            </a:r>
            <a:endParaRPr lang="en-US" sz="2600" b="0" dirty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9942" name="TextBox 7"/>
          <p:cNvSpPr txBox="1">
            <a:spLocks noChangeArrowheads="1"/>
          </p:cNvSpPr>
          <p:nvPr/>
        </p:nvSpPr>
        <p:spPr bwMode="auto">
          <a:xfrm>
            <a:off x="8064500" y="5795751"/>
            <a:ext cx="1512094" cy="6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 i="1">
                <a:solidFill>
                  <a:srgbClr val="000000"/>
                </a:solidFill>
                <a:latin typeface="Palatino" charset="0"/>
              </a:rPr>
              <a:t>N</a:t>
            </a:r>
            <a:r>
              <a:rPr lang="en-US" sz="3500" b="0">
                <a:solidFill>
                  <a:srgbClr val="000000"/>
                </a:solidFill>
                <a:latin typeface="Palatino" charset="0"/>
              </a:rPr>
              <a:t>=2</a:t>
            </a: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-144257" y="827509"/>
            <a:ext cx="1022488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116" y="251445"/>
            <a:ext cx="1277477" cy="42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56281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00" fill="hold"/>
                                        <p:tgtEl>
                                          <p:spTgt spid="409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09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0962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436" y="2094390"/>
            <a:ext cx="4824536" cy="3814751"/>
          </a:xfrm>
          <a:prstGeom prst="rect">
            <a:avLst/>
          </a:prstGeom>
        </p:spPr>
      </p:pic>
      <p:sp>
        <p:nvSpPr>
          <p:cNvPr id="43011" name="Rectangle 37"/>
          <p:cNvSpPr>
            <a:spLocks noChangeArrowheads="1"/>
          </p:cNvSpPr>
          <p:nvPr/>
        </p:nvSpPr>
        <p:spPr bwMode="auto">
          <a:xfrm>
            <a:off x="5208323" y="335985"/>
            <a:ext cx="504031" cy="7559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436" tIns="50221" rIns="100436" bIns="50221"/>
          <a:lstStyle/>
          <a:p>
            <a:pPr defTabSz="1004605"/>
            <a:endParaRPr lang="en-US" sz="2600">
              <a:solidFill>
                <a:srgbClr val="000000"/>
              </a:solidFill>
            </a:endParaRPr>
          </a:p>
        </p:txBody>
      </p:sp>
      <p:sp>
        <p:nvSpPr>
          <p:cNvPr id="43012" name="TextBox 40"/>
          <p:cNvSpPr txBox="1">
            <a:spLocks noChangeArrowheads="1"/>
          </p:cNvSpPr>
          <p:nvPr/>
        </p:nvSpPr>
        <p:spPr bwMode="auto">
          <a:xfrm>
            <a:off x="336021" y="16326"/>
            <a:ext cx="9324578" cy="73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436" tIns="50221" rIns="100436" bIns="5022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605" eaLnBrk="1" hangingPunct="1"/>
            <a:r>
              <a:rPr lang="en-US" sz="4000" dirty="0">
                <a:solidFill>
                  <a:srgbClr val="0000FF"/>
                </a:solidFill>
                <a:cs typeface="Gill Sans" charset="0"/>
              </a:rPr>
              <a:t> </a:t>
            </a:r>
            <a:r>
              <a:rPr lang="en-US" sz="4400" b="0" dirty="0">
                <a:solidFill>
                  <a:srgbClr val="0000FF"/>
                </a:solidFill>
                <a:cs typeface="Gill Sans" charset="0"/>
              </a:rPr>
              <a:t>A different turbulent regime at </a:t>
            </a:r>
            <a:r>
              <a:rPr lang="en-US" sz="4400" b="0" i="1" dirty="0">
                <a:solidFill>
                  <a:srgbClr val="0000FF"/>
                </a:solidFill>
                <a:latin typeface="Palatino" charset="0"/>
              </a:rPr>
              <a:t>N</a:t>
            </a:r>
            <a:r>
              <a:rPr lang="en-US" sz="4400" b="0" dirty="0">
                <a:solidFill>
                  <a:srgbClr val="0000FF"/>
                </a:solidFill>
                <a:latin typeface="Palatino" charset="0"/>
              </a:rPr>
              <a:t>&gt;7</a:t>
            </a:r>
            <a:endParaRPr lang="en-US" sz="4000" b="0" dirty="0">
              <a:solidFill>
                <a:srgbClr val="0000FF"/>
              </a:solidFill>
              <a:latin typeface="Palatino" charset="0"/>
            </a:endParaRPr>
          </a:p>
        </p:txBody>
      </p:sp>
      <p:cxnSp>
        <p:nvCxnSpPr>
          <p:cNvPr id="43013" name="Straight Arrow Connector 49"/>
          <p:cNvCxnSpPr>
            <a:cxnSpLocks noChangeShapeType="1"/>
          </p:cNvCxnSpPr>
          <p:nvPr/>
        </p:nvCxnSpPr>
        <p:spPr bwMode="auto">
          <a:xfrm rot="16200000" flipH="1">
            <a:off x="2285601" y="1918639"/>
            <a:ext cx="671971" cy="588036"/>
          </a:xfrm>
          <a:prstGeom prst="straightConnector1">
            <a:avLst/>
          </a:prstGeom>
          <a:noFill/>
          <a:ln w="25400">
            <a:solidFill>
              <a:srgbClr val="00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3014" name="Picture 6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35" y="2668596"/>
            <a:ext cx="509282" cy="95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7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63" y="6002366"/>
            <a:ext cx="465529" cy="38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05" y="4732704"/>
            <a:ext cx="1512094" cy="3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9" name="Picture 1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76" y="1477949"/>
            <a:ext cx="1176073" cy="47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503294" y="2964159"/>
            <a:ext cx="4721594" cy="1548056"/>
            <a:chOff x="5029222" y="3624973"/>
            <a:chExt cx="4282894" cy="14043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5813032" y="3624973"/>
              <a:ext cx="3048000" cy="1149488"/>
            </a:xfrm>
            <a:prstGeom prst="rect">
              <a:avLst/>
            </a:prstGeom>
            <a:solidFill>
              <a:srgbClr val="FF6666">
                <a:alpha val="24000"/>
              </a:srgbClr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1242" tIns="45624" rIns="91242" bIns="45624"/>
            <a:lstStyle/>
            <a:p>
              <a:pPr defTabSz="1004605" eaLnBrk="0">
                <a:defRPr/>
              </a:pPr>
              <a:endParaRPr lang="en-US" sz="2600">
                <a:solidFill>
                  <a:srgbClr val="000000"/>
                </a:solidFill>
                <a:latin typeface="Palatino" pitchFamily="-112" charset="0"/>
                <a:ea typeface="ＭＳ Ｐゴシック"/>
                <a:cs typeface="ＭＳ Ｐゴシック"/>
              </a:endParaRPr>
            </a:p>
          </p:txBody>
        </p:sp>
        <p:cxnSp>
          <p:nvCxnSpPr>
            <p:cNvPr id="20" name="Straight Arrow Connector 72"/>
            <p:cNvCxnSpPr>
              <a:cxnSpLocks noChangeShapeType="1"/>
            </p:cNvCxnSpPr>
            <p:nvPr/>
          </p:nvCxnSpPr>
          <p:spPr bwMode="auto">
            <a:xfrm rot="10800000" flipV="1">
              <a:off x="5029222" y="4343541"/>
              <a:ext cx="762000" cy="685800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1" name="Picture 75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030" y="3780855"/>
              <a:ext cx="9144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5959316" y="4234292"/>
              <a:ext cx="3352800" cy="439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42" tIns="45624" rIns="91242" bIns="45624">
              <a:spAutoFit/>
            </a:bodyPr>
            <a:lstStyle/>
            <a:p>
              <a:pPr defTabSz="1004605"/>
              <a:r>
                <a:rPr lang="en-US" sz="2600" b="0" dirty="0">
                  <a:solidFill>
                    <a:srgbClr val="000000"/>
                  </a:solidFill>
                  <a:latin typeface="Gill Sans"/>
                  <a:cs typeface="Gill Sans"/>
                </a:rPr>
                <a:t>WHY?</a:t>
              </a:r>
              <a:endParaRPr lang="en-US" sz="3100" b="0" dirty="0">
                <a:solidFill>
                  <a:srgbClr val="000000"/>
                </a:solidFill>
                <a:latin typeface="Gill Sans"/>
                <a:cs typeface="Gill Sans"/>
              </a:endParaRPr>
            </a:p>
          </p:txBody>
        </p:sp>
        <p:pic>
          <p:nvPicPr>
            <p:cNvPr id="23" name="Picture 21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4767" y="3740930"/>
              <a:ext cx="1371600" cy="34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503809" y="755501"/>
            <a:ext cx="907300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3d_RI.mov" descr="/Users/ricci/Documents/Research/CRPP/Paper_3dGlobal/movie/3d_N16S1nu1_D1/3d_R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8037" y="0"/>
            <a:ext cx="11088688" cy="873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Rectangle 37"/>
          <p:cNvSpPr>
            <a:spLocks noChangeArrowheads="1"/>
          </p:cNvSpPr>
          <p:nvPr/>
        </p:nvSpPr>
        <p:spPr bwMode="auto">
          <a:xfrm>
            <a:off x="5208323" y="335985"/>
            <a:ext cx="504031" cy="7559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0447" tIns="50226" rIns="100447" bIns="50226"/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Gill Sans" charset="0"/>
              <a:cs typeface="ＭＳ Ｐゴシック" charset="0"/>
            </a:endParaRPr>
          </a:p>
        </p:txBody>
      </p:sp>
      <p:sp>
        <p:nvSpPr>
          <p:cNvPr id="45059" name="TextBox 40"/>
          <p:cNvSpPr txBox="1">
            <a:spLocks noChangeArrowheads="1"/>
          </p:cNvSpPr>
          <p:nvPr/>
        </p:nvSpPr>
        <p:spPr bwMode="auto">
          <a:xfrm>
            <a:off x="143768" y="2"/>
            <a:ext cx="9408583" cy="64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 dirty="0">
                <a:solidFill>
                  <a:srgbClr val="0000FF"/>
                </a:solidFill>
                <a:cs typeface="Gill Sans" charset="0"/>
              </a:rPr>
              <a:t> </a:t>
            </a:r>
            <a:r>
              <a:rPr lang="en-US" sz="3100" b="0" dirty="0">
                <a:solidFill>
                  <a:srgbClr val="0000FF"/>
                </a:solidFill>
                <a:cs typeface="Gill Sans" charset="0"/>
              </a:rPr>
              <a:t>At  high </a:t>
            </a:r>
            <a:r>
              <a:rPr lang="en-US" sz="3100" b="0" i="1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lang="en-US" sz="3100" b="0" dirty="0">
                <a:solidFill>
                  <a:srgbClr val="0000FF"/>
                </a:solidFill>
                <a:latin typeface="Times New Roman"/>
                <a:cs typeface="Times New Roman"/>
              </a:rPr>
              <a:t> &gt; 7</a:t>
            </a:r>
            <a:r>
              <a:rPr lang="en-US" sz="3100" b="0" dirty="0">
                <a:solidFill>
                  <a:srgbClr val="0000FF"/>
                </a:solidFill>
                <a:cs typeface="Gill Sans" charset="0"/>
              </a:rPr>
              <a:t>, </a:t>
            </a:r>
            <a:r>
              <a:rPr lang="en-US" sz="3100" b="0" dirty="0" err="1">
                <a:solidFill>
                  <a:srgbClr val="0000FF"/>
                </a:solidFill>
                <a:cs typeface="Gill Sans" charset="0"/>
              </a:rPr>
              <a:t>toroidal</a:t>
            </a:r>
            <a:r>
              <a:rPr lang="en-US" sz="3100" b="0" dirty="0">
                <a:solidFill>
                  <a:srgbClr val="0000FF"/>
                </a:solidFill>
                <a:cs typeface="Gill Sans" charset="0"/>
              </a:rPr>
              <a:t>               symmetric turbulence</a:t>
            </a:r>
            <a:endParaRPr lang="en-US" sz="3500" b="0" dirty="0">
              <a:solidFill>
                <a:srgbClr val="0000FF"/>
              </a:solidFill>
              <a:cs typeface="Gill Sans" charset="0"/>
            </a:endParaRPr>
          </a:p>
        </p:txBody>
      </p:sp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8232510" y="5879749"/>
            <a:ext cx="1583849" cy="78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4400" b="0" i="1">
                <a:solidFill>
                  <a:srgbClr val="000000"/>
                </a:solidFill>
                <a:latin typeface="Palatino" charset="0"/>
              </a:rPr>
              <a:t>N</a:t>
            </a:r>
            <a:r>
              <a:rPr lang="en-US" sz="4400" b="0">
                <a:solidFill>
                  <a:srgbClr val="000000"/>
                </a:solidFill>
                <a:latin typeface="Palatino" charset="0"/>
              </a:rPr>
              <a:t>=16</a:t>
            </a: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4" y="755501"/>
            <a:ext cx="972083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24" y="251446"/>
            <a:ext cx="1208654" cy="31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0" fill="hold"/>
                                        <p:tgtEl>
                                          <p:spTgt spid="46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6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6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2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08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astion_movi_intro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87" y="467473"/>
            <a:ext cx="10079038" cy="7559675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2063"/>
            <a:ext cx="10080625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 device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503808" y="1043533"/>
            <a:ext cx="9001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1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 bwMode="auto">
          <a:xfrm>
            <a:off x="3612226" y="3275859"/>
            <a:ext cx="5880365" cy="117594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sz="2600" b="0">
              <a:solidFill>
                <a:srgbClr val="000000"/>
              </a:solidFill>
              <a:latin typeface="Palatino" pitchFamily="-112" charset="0"/>
              <a:ea typeface="ＭＳ Ｐゴシック"/>
              <a:cs typeface="ＭＳ Ｐゴシック"/>
            </a:endParaRPr>
          </a:p>
        </p:txBody>
      </p:sp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756047" y="-360429"/>
            <a:ext cx="8568531" cy="1259946"/>
          </a:xfrm>
        </p:spPr>
        <p:txBody>
          <a:bodyPr/>
          <a:lstStyle/>
          <a:p>
            <a:r>
              <a:rPr lang="en-US" sz="44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Resistive interchange modes</a:t>
            </a:r>
          </a:p>
        </p:txBody>
      </p:sp>
      <p:sp>
        <p:nvSpPr>
          <p:cNvPr id="48131" name="Oval 8"/>
          <p:cNvSpPr>
            <a:spLocks noChangeArrowheads="1"/>
          </p:cNvSpPr>
          <p:nvPr/>
        </p:nvSpPr>
        <p:spPr bwMode="auto">
          <a:xfrm>
            <a:off x="5208323" y="3359855"/>
            <a:ext cx="1764109" cy="1007957"/>
          </a:xfrm>
          <a:prstGeom prst="ellipse">
            <a:avLst/>
          </a:prstGeom>
          <a:noFill/>
          <a:ln w="25400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grpSp>
        <p:nvGrpSpPr>
          <p:cNvPr id="48132" name="Group 30"/>
          <p:cNvGrpSpPr>
            <a:grpSpLocks/>
          </p:cNvGrpSpPr>
          <p:nvPr/>
        </p:nvGrpSpPr>
        <p:grpSpPr bwMode="auto">
          <a:xfrm>
            <a:off x="241820" y="755972"/>
            <a:ext cx="9250803" cy="2435895"/>
            <a:chOff x="219658" y="685800"/>
            <a:chExt cx="8390942" cy="2209800"/>
          </a:xfrm>
        </p:grpSpPr>
        <p:sp>
          <p:nvSpPr>
            <p:cNvPr id="48151" name="Oval 5"/>
            <p:cNvSpPr>
              <a:spLocks noChangeArrowheads="1"/>
            </p:cNvSpPr>
            <p:nvPr/>
          </p:nvSpPr>
          <p:spPr bwMode="auto">
            <a:xfrm>
              <a:off x="5486400" y="1371600"/>
              <a:ext cx="1752600" cy="1020679"/>
            </a:xfrm>
            <a:prstGeom prst="ellipse">
              <a:avLst/>
            </a:prstGeom>
            <a:noFill/>
            <a:ln w="254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004709" eaLnBrk="0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endParaRPr lang="en-US" sz="2600" b="0">
                <a:solidFill>
                  <a:srgbClr val="000000"/>
                </a:solidFill>
                <a:latin typeface="Palatino" charset="0"/>
                <a:cs typeface="ＭＳ Ｐゴシック" charset="0"/>
              </a:endParaRPr>
            </a:p>
          </p:txBody>
        </p:sp>
        <p:sp>
          <p:nvSpPr>
            <p:cNvPr id="48152" name="Oval 7"/>
            <p:cNvSpPr>
              <a:spLocks noChangeArrowheads="1"/>
            </p:cNvSpPr>
            <p:nvPr/>
          </p:nvSpPr>
          <p:spPr bwMode="auto">
            <a:xfrm>
              <a:off x="2667000" y="2163679"/>
              <a:ext cx="1828800" cy="731921"/>
            </a:xfrm>
            <a:prstGeom prst="ellipse">
              <a:avLst/>
            </a:prstGeom>
            <a:noFill/>
            <a:ln w="254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004709" eaLnBrk="0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endParaRPr lang="en-US" sz="2600" b="0">
                <a:solidFill>
                  <a:srgbClr val="000000"/>
                </a:solidFill>
                <a:latin typeface="Palatino" charset="0"/>
                <a:cs typeface="ＭＳ Ｐゴシック" charset="0"/>
              </a:endParaRPr>
            </a:p>
          </p:txBody>
        </p:sp>
        <p:sp>
          <p:nvSpPr>
            <p:cNvPr id="48153" name="TextBox 14"/>
            <p:cNvSpPr txBox="1">
              <a:spLocks noChangeArrowheads="1"/>
            </p:cNvSpPr>
            <p:nvPr/>
          </p:nvSpPr>
          <p:spPr bwMode="auto">
            <a:xfrm>
              <a:off x="219658" y="1549614"/>
              <a:ext cx="1516817" cy="41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b="0" smtClean="0">
                  <a:solidFill>
                    <a:srgbClr val="0000FF"/>
                  </a:solidFill>
                </a:rPr>
                <a:t>Vorticity eq. </a:t>
              </a:r>
            </a:p>
          </p:txBody>
        </p:sp>
        <p:sp>
          <p:nvSpPr>
            <p:cNvPr id="48154" name="TextBox 15"/>
            <p:cNvSpPr txBox="1">
              <a:spLocks noChangeArrowheads="1"/>
            </p:cNvSpPr>
            <p:nvPr/>
          </p:nvSpPr>
          <p:spPr bwMode="auto">
            <a:xfrm>
              <a:off x="294357" y="792079"/>
              <a:ext cx="1348380" cy="41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b="0" i="1" smtClean="0">
                  <a:solidFill>
                    <a:srgbClr val="0000FF"/>
                  </a:solidFill>
                </a:rPr>
                <a:t>n</a:t>
              </a:r>
              <a:r>
                <a:rPr lang="en-US" b="0" smtClean="0">
                  <a:solidFill>
                    <a:srgbClr val="0000FF"/>
                  </a:solidFill>
                </a:rPr>
                <a:t> + </a:t>
              </a:r>
              <a:r>
                <a:rPr lang="en-US" b="0" i="1" smtClean="0">
                  <a:solidFill>
                    <a:srgbClr val="0000FF"/>
                  </a:solidFill>
                </a:rPr>
                <a:t>T</a:t>
              </a:r>
              <a:r>
                <a:rPr lang="en-US" b="0" i="1" baseline="-25000" smtClean="0">
                  <a:solidFill>
                    <a:srgbClr val="0000FF"/>
                  </a:solidFill>
                </a:rPr>
                <a:t>e</a:t>
              </a:r>
              <a:r>
                <a:rPr lang="en-US" b="0" smtClean="0">
                  <a:solidFill>
                    <a:srgbClr val="0000FF"/>
                  </a:solidFill>
                </a:rPr>
                <a:t> eqs. </a:t>
              </a:r>
            </a:p>
          </p:txBody>
        </p:sp>
        <p:cxnSp>
          <p:nvCxnSpPr>
            <p:cNvPr id="48155" name="Straight Arrow Connector 72"/>
            <p:cNvCxnSpPr>
              <a:cxnSpLocks noChangeShapeType="1"/>
            </p:cNvCxnSpPr>
            <p:nvPr/>
          </p:nvCxnSpPr>
          <p:spPr bwMode="auto">
            <a:xfrm>
              <a:off x="1828800" y="1095291"/>
              <a:ext cx="609600" cy="1588"/>
            </a:xfrm>
            <a:prstGeom prst="straightConnector1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56" name="Straight Arrow Connector 72"/>
            <p:cNvCxnSpPr>
              <a:cxnSpLocks noChangeShapeType="1"/>
            </p:cNvCxnSpPr>
            <p:nvPr/>
          </p:nvCxnSpPr>
          <p:spPr bwMode="auto">
            <a:xfrm>
              <a:off x="1828800" y="1858879"/>
              <a:ext cx="609600" cy="1588"/>
            </a:xfrm>
            <a:prstGeom prst="straightConnector1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48157" name="Content Placeholder 5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84" t="12012" r="45512" b="75494"/>
            <a:stretch>
              <a:fillRect/>
            </a:stretch>
          </p:blipFill>
          <p:spPr bwMode="auto">
            <a:xfrm>
              <a:off x="2209800" y="685800"/>
              <a:ext cx="5181600" cy="715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58" name="Rectangle 11"/>
            <p:cNvSpPr>
              <a:spLocks noChangeArrowheads="1"/>
            </p:cNvSpPr>
            <p:nvPr/>
          </p:nvSpPr>
          <p:spPr bwMode="auto">
            <a:xfrm>
              <a:off x="4495800" y="838200"/>
              <a:ext cx="41148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04709" eaLnBrk="0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endParaRPr lang="en-US" sz="2600" b="0">
                <a:solidFill>
                  <a:srgbClr val="000000"/>
                </a:solidFill>
                <a:latin typeface="Palatino" charset="0"/>
                <a:cs typeface="ＭＳ Ｐゴシック" charset="0"/>
              </a:endParaRPr>
            </a:p>
          </p:txBody>
        </p:sp>
        <p:pic>
          <p:nvPicPr>
            <p:cNvPr id="48159" name="Picture 19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554079"/>
              <a:ext cx="4114800" cy="680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60" name="Picture 2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2239879"/>
              <a:ext cx="1447800" cy="592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61" name="TextBox 21"/>
            <p:cNvSpPr txBox="1">
              <a:spLocks noChangeArrowheads="1"/>
            </p:cNvSpPr>
            <p:nvPr/>
          </p:nvSpPr>
          <p:spPr bwMode="auto">
            <a:xfrm>
              <a:off x="355319" y="2316079"/>
              <a:ext cx="1448025" cy="41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b="0" smtClean="0">
                  <a:solidFill>
                    <a:srgbClr val="0000FF"/>
                  </a:solidFill>
                </a:rPr>
                <a:t>Ohm</a:t>
              </a:r>
              <a:r>
                <a:rPr lang="ja-JP" altLang="en-US" b="0" smtClean="0">
                  <a:solidFill>
                    <a:srgbClr val="0000FF"/>
                  </a:solidFill>
                </a:rPr>
                <a:t>’</a:t>
              </a:r>
              <a:r>
                <a:rPr lang="en-US" altLang="ja-JP" b="0" smtClean="0">
                  <a:solidFill>
                    <a:srgbClr val="0000FF"/>
                  </a:solidFill>
                </a:rPr>
                <a:t>s law</a:t>
              </a:r>
              <a:endParaRPr lang="en-US" b="0" smtClean="0">
                <a:solidFill>
                  <a:srgbClr val="0000FF"/>
                </a:solidFill>
              </a:endParaRPr>
            </a:p>
          </p:txBody>
        </p:sp>
        <p:cxnSp>
          <p:nvCxnSpPr>
            <p:cNvPr id="48162" name="Straight Arrow Connector 72"/>
            <p:cNvCxnSpPr>
              <a:cxnSpLocks noChangeShapeType="1"/>
            </p:cNvCxnSpPr>
            <p:nvPr/>
          </p:nvCxnSpPr>
          <p:spPr bwMode="auto">
            <a:xfrm>
              <a:off x="1828800" y="2620879"/>
              <a:ext cx="609600" cy="1588"/>
            </a:xfrm>
            <a:prstGeom prst="straightConnector1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8133" name="Right Arrow 9"/>
          <p:cNvSpPr>
            <a:spLocks noChangeArrowheads="1"/>
          </p:cNvSpPr>
          <p:nvPr/>
        </p:nvSpPr>
        <p:spPr bwMode="auto">
          <a:xfrm>
            <a:off x="3168105" y="6804175"/>
            <a:ext cx="588036" cy="251989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pic>
        <p:nvPicPr>
          <p:cNvPr id="48134" name="Picture 2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234" y="3359861"/>
            <a:ext cx="5502341" cy="100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2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968" y="6804177"/>
            <a:ext cx="1067566" cy="27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2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237" y="6516147"/>
            <a:ext cx="1741357" cy="90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9" name="Right Arrow 9"/>
          <p:cNvSpPr>
            <a:spLocks noChangeArrowheads="1"/>
          </p:cNvSpPr>
          <p:nvPr/>
        </p:nvSpPr>
        <p:spPr bwMode="auto">
          <a:xfrm>
            <a:off x="2856177" y="3695841"/>
            <a:ext cx="588036" cy="251989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>
            <a:off x="672044" y="4619801"/>
            <a:ext cx="8568531" cy="0"/>
          </a:xfrm>
          <a:prstGeom prst="lin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charset="0"/>
              <a:ea typeface="ＭＳ Ｐゴシック"/>
              <a:cs typeface="ＭＳ Ｐゴシック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3145" y="4643933"/>
            <a:ext cx="9755227" cy="1668234"/>
            <a:chOff x="157388" y="5795766"/>
            <a:chExt cx="9755227" cy="1668234"/>
          </a:xfrm>
        </p:grpSpPr>
        <p:sp>
          <p:nvSpPr>
            <p:cNvPr id="48147" name="Rectangle 40"/>
            <p:cNvSpPr>
              <a:spLocks noChangeArrowheads="1"/>
            </p:cNvSpPr>
            <p:nvPr/>
          </p:nvSpPr>
          <p:spPr bwMode="auto">
            <a:xfrm>
              <a:off x="168011" y="5868069"/>
              <a:ext cx="9744604" cy="1595931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lIns="100652" tIns="50329" rIns="100652" bIns="50329"/>
            <a:lstStyle/>
            <a:p>
              <a:pPr defTabSz="1004709" eaLnBrk="0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endParaRPr lang="en-US" sz="2600" b="0">
                <a:solidFill>
                  <a:srgbClr val="000000"/>
                </a:solidFill>
                <a:latin typeface="Palatino" charset="0"/>
                <a:cs typeface="ＭＳ Ｐゴシック" charset="0"/>
              </a:endParaRPr>
            </a:p>
          </p:txBody>
        </p:sp>
        <p:sp>
          <p:nvSpPr>
            <p:cNvPr id="48141" name="TextBox 33"/>
            <p:cNvSpPr txBox="1">
              <a:spLocks noChangeArrowheads="1"/>
            </p:cNvSpPr>
            <p:nvPr/>
          </p:nvSpPr>
          <p:spPr bwMode="auto">
            <a:xfrm>
              <a:off x="157388" y="5795766"/>
              <a:ext cx="1932366" cy="58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652" tIns="50329" rIns="100652" bIns="50329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sz="3100" b="0">
                  <a:solidFill>
                    <a:srgbClr val="000000"/>
                  </a:solidFill>
                </a:rPr>
                <a:t>Two cases:</a:t>
              </a:r>
              <a:endParaRPr lang="en-US" sz="2200" b="0">
                <a:solidFill>
                  <a:srgbClr val="000000"/>
                </a:solidFill>
              </a:endParaRPr>
            </a:p>
          </p:txBody>
        </p:sp>
        <p:pic>
          <p:nvPicPr>
            <p:cNvPr id="48142" name="Picture 3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130" y="6406475"/>
              <a:ext cx="1008063" cy="397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3" name="Picture 35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130" y="6971700"/>
              <a:ext cx="1008063" cy="407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44" name="TextBox 37"/>
            <p:cNvSpPr txBox="1">
              <a:spLocks noChangeArrowheads="1"/>
            </p:cNvSpPr>
            <p:nvPr/>
          </p:nvSpPr>
          <p:spPr bwMode="auto">
            <a:xfrm>
              <a:off x="3341317" y="6294483"/>
              <a:ext cx="3104004" cy="470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652" tIns="50329" rIns="100652" bIns="50329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b="0" smtClean="0">
                  <a:solidFill>
                    <a:srgbClr val="000000"/>
                  </a:solidFill>
                </a:rPr>
                <a:t>Ideal interchange mode</a:t>
              </a:r>
              <a:endParaRPr lang="en-US" sz="2000" b="0">
                <a:solidFill>
                  <a:srgbClr val="000000"/>
                </a:solidFill>
              </a:endParaRPr>
            </a:p>
          </p:txBody>
        </p:sp>
        <p:sp>
          <p:nvSpPr>
            <p:cNvPr id="48145" name="TextBox 38"/>
            <p:cNvSpPr txBox="1">
              <a:spLocks noChangeArrowheads="1"/>
            </p:cNvSpPr>
            <p:nvPr/>
          </p:nvSpPr>
          <p:spPr bwMode="auto">
            <a:xfrm>
              <a:off x="3336363" y="6887707"/>
              <a:ext cx="6023674" cy="470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0652" tIns="50329" rIns="100652" bIns="50329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" charset="0"/>
                  <a:ea typeface="ＭＳ Ｐゴシック" charset="0"/>
                </a:defRPr>
              </a:lvl9pPr>
            </a:lstStyle>
            <a:p>
              <a:pPr algn="ctr" defTabSz="1004709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b="0" dirty="0" smtClean="0">
                  <a:solidFill>
                    <a:srgbClr val="000000"/>
                  </a:solidFill>
                </a:rPr>
                <a:t>Resistive interchange mode (requires             )</a:t>
              </a:r>
              <a:endParaRPr lang="en-US" sz="2000" b="0" dirty="0">
                <a:solidFill>
                  <a:srgbClr val="000000"/>
                </a:solidFill>
              </a:endParaRPr>
            </a:p>
          </p:txBody>
        </p:sp>
        <p:pic>
          <p:nvPicPr>
            <p:cNvPr id="48146" name="Picture 39" descr="latex-image-1.pd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0899" y="6990004"/>
              <a:ext cx="924057" cy="39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8148" name="Straight Arrow Connector 37"/>
            <p:cNvCxnSpPr>
              <a:cxnSpLocks noChangeShapeType="1"/>
            </p:cNvCxnSpPr>
            <p:nvPr/>
          </p:nvCxnSpPr>
          <p:spPr bwMode="auto">
            <a:xfrm>
              <a:off x="1428092" y="6551719"/>
              <a:ext cx="504031" cy="1750"/>
            </a:xfrm>
            <a:prstGeom prst="straightConnector1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49" name="Straight Arrow Connector 38"/>
            <p:cNvCxnSpPr>
              <a:cxnSpLocks noChangeShapeType="1"/>
            </p:cNvCxnSpPr>
            <p:nvPr/>
          </p:nvCxnSpPr>
          <p:spPr bwMode="auto">
            <a:xfrm>
              <a:off x="1428092" y="7139693"/>
              <a:ext cx="504031" cy="1750"/>
            </a:xfrm>
            <a:prstGeom prst="straightConnector1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TextBox 38"/>
          <p:cNvSpPr txBox="1">
            <a:spLocks noChangeArrowheads="1"/>
          </p:cNvSpPr>
          <p:nvPr/>
        </p:nvSpPr>
        <p:spPr bwMode="auto">
          <a:xfrm>
            <a:off x="71760" y="6588162"/>
            <a:ext cx="1728192" cy="84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b="0" dirty="0" smtClean="0">
                <a:solidFill>
                  <a:srgbClr val="000000"/>
                </a:solidFill>
              </a:rPr>
              <a:t>Resistive interchange</a:t>
            </a:r>
            <a:endParaRPr lang="en-US" sz="2000" b="0" dirty="0">
              <a:solidFill>
                <a:srgbClr val="000000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81" y="6533572"/>
            <a:ext cx="2448025" cy="846685"/>
          </a:xfrm>
          <a:prstGeom prst="rect">
            <a:avLst/>
          </a:prstGeom>
        </p:spPr>
      </p:pic>
      <p:sp>
        <p:nvSpPr>
          <p:cNvPr id="38" name="Right Arrow 9"/>
          <p:cNvSpPr>
            <a:spLocks noChangeArrowheads="1"/>
          </p:cNvSpPr>
          <p:nvPr/>
        </p:nvSpPr>
        <p:spPr bwMode="auto">
          <a:xfrm>
            <a:off x="6336456" y="6804175"/>
            <a:ext cx="588036" cy="251989"/>
          </a:xfrm>
          <a:prstGeom prst="rightArrow">
            <a:avLst>
              <a:gd name="adj1" fmla="val 50000"/>
              <a:gd name="adj2" fmla="val 50005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eaLnBrk="0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>
            <a:off x="287784" y="683493"/>
            <a:ext cx="936104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638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504031" y="14"/>
            <a:ext cx="8988557" cy="1115541"/>
          </a:xfrm>
        </p:spPr>
        <p:txBody>
          <a:bodyPr/>
          <a:lstStyle/>
          <a:p>
            <a:r>
              <a:rPr lang="en-US" sz="35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Why does TORPEX transition from ideal to resistive interchange for large </a:t>
            </a:r>
            <a:r>
              <a:rPr lang="en-US" sz="3500" i="1" dirty="0">
                <a:solidFill>
                  <a:srgbClr val="0000FF"/>
                </a:solidFill>
                <a:latin typeface="Palatino" charset="0"/>
                <a:ea typeface="ＭＳ Ｐゴシック" charset="0"/>
                <a:cs typeface="Palatino" charset="0"/>
              </a:rPr>
              <a:t>N</a:t>
            </a:r>
            <a:r>
              <a:rPr lang="en-US" sz="35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Gill Sans" charset="0"/>
              </a:rPr>
              <a:t>?</a:t>
            </a:r>
          </a:p>
        </p:txBody>
      </p:sp>
      <p:sp>
        <p:nvSpPr>
          <p:cNvPr id="50179" name="Down Arrow 5"/>
          <p:cNvSpPr>
            <a:spLocks noChangeArrowheads="1"/>
          </p:cNvSpPr>
          <p:nvPr/>
        </p:nvSpPr>
        <p:spPr bwMode="auto">
          <a:xfrm>
            <a:off x="1680104" y="3359855"/>
            <a:ext cx="638790" cy="3438603"/>
          </a:xfrm>
          <a:prstGeom prst="down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FF"/>
              </a:gs>
              <a:gs pos="100000">
                <a:srgbClr val="FF0000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50180" name="Down Arrow 7"/>
          <p:cNvSpPr>
            <a:spLocks noChangeArrowheads="1"/>
          </p:cNvSpPr>
          <p:nvPr/>
        </p:nvSpPr>
        <p:spPr bwMode="auto">
          <a:xfrm flipV="1">
            <a:off x="703544" y="1343942"/>
            <a:ext cx="388524" cy="5207776"/>
          </a:xfrm>
          <a:prstGeom prst="downArrow">
            <a:avLst>
              <a:gd name="adj1" fmla="val 15324"/>
              <a:gd name="adj2" fmla="val 65848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50181" name="Down Arrow 8"/>
          <p:cNvSpPr>
            <a:spLocks noChangeArrowheads="1"/>
          </p:cNvSpPr>
          <p:nvPr/>
        </p:nvSpPr>
        <p:spPr bwMode="auto">
          <a:xfrm flipV="1">
            <a:off x="1176073" y="1595931"/>
            <a:ext cx="588036" cy="2939874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0000FF"/>
              </a:gs>
              <a:gs pos="100000">
                <a:srgbClr val="FF0000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00447" tIns="50226" rIns="100447" bIns="50226"/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2600" b="0">
              <a:solidFill>
                <a:srgbClr val="000000"/>
              </a:solidFill>
              <a:latin typeface="Palatino" charset="0"/>
              <a:cs typeface="ＭＳ Ｐゴシック" charset="0"/>
            </a:endParaRPr>
          </a:p>
        </p:txBody>
      </p:sp>
      <p:sp>
        <p:nvSpPr>
          <p:cNvPr id="50182" name="TextBox 9"/>
          <p:cNvSpPr txBox="1">
            <a:spLocks noChangeArrowheads="1"/>
          </p:cNvSpPr>
          <p:nvPr/>
        </p:nvSpPr>
        <p:spPr bwMode="auto">
          <a:xfrm>
            <a:off x="-15716" y="1259946"/>
            <a:ext cx="719295" cy="71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4000" b="0" i="1">
                <a:solidFill>
                  <a:srgbClr val="000000"/>
                </a:solidFill>
                <a:latin typeface="Palatino" charset="0"/>
              </a:rPr>
              <a:t>N</a:t>
            </a:r>
          </a:p>
        </p:txBody>
      </p:sp>
      <p:pic>
        <p:nvPicPr>
          <p:cNvPr id="50183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80" b="89729"/>
          <a:stretch>
            <a:fillRect/>
          </a:stretch>
        </p:blipFill>
        <p:spPr bwMode="auto">
          <a:xfrm>
            <a:off x="2047627" y="2519897"/>
            <a:ext cx="4151257" cy="5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Box 11"/>
          <p:cNvSpPr txBox="1">
            <a:spLocks noChangeArrowheads="1"/>
          </p:cNvSpPr>
          <p:nvPr/>
        </p:nvSpPr>
        <p:spPr bwMode="auto">
          <a:xfrm>
            <a:off x="1963657" y="1847921"/>
            <a:ext cx="7108941" cy="6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 dirty="0">
                <a:solidFill>
                  <a:srgbClr val="000000"/>
                </a:solidFill>
                <a:cs typeface="Gill Sans" charset="0"/>
              </a:rPr>
              <a:t>Resistive interchange requires high </a:t>
            </a:r>
            <a:r>
              <a:rPr lang="en-US" sz="3500" b="0" i="1" dirty="0">
                <a:solidFill>
                  <a:srgbClr val="000000"/>
                </a:solidFill>
                <a:latin typeface="Palatino" charset="0"/>
                <a:cs typeface="Palatino" charset="0"/>
              </a:rPr>
              <a:t>N</a:t>
            </a:r>
            <a:r>
              <a:rPr lang="en-US" sz="3500" b="0" dirty="0">
                <a:solidFill>
                  <a:srgbClr val="000000"/>
                </a:solidFill>
                <a:cs typeface="Gill Sans" charset="0"/>
              </a:rPr>
              <a:t>:</a:t>
            </a:r>
          </a:p>
        </p:txBody>
      </p:sp>
      <p:sp>
        <p:nvSpPr>
          <p:cNvPr id="50185" name="TextBox 12"/>
          <p:cNvSpPr txBox="1">
            <a:spLocks noChangeArrowheads="1"/>
          </p:cNvSpPr>
          <p:nvPr/>
        </p:nvSpPr>
        <p:spPr bwMode="auto">
          <a:xfrm>
            <a:off x="2268141" y="3772182"/>
            <a:ext cx="6293390" cy="6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>
                <a:solidFill>
                  <a:srgbClr val="000000"/>
                </a:solidFill>
                <a:cs typeface="Gill Sans" charset="0"/>
              </a:rPr>
              <a:t>Ideal interchange requires low </a:t>
            </a:r>
            <a:r>
              <a:rPr lang="en-US" sz="3500" b="0" i="1">
                <a:solidFill>
                  <a:srgbClr val="000000"/>
                </a:solidFill>
                <a:latin typeface="Palatino" charset="0"/>
                <a:cs typeface="Palatino" charset="0"/>
              </a:rPr>
              <a:t>N</a:t>
            </a:r>
            <a:r>
              <a:rPr lang="en-US" sz="3500" b="0">
                <a:solidFill>
                  <a:srgbClr val="000000"/>
                </a:solidFill>
                <a:cs typeface="Gill Sans" charset="0"/>
              </a:rPr>
              <a:t>:</a:t>
            </a:r>
          </a:p>
        </p:txBody>
      </p:sp>
      <p:sp>
        <p:nvSpPr>
          <p:cNvPr id="50187" name="TextBox 14"/>
          <p:cNvSpPr txBox="1">
            <a:spLocks noChangeArrowheads="1"/>
          </p:cNvSpPr>
          <p:nvPr/>
        </p:nvSpPr>
        <p:spPr bwMode="auto">
          <a:xfrm>
            <a:off x="2338181" y="5512129"/>
            <a:ext cx="1363335" cy="6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 dirty="0">
                <a:solidFill>
                  <a:srgbClr val="000000"/>
                </a:solidFill>
                <a:cs typeface="Gill Sans" charset="0"/>
              </a:rPr>
              <a:t>stable:</a:t>
            </a:r>
          </a:p>
        </p:txBody>
      </p:sp>
      <p:sp>
        <p:nvSpPr>
          <p:cNvPr id="50189" name="TextBox 29"/>
          <p:cNvSpPr txBox="1">
            <a:spLocks noChangeArrowheads="1"/>
          </p:cNvSpPr>
          <p:nvPr/>
        </p:nvSpPr>
        <p:spPr bwMode="auto">
          <a:xfrm>
            <a:off x="2520156" y="6876193"/>
            <a:ext cx="5628349" cy="577475"/>
          </a:xfrm>
          <a:prstGeom prst="rect">
            <a:avLst/>
          </a:prstGeom>
          <a:solidFill>
            <a:srgbClr val="BCE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100" b="0">
                <a:solidFill>
                  <a:srgbClr val="0000FF"/>
                </a:solidFill>
                <a:cs typeface="Gill Sans" charset="0"/>
              </a:rPr>
              <a:t>Threshold: </a:t>
            </a:r>
            <a:r>
              <a:rPr lang="en-US" sz="3100" b="0" i="1">
                <a:solidFill>
                  <a:srgbClr val="0000FF"/>
                </a:solidFill>
                <a:latin typeface="Palatino" charset="0"/>
                <a:cs typeface="Palatino" charset="0"/>
              </a:rPr>
              <a:t>N</a:t>
            </a:r>
            <a:r>
              <a:rPr lang="en-US" sz="3100" b="0">
                <a:solidFill>
                  <a:srgbClr val="0000FF"/>
                </a:solidFill>
                <a:cs typeface="Gill Sans" charset="0"/>
              </a:rPr>
              <a:t>~10 TORPEX</a:t>
            </a:r>
          </a:p>
        </p:txBody>
      </p:sp>
      <p:pic>
        <p:nvPicPr>
          <p:cNvPr id="50190" name="Picture 3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156" y="4584157"/>
            <a:ext cx="1190074" cy="67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1" name="Picture 3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07" y="4538656"/>
            <a:ext cx="1512094" cy="76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2" name="TextBox 36"/>
          <p:cNvSpPr txBox="1">
            <a:spLocks noChangeArrowheads="1"/>
          </p:cNvSpPr>
          <p:nvPr/>
        </p:nvSpPr>
        <p:spPr bwMode="auto">
          <a:xfrm>
            <a:off x="3892241" y="4500150"/>
            <a:ext cx="980061" cy="6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3500" b="0">
                <a:solidFill>
                  <a:srgbClr val="000000"/>
                </a:solidFill>
                <a:cs typeface="Gill Sans" charset="0"/>
              </a:rPr>
              <a:t>thus</a:t>
            </a: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215777" y="1187549"/>
            <a:ext cx="9505056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176" y="5656858"/>
            <a:ext cx="3117752" cy="42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1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312121" y="827509"/>
            <a:ext cx="3456384" cy="3168352"/>
            <a:chOff x="215776" y="1115541"/>
            <a:chExt cx="6192688" cy="507159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776" y="1115541"/>
              <a:ext cx="6192688" cy="507159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82912" y="3066155"/>
              <a:ext cx="1020152" cy="7045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5731"/>
              <a:r>
                <a:rPr lang="en-US" sz="2400" b="0" dirty="0">
                  <a:solidFill>
                    <a:srgbClr val="333399"/>
                  </a:solidFill>
                  <a:latin typeface="Gill Sans"/>
                  <a:cs typeface="Gill Sans"/>
                </a:rPr>
                <a:t>3D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18285" y="1765745"/>
              <a:ext cx="1588069" cy="72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5731"/>
              <a:r>
                <a:rPr lang="en-US" sz="2400" b="0" dirty="0">
                  <a:solidFill>
                    <a:srgbClr val="FF0000"/>
                  </a:solidFill>
                  <a:latin typeface="Gill Sans"/>
                  <a:cs typeface="Gill Sans"/>
                </a:rPr>
                <a:t>2D</a:t>
              </a:r>
            </a:p>
          </p:txBody>
        </p:sp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7056" y="-30182"/>
            <a:ext cx="9829800" cy="54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06" tIns="44854" rIns="89706" bIns="44854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455731" eaLnBrk="1">
              <a:spcBef>
                <a:spcPct val="0"/>
              </a:spcBef>
            </a:pPr>
            <a:r>
              <a:rPr lang="en-US" sz="4900" b="0" dirty="0">
                <a:solidFill>
                  <a:srgbClr val="0000FF"/>
                </a:solidFill>
                <a:latin typeface="Gill Sans"/>
                <a:cs typeface="Gill Sans"/>
              </a:rPr>
              <a:t>Interpretation of the validation results</a:t>
            </a:r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118516" y="763569"/>
            <a:ext cx="976421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10800" tIns="55403" rIns="110800" bIns="55403"/>
          <a:lstStyle/>
          <a:p>
            <a:pPr algn="ctr" defTabSz="110817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3774" y="899518"/>
            <a:ext cx="4968552" cy="6214090"/>
            <a:chOff x="130415" y="816026"/>
            <a:chExt cx="4506907" cy="5637310"/>
          </a:xfrm>
        </p:grpSpPr>
        <p:grpSp>
          <p:nvGrpSpPr>
            <p:cNvPr id="24" name="Group 23"/>
            <p:cNvGrpSpPr/>
            <p:nvPr/>
          </p:nvGrpSpPr>
          <p:grpSpPr>
            <a:xfrm>
              <a:off x="130415" y="816026"/>
              <a:ext cx="4506907" cy="5637310"/>
              <a:chOff x="143768" y="899517"/>
              <a:chExt cx="4968552" cy="6214089"/>
            </a:xfrm>
          </p:grpSpPr>
          <p:pic>
            <p:nvPicPr>
              <p:cNvPr id="2" name="Picture 1" descr="tot0085.jp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041" t="15904" r="21007" b="21481"/>
              <a:stretch/>
            </p:blipFill>
            <p:spPr>
              <a:xfrm>
                <a:off x="143768" y="2699717"/>
                <a:ext cx="2977200" cy="2412000"/>
              </a:xfrm>
              <a:prstGeom prst="rect">
                <a:avLst/>
              </a:prstGeom>
            </p:spPr>
          </p:pic>
          <p:sp>
            <p:nvSpPr>
              <p:cNvPr id="5" name="Oval 4"/>
              <p:cNvSpPr/>
              <p:nvPr/>
            </p:nvSpPr>
            <p:spPr bwMode="auto">
              <a:xfrm>
                <a:off x="3600152" y="899517"/>
                <a:ext cx="1512168" cy="2808312"/>
              </a:xfrm>
              <a:prstGeom prst="ellipse">
                <a:avLst/>
              </a:prstGeom>
              <a:noFill/>
              <a:ln w="5715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2979" eaLnBrk="0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</a:pPr>
                <a:endParaRPr lang="en-US" sz="2400" b="0">
                  <a:solidFill>
                    <a:srgbClr val="000000"/>
                  </a:solidFill>
                  <a:latin typeface="Palatino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18" name="TextBox 11"/>
              <p:cNvSpPr txBox="1">
                <a:spLocks noChangeArrowheads="1"/>
              </p:cNvSpPr>
              <p:nvPr/>
            </p:nvSpPr>
            <p:spPr bwMode="auto">
              <a:xfrm>
                <a:off x="356662" y="5831096"/>
                <a:ext cx="3572272" cy="1282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00652" tIns="50329" rIns="100652" bIns="50329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9pPr>
              </a:lstStyle>
              <a:p>
                <a:pPr marL="377704" indent="-377704" defTabSz="1005125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Char char="-"/>
                </a:pPr>
                <a:r>
                  <a:rPr lang="en-US" sz="2500" b="0" dirty="0">
                    <a:solidFill>
                      <a:srgbClr val="000000"/>
                    </a:solidFill>
                    <a:cs typeface="Gill Sans" charset="0"/>
                  </a:rPr>
                  <a:t>Ideal interchange turbulence</a:t>
                </a:r>
              </a:p>
              <a:p>
                <a:pPr marL="377704" indent="-377704" defTabSz="1005125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Char char="-"/>
                </a:pPr>
                <a:r>
                  <a:rPr lang="en-US" sz="2500" b="0" dirty="0">
                    <a:solidFill>
                      <a:srgbClr val="000000"/>
                    </a:solidFill>
                    <a:cs typeface="Gill Sans" charset="0"/>
                  </a:rPr>
                  <a:t>2D model appropriate</a:t>
                </a:r>
              </a:p>
            </p:txBody>
          </p:sp>
          <p:cxnSp>
            <p:nvCxnSpPr>
              <p:cNvPr id="22" name="Straight Arrow Connector 49"/>
              <p:cNvCxnSpPr>
                <a:cxnSpLocks noChangeShapeType="1"/>
              </p:cNvCxnSpPr>
              <p:nvPr/>
            </p:nvCxnSpPr>
            <p:spPr bwMode="auto">
              <a:xfrm flipH="1">
                <a:off x="2520033" y="1835621"/>
                <a:ext cx="1080119" cy="815985"/>
              </a:xfrm>
              <a:prstGeom prst="straightConnector1">
                <a:avLst/>
              </a:prstGeom>
              <a:noFill/>
              <a:ln w="44450">
                <a:solidFill>
                  <a:srgbClr val="FF66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4869160"/>
              <a:ext cx="1041276" cy="41020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5328354" y="827512"/>
            <a:ext cx="4713150" cy="6609378"/>
            <a:chOff x="4833270" y="750704"/>
            <a:chExt cx="4275235" cy="5995908"/>
          </a:xfrm>
        </p:grpSpPr>
        <p:grpSp>
          <p:nvGrpSpPr>
            <p:cNvPr id="10" name="Group 9"/>
            <p:cNvGrpSpPr/>
            <p:nvPr/>
          </p:nvGrpSpPr>
          <p:grpSpPr>
            <a:xfrm>
              <a:off x="4833270" y="750704"/>
              <a:ext cx="4275235" cy="5995908"/>
              <a:chOff x="5328344" y="827509"/>
              <a:chExt cx="4713150" cy="6609381"/>
            </a:xfrm>
          </p:grpSpPr>
          <p:pic>
            <p:nvPicPr>
              <p:cNvPr id="3" name="Picture 2" descr="tot0472.jpg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36" t="16306" r="24414" b="20904"/>
              <a:stretch/>
            </p:blipFill>
            <p:spPr>
              <a:xfrm>
                <a:off x="6803991" y="2232000"/>
                <a:ext cx="3204000" cy="2916000"/>
              </a:xfrm>
              <a:prstGeom prst="rect">
                <a:avLst/>
              </a:prstGeom>
            </p:spPr>
          </p:pic>
          <p:sp>
            <p:nvSpPr>
              <p:cNvPr id="15" name="Oval 14"/>
              <p:cNvSpPr/>
              <p:nvPr/>
            </p:nvSpPr>
            <p:spPr bwMode="auto">
              <a:xfrm>
                <a:off x="5328344" y="827509"/>
                <a:ext cx="1512168" cy="2808312"/>
              </a:xfrm>
              <a:prstGeom prst="ellipse">
                <a:avLst/>
              </a:prstGeom>
              <a:noFill/>
              <a:ln w="5715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2979" eaLnBrk="0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</a:pPr>
                <a:endParaRPr lang="en-US" sz="2400" b="0">
                  <a:solidFill>
                    <a:srgbClr val="000000"/>
                  </a:solidFill>
                  <a:latin typeface="Palatino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19" name="TextBox 11"/>
              <p:cNvSpPr txBox="1">
                <a:spLocks noChangeArrowheads="1"/>
              </p:cNvSpPr>
              <p:nvPr/>
            </p:nvSpPr>
            <p:spPr bwMode="auto">
              <a:xfrm>
                <a:off x="6389838" y="5764224"/>
                <a:ext cx="3651656" cy="1672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00652" tIns="50329" rIns="100652" bIns="50329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ill Sans" charset="0"/>
                    <a:ea typeface="ＭＳ Ｐゴシック" charset="0"/>
                  </a:defRPr>
                </a:lvl9pPr>
              </a:lstStyle>
              <a:p>
                <a:pPr marL="377704" indent="-377704" defTabSz="1005125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Char char="-"/>
                </a:pPr>
                <a:r>
                  <a:rPr lang="en-US" sz="2500" b="0" dirty="0">
                    <a:solidFill>
                      <a:srgbClr val="000000"/>
                    </a:solidFill>
                    <a:cs typeface="Gill Sans" charset="0"/>
                  </a:rPr>
                  <a:t>Resistive interchange turbulence</a:t>
                </a:r>
              </a:p>
              <a:p>
                <a:pPr marL="377704" indent="-377704" defTabSz="1005125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Char char="-"/>
                </a:pPr>
                <a:r>
                  <a:rPr lang="en-US" sz="2500" b="0" dirty="0">
                    <a:solidFill>
                      <a:srgbClr val="000000"/>
                    </a:solidFill>
                    <a:cs typeface="Gill Sans" charset="0"/>
                  </a:rPr>
                  <a:t>2D model not appropriate</a:t>
                </a:r>
              </a:p>
            </p:txBody>
          </p:sp>
          <p:cxnSp>
            <p:nvCxnSpPr>
              <p:cNvPr id="23" name="Straight Arrow Connector 49"/>
              <p:cNvCxnSpPr>
                <a:cxnSpLocks noChangeShapeType="1"/>
              </p:cNvCxnSpPr>
              <p:nvPr/>
            </p:nvCxnSpPr>
            <p:spPr bwMode="auto">
              <a:xfrm>
                <a:off x="6840512" y="1763613"/>
                <a:ext cx="936104" cy="792088"/>
              </a:xfrm>
              <a:prstGeom prst="straightConnector1">
                <a:avLst/>
              </a:prstGeom>
              <a:noFill/>
              <a:ln w="44450">
                <a:solidFill>
                  <a:srgbClr val="FF66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4797152"/>
              <a:ext cx="994366" cy="401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62187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1B5B4BA8-F153-4C43-B42D-34C2D51CB67F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33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85725" y="83988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Where can a validation exercise help?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29864" y="5436021"/>
            <a:ext cx="6770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3.  Assess the predictive capabilities of a code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31800" y="3131765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</a:rPr>
              <a:t>2. Let the physics emerge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9873" y="3995867"/>
            <a:ext cx="8064896" cy="78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 smtClean="0">
                <a:solidFill>
                  <a:srgbClr val="0000FF"/>
                </a:solidFill>
              </a:rPr>
              <a:t>Two turbulent regimes: ideal interchange </a:t>
            </a:r>
            <a:r>
              <a:rPr lang="en-US" b="0" dirty="0">
                <a:solidFill>
                  <a:srgbClr val="0000FF"/>
                </a:solidFill>
              </a:rPr>
              <a:t>mode at low </a:t>
            </a:r>
            <a:r>
              <a:rPr lang="en-US" b="0" dirty="0" smtClean="0">
                <a:solidFill>
                  <a:srgbClr val="0000FF"/>
                </a:solidFill>
              </a:rPr>
              <a:t>N</a:t>
            </a:r>
            <a:r>
              <a:rPr lang="en-US" b="0" dirty="0">
                <a:solidFill>
                  <a:srgbClr val="0000FF"/>
                </a:solidFill>
              </a:rPr>
              <a:t> </a:t>
            </a:r>
            <a:r>
              <a:rPr lang="en-US" b="0" dirty="0" smtClean="0">
                <a:solidFill>
                  <a:srgbClr val="0000FF"/>
                </a:solidFill>
              </a:rPr>
              <a:t>and </a:t>
            </a:r>
            <a:r>
              <a:rPr lang="en-US" b="0" dirty="0">
                <a:solidFill>
                  <a:srgbClr val="0000FF"/>
                </a:solidFill>
              </a:rPr>
              <a:t>non-flute </a:t>
            </a:r>
            <a:r>
              <a:rPr lang="en-US" b="0" dirty="0" smtClean="0">
                <a:solidFill>
                  <a:srgbClr val="0000FF"/>
                </a:solidFill>
              </a:rPr>
              <a:t>modes at high N.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80132" y="6228114"/>
            <a:ext cx="9000507" cy="112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400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3D simulations predict (within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uncertainty)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profiles of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n but not of </a:t>
            </a:r>
            <a:r>
              <a:rPr lang="en-US" b="0" dirty="0" err="1" smtClean="0">
                <a:solidFill>
                  <a:srgbClr val="0000FF"/>
                </a:solidFill>
                <a:latin typeface="Gill Sans"/>
                <a:cs typeface="Gill Sans"/>
              </a:rPr>
              <a:t>I</a:t>
            </a:r>
            <a:r>
              <a:rPr lang="en-US" b="0" baseline="-25000" dirty="0" err="1" smtClean="0">
                <a:solidFill>
                  <a:srgbClr val="0000FF"/>
                </a:solidFill>
                <a:latin typeface="Gill Sans"/>
                <a:cs typeface="Gill Sans"/>
              </a:rPr>
              <a:t>sat</a:t>
            </a:r>
            <a:endParaRPr lang="en-US" b="0" dirty="0">
              <a:solidFill>
                <a:srgbClr val="0000FF"/>
              </a:solidFill>
              <a:latin typeface="Gill Sans"/>
              <a:cs typeface="Gill Sans"/>
            </a:endParaRPr>
          </a:p>
          <a:p>
            <a:pPr algn="just" eaLnBrk="1"/>
            <a:endParaRPr lang="en-US" sz="1700" b="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79872" y="2420393"/>
            <a:ext cx="8568952" cy="78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Global 3D simulations are needed to describe the plasma dynamics at high N.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59792" y="827509"/>
            <a:ext cx="6770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1. Compare codes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79873" y="1547596"/>
            <a:ext cx="8496944" cy="146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400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2D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and 3D simulations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agree with experimental measurements similarly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at low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N.</a:t>
            </a:r>
          </a:p>
          <a:p>
            <a:pPr algn="just" eaLnBrk="1"/>
            <a:endParaRPr lang="en-US" sz="1700" b="0" dirty="0"/>
          </a:p>
        </p:txBody>
      </p:sp>
      <p:pic>
        <p:nvPicPr>
          <p:cNvPr id="16" name="Picture 15" descr="epfl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" y="7083695"/>
            <a:ext cx="1680104" cy="4759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770" y="6796106"/>
            <a:ext cx="716031" cy="763569"/>
          </a:xfrm>
          <a:prstGeom prst="rect">
            <a:avLst/>
          </a:prstGeom>
        </p:spPr>
      </p:pic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359792" y="827509"/>
            <a:ext cx="943304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79873" y="4931972"/>
            <a:ext cx="8064896" cy="4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 smtClean="0">
                <a:solidFill>
                  <a:srgbClr val="0000FF"/>
                </a:solidFill>
              </a:rPr>
              <a:t>Parameter scans have a crucial role</a:t>
            </a:r>
            <a:endParaRPr lang="en-US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1"/>
          <p:cNvSpPr>
            <a:spLocks noChangeShapeType="1"/>
          </p:cNvSpPr>
          <p:nvPr/>
        </p:nvSpPr>
        <p:spPr bwMode="auto">
          <a:xfrm>
            <a:off x="359792" y="827509"/>
            <a:ext cx="943304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257" y="8750"/>
            <a:ext cx="10080625" cy="21839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576" tIns="50291" rIns="100576" bIns="5029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cs typeface="ＭＳ Ｐゴシック" charset="0"/>
              </a:rPr>
              <a:t>What comes next?</a:t>
            </a:r>
            <a:endParaRPr lang="en-US" dirty="0">
              <a:latin typeface="Gill Sans" charset="0"/>
              <a:cs typeface="ＭＳ Ｐゴシック" charset="0"/>
            </a:endParaRPr>
          </a:p>
        </p:txBody>
      </p:sp>
      <p:pic>
        <p:nvPicPr>
          <p:cNvPr id="389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06" y="3938589"/>
            <a:ext cx="2117221" cy="158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28" y="5526121"/>
            <a:ext cx="2103985" cy="157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Box 33"/>
          <p:cNvSpPr txBox="1">
            <a:spLocks noChangeArrowheads="1"/>
          </p:cNvSpPr>
          <p:nvPr/>
        </p:nvSpPr>
        <p:spPr bwMode="auto">
          <a:xfrm>
            <a:off x="2341263" y="4732345"/>
            <a:ext cx="86804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LAPD, 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UCLA</a:t>
            </a:r>
          </a:p>
        </p:txBody>
      </p:sp>
      <p:sp>
        <p:nvSpPr>
          <p:cNvPr id="38922" name="TextBox 35"/>
          <p:cNvSpPr txBox="1">
            <a:spLocks noChangeArrowheads="1"/>
          </p:cNvSpPr>
          <p:nvPr/>
        </p:nvSpPr>
        <p:spPr bwMode="auto">
          <a:xfrm>
            <a:off x="1515595" y="7127449"/>
            <a:ext cx="1618851" cy="40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>
                <a:solidFill>
                  <a:srgbClr val="000000"/>
                </a:solidFill>
              </a:rPr>
              <a:t>HelCat, UNM</a:t>
            </a:r>
          </a:p>
        </p:txBody>
      </p:sp>
      <p:sp>
        <p:nvSpPr>
          <p:cNvPr id="38925" name="TextBox 34"/>
          <p:cNvSpPr txBox="1">
            <a:spLocks noChangeArrowheads="1"/>
          </p:cNvSpPr>
          <p:nvPr/>
        </p:nvSpPr>
        <p:spPr bwMode="auto">
          <a:xfrm>
            <a:off x="6786757" y="7132693"/>
            <a:ext cx="1902368" cy="40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 err="1">
                <a:solidFill>
                  <a:srgbClr val="000000"/>
                </a:solidFill>
              </a:rPr>
              <a:t>Helimak</a:t>
            </a:r>
            <a:r>
              <a:rPr lang="en-US" sz="2000" b="0" dirty="0">
                <a:solidFill>
                  <a:srgbClr val="000000"/>
                </a:solidFill>
              </a:rPr>
              <a:t>, </a:t>
            </a:r>
            <a:r>
              <a:rPr lang="en-US" sz="2000" b="0" dirty="0" err="1">
                <a:solidFill>
                  <a:srgbClr val="000000"/>
                </a:solidFill>
              </a:rPr>
              <a:t>UTexas</a:t>
            </a:r>
            <a:endParaRPr lang="en-US" sz="2000" b="0" dirty="0">
              <a:solidFill>
                <a:srgbClr val="000000"/>
              </a:solidFill>
            </a:endParaRPr>
          </a:p>
        </p:txBody>
      </p:sp>
      <p:pic>
        <p:nvPicPr>
          <p:cNvPr id="38927" name="vpari32.mov">
            <a:hlinkClick r:id="" action="ppaction://media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" y="6369726"/>
            <a:ext cx="1587349" cy="118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67" y="2747979"/>
            <a:ext cx="3108193" cy="233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3d_II.mov" descr="/Users/ricci/Documents/Research/CRPP/Paper_3dGlobal/movie/3d_N2S1nu001_D1_nz32/3d_I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2" t="18542" r="22971" b="20056"/>
          <a:stretch/>
        </p:blipFill>
        <p:spPr bwMode="auto">
          <a:xfrm>
            <a:off x="3214490" y="4097340"/>
            <a:ext cx="1428909" cy="131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LAPD.mov" descr="/Users/ricci/Documents/conference/ICNSP2009/movies/LAPD/LAPD.mov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20330" r="7764" b="23185"/>
          <a:stretch/>
        </p:blipFill>
        <p:spPr bwMode="auto">
          <a:xfrm>
            <a:off x="35308" y="5208596"/>
            <a:ext cx="1194581" cy="95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45" y="5129243"/>
            <a:ext cx="1721575" cy="223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bias.mov">
            <a:hlinkClick r:id="" action="ppaction://media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5" t="54051" r="62357" b="6841"/>
          <a:stretch>
            <a:fillRect/>
          </a:stretch>
        </p:blipFill>
        <p:spPr bwMode="auto">
          <a:xfrm>
            <a:off x="4087709" y="5794005"/>
            <a:ext cx="1085067" cy="1765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6945524" y="4416761"/>
            <a:ext cx="1207351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TORPEX,</a:t>
            </a:r>
          </a:p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CRPP</a:t>
            </a:r>
          </a:p>
        </p:txBody>
      </p:sp>
      <p:pic>
        <p:nvPicPr>
          <p:cNvPr id="21" name="Picture 42" descr="edg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100" y="624096"/>
            <a:ext cx="1349525" cy="22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q16.mov">
            <a:hlinkClick r:id="" action="ppaction://media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4" t="11600" r="20657" b="9061"/>
          <a:stretch>
            <a:fillRect/>
          </a:stretch>
        </p:blipFill>
        <p:spPr bwMode="auto">
          <a:xfrm>
            <a:off x="6627992" y="1647524"/>
            <a:ext cx="1508293" cy="157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8909596" y="2749877"/>
            <a:ext cx="1131900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ITER-like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2" name="Right Arrow 1"/>
          <p:cNvSpPr/>
          <p:nvPr/>
        </p:nvSpPr>
        <p:spPr bwMode="auto">
          <a:xfrm rot="20385215">
            <a:off x="86639" y="2616719"/>
            <a:ext cx="9101801" cy="476253"/>
          </a:xfrm>
          <a:prstGeom prst="rightArrow">
            <a:avLst>
              <a:gd name="adj1" fmla="val 17485"/>
              <a:gd name="adj2" fmla="val 4563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7263060" y="2986083"/>
            <a:ext cx="97247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Limited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215665" y="1319197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38367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55168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056898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898130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2952080" y="2339677"/>
            <a:ext cx="5328591" cy="3240360"/>
          </a:xfrm>
          <a:prstGeom prst="ellipse">
            <a:avLst/>
          </a:prstGeom>
          <a:noFill/>
          <a:ln w="10795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58" tIns="45630" rIns="91258" bIns="45630" numCol="1" rtlCol="0" anchor="t" anchorCtr="0" compatLnSpc="1">
            <a:prstTxWarp prst="textNoShape">
              <a:avLst/>
            </a:prstTxWarp>
          </a:bodyPr>
          <a:lstStyle/>
          <a:p>
            <a:pPr algn="ctr" defTabSz="912600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647824" y="971526"/>
            <a:ext cx="5904656" cy="139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marL="457152" indent="-457152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Validation at each code refinement</a:t>
            </a:r>
          </a:p>
          <a:p>
            <a:pPr marL="457152" indent="-457152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Considering </a:t>
            </a: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more </a:t>
            </a: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observables</a:t>
            </a:r>
          </a:p>
          <a:p>
            <a:pPr marL="457152" indent="-457152"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Involving more codes </a:t>
            </a:r>
            <a:endParaRPr lang="en-US" sz="2800" b="0" dirty="0">
              <a:solidFill>
                <a:srgbClr val="FF66FF"/>
              </a:solidFill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6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Line 11"/>
          <p:cNvSpPr>
            <a:spLocks noChangeShapeType="1"/>
          </p:cNvSpPr>
          <p:nvPr/>
        </p:nvSpPr>
        <p:spPr bwMode="auto">
          <a:xfrm>
            <a:off x="359792" y="827509"/>
            <a:ext cx="943304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257" y="8750"/>
            <a:ext cx="10080625" cy="21839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576" tIns="50291" rIns="100576" bIns="50291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cs typeface="ＭＳ Ｐゴシック" charset="0"/>
              </a:rPr>
              <a:t>What comes next?</a:t>
            </a:r>
            <a:endParaRPr lang="en-US" dirty="0">
              <a:latin typeface="Gill Sans" charset="0"/>
              <a:cs typeface="ＭＳ Ｐゴシック" charset="0"/>
            </a:endParaRPr>
          </a:p>
        </p:txBody>
      </p:sp>
      <p:pic>
        <p:nvPicPr>
          <p:cNvPr id="389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06" y="3938589"/>
            <a:ext cx="2117221" cy="158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28" y="5526121"/>
            <a:ext cx="2103985" cy="157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Box 33"/>
          <p:cNvSpPr txBox="1">
            <a:spLocks noChangeArrowheads="1"/>
          </p:cNvSpPr>
          <p:nvPr/>
        </p:nvSpPr>
        <p:spPr bwMode="auto">
          <a:xfrm>
            <a:off x="2341263" y="4732345"/>
            <a:ext cx="86804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LAPD, 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UCLA</a:t>
            </a:r>
          </a:p>
        </p:txBody>
      </p:sp>
      <p:sp>
        <p:nvSpPr>
          <p:cNvPr id="38922" name="TextBox 35"/>
          <p:cNvSpPr txBox="1">
            <a:spLocks noChangeArrowheads="1"/>
          </p:cNvSpPr>
          <p:nvPr/>
        </p:nvSpPr>
        <p:spPr bwMode="auto">
          <a:xfrm>
            <a:off x="1515595" y="7127449"/>
            <a:ext cx="1618851" cy="40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>
                <a:solidFill>
                  <a:srgbClr val="000000"/>
                </a:solidFill>
              </a:rPr>
              <a:t>HelCat, UNM</a:t>
            </a:r>
          </a:p>
        </p:txBody>
      </p:sp>
      <p:sp>
        <p:nvSpPr>
          <p:cNvPr id="38925" name="TextBox 34"/>
          <p:cNvSpPr txBox="1">
            <a:spLocks noChangeArrowheads="1"/>
          </p:cNvSpPr>
          <p:nvPr/>
        </p:nvSpPr>
        <p:spPr bwMode="auto">
          <a:xfrm>
            <a:off x="6786757" y="7132693"/>
            <a:ext cx="1902368" cy="40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 err="1">
                <a:solidFill>
                  <a:srgbClr val="000000"/>
                </a:solidFill>
              </a:rPr>
              <a:t>Helimak</a:t>
            </a:r>
            <a:r>
              <a:rPr lang="en-US" sz="2000" b="0" dirty="0">
                <a:solidFill>
                  <a:srgbClr val="000000"/>
                </a:solidFill>
              </a:rPr>
              <a:t>, </a:t>
            </a:r>
            <a:r>
              <a:rPr lang="en-US" sz="2000" b="0" dirty="0" err="1">
                <a:solidFill>
                  <a:srgbClr val="000000"/>
                </a:solidFill>
              </a:rPr>
              <a:t>UTexas</a:t>
            </a:r>
            <a:endParaRPr lang="en-US" sz="2000" b="0" dirty="0">
              <a:solidFill>
                <a:srgbClr val="000000"/>
              </a:solidFill>
            </a:endParaRPr>
          </a:p>
        </p:txBody>
      </p:sp>
      <p:pic>
        <p:nvPicPr>
          <p:cNvPr id="38927" name="vpari32.mov">
            <a:hlinkClick r:id="" action="ppaction://media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" y="6369726"/>
            <a:ext cx="1587349" cy="118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67" y="2747979"/>
            <a:ext cx="3108193" cy="233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3d_II.mov" descr="/Users/ricci/Documents/Research/CRPP/Paper_3dGlobal/movie/3d_N2S1nu001_D1_nz32/3d_II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2" t="18542" r="22971" b="20056"/>
          <a:stretch/>
        </p:blipFill>
        <p:spPr bwMode="auto">
          <a:xfrm>
            <a:off x="3214490" y="4097340"/>
            <a:ext cx="1428909" cy="131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LAPD.mov" descr="/Users/ricci/Documents/conference/ICNSP2009/movies/LAPD/LAPD.mov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3" t="20330" r="7764" b="23185"/>
          <a:stretch/>
        </p:blipFill>
        <p:spPr bwMode="auto">
          <a:xfrm>
            <a:off x="35308" y="5208596"/>
            <a:ext cx="1194581" cy="95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45" y="5129243"/>
            <a:ext cx="1721575" cy="223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6" name="bias.mov">
            <a:hlinkClick r:id="" action="ppaction://media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5" t="54051" r="62357" b="6841"/>
          <a:stretch>
            <a:fillRect/>
          </a:stretch>
        </p:blipFill>
        <p:spPr bwMode="auto">
          <a:xfrm>
            <a:off x="4087709" y="5794005"/>
            <a:ext cx="1085067" cy="1765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6945524" y="4416761"/>
            <a:ext cx="1207351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TORPEX,</a:t>
            </a:r>
          </a:p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CRPP</a:t>
            </a:r>
          </a:p>
        </p:txBody>
      </p:sp>
      <p:pic>
        <p:nvPicPr>
          <p:cNvPr id="21" name="Picture 42" descr="edg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100" y="624096"/>
            <a:ext cx="1349525" cy="220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q16.mov">
            <a:hlinkClick r:id="" action="ppaction://media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4" t="11600" r="20657" b="9061"/>
          <a:stretch>
            <a:fillRect/>
          </a:stretch>
        </p:blipFill>
        <p:spPr bwMode="auto">
          <a:xfrm>
            <a:off x="6627992" y="1647524"/>
            <a:ext cx="1508293" cy="157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8909596" y="2749877"/>
            <a:ext cx="1131900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ITER-like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2" name="Right Arrow 1"/>
          <p:cNvSpPr/>
          <p:nvPr/>
        </p:nvSpPr>
        <p:spPr bwMode="auto">
          <a:xfrm rot="20385215">
            <a:off x="86639" y="2616719"/>
            <a:ext cx="9101801" cy="476253"/>
          </a:xfrm>
          <a:prstGeom prst="rightArrow">
            <a:avLst>
              <a:gd name="adj1" fmla="val 17485"/>
              <a:gd name="adj2" fmla="val 4563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7263060" y="2986083"/>
            <a:ext cx="972478" cy="71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576" tIns="50291" rIns="100576" bIns="5029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Limited</a:t>
            </a:r>
          </a:p>
          <a:p>
            <a:pPr algn="ctr" defTabSz="1005960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000" b="0" dirty="0">
                <a:solidFill>
                  <a:srgbClr val="000000"/>
                </a:solidFill>
              </a:rPr>
              <a:t>SOL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215665" y="1319197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38367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551686" y="1239822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056898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898130" y="1477948"/>
            <a:ext cx="79384" cy="317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576" tIns="50291" rIns="100576" bIns="50291" numCol="1" rtlCol="0" anchor="t" anchorCtr="0" compatLnSpc="1">
            <a:prstTxWarp prst="textNoShape">
              <a:avLst/>
            </a:prstTxWarp>
          </a:bodyPr>
          <a:lstStyle/>
          <a:p>
            <a:pPr algn="ctr" defTabSz="1005855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264452" y="1475581"/>
            <a:ext cx="2448272" cy="2232248"/>
          </a:xfrm>
          <a:prstGeom prst="ellipse">
            <a:avLst/>
          </a:prstGeom>
          <a:noFill/>
          <a:ln w="10795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58" tIns="45630" rIns="91258" bIns="45630" numCol="1" rtlCol="0" anchor="t" anchorCtr="0" compatLnSpc="1">
            <a:prstTxWarp prst="textNoShape">
              <a:avLst/>
            </a:prstTxWarp>
          </a:bodyPr>
          <a:lstStyle/>
          <a:p>
            <a:pPr algn="ctr" defTabSz="912600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2376016" y="827529"/>
            <a:ext cx="6624736" cy="96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 defTabSz="1004709" eaLnBrk="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800" b="0" dirty="0">
                <a:solidFill>
                  <a:srgbClr val="FF66FF"/>
                </a:solidFill>
                <a:cs typeface="Gill Sans" charset="0"/>
              </a:rPr>
              <a:t>Validation on a recently achieved SOL-like configuration in TORPEX</a:t>
            </a:r>
          </a:p>
        </p:txBody>
      </p:sp>
      <p:pic>
        <p:nvPicPr>
          <p:cNvPr id="30" name="Picture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4" y="899522"/>
            <a:ext cx="2111564" cy="158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48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1B5B4BA8-F153-4C43-B42D-34C2D51CB67F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36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85725" y="83988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4000" b="0" dirty="0">
                <a:solidFill>
                  <a:srgbClr val="0000FF"/>
                </a:solidFill>
                <a:latin typeface="Gill Sans"/>
                <a:cs typeface="Gill Sans"/>
              </a:rPr>
              <a:t>Where can a validation exercise help?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29864" y="5436021"/>
            <a:ext cx="6770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3.  Assess the predictive capabilities of a code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31800" y="3131765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</a:rPr>
              <a:t>2. Let the physics emerge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9873" y="3995867"/>
            <a:ext cx="8064896" cy="78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 smtClean="0">
                <a:solidFill>
                  <a:srgbClr val="0000FF"/>
                </a:solidFill>
              </a:rPr>
              <a:t>Two turbulent regimes: ideal interchange </a:t>
            </a:r>
            <a:r>
              <a:rPr lang="en-US" b="0" dirty="0">
                <a:solidFill>
                  <a:srgbClr val="0000FF"/>
                </a:solidFill>
              </a:rPr>
              <a:t>mode at low </a:t>
            </a:r>
            <a:r>
              <a:rPr lang="en-US" b="0" dirty="0" smtClean="0">
                <a:solidFill>
                  <a:srgbClr val="0000FF"/>
                </a:solidFill>
              </a:rPr>
              <a:t>N</a:t>
            </a:r>
            <a:r>
              <a:rPr lang="en-US" b="0" dirty="0">
                <a:solidFill>
                  <a:srgbClr val="0000FF"/>
                </a:solidFill>
              </a:rPr>
              <a:t> </a:t>
            </a:r>
            <a:r>
              <a:rPr lang="en-US" b="0" dirty="0" smtClean="0">
                <a:solidFill>
                  <a:srgbClr val="0000FF"/>
                </a:solidFill>
              </a:rPr>
              <a:t>and </a:t>
            </a:r>
            <a:r>
              <a:rPr lang="en-US" b="0" dirty="0">
                <a:solidFill>
                  <a:srgbClr val="0000FF"/>
                </a:solidFill>
              </a:rPr>
              <a:t>non-flute </a:t>
            </a:r>
            <a:r>
              <a:rPr lang="en-US" b="0" dirty="0" smtClean="0">
                <a:solidFill>
                  <a:srgbClr val="0000FF"/>
                </a:solidFill>
              </a:rPr>
              <a:t>modes at high N.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80132" y="6228114"/>
            <a:ext cx="9000507" cy="112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400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3D simulations predict (within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uncertainty)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profiles of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n but not of </a:t>
            </a:r>
            <a:r>
              <a:rPr lang="en-US" b="0" dirty="0" err="1" smtClean="0">
                <a:solidFill>
                  <a:srgbClr val="0000FF"/>
                </a:solidFill>
                <a:latin typeface="Gill Sans"/>
                <a:cs typeface="Gill Sans"/>
              </a:rPr>
              <a:t>I</a:t>
            </a:r>
            <a:r>
              <a:rPr lang="en-US" b="0" baseline="-25000" dirty="0" err="1" smtClean="0">
                <a:solidFill>
                  <a:srgbClr val="0000FF"/>
                </a:solidFill>
                <a:latin typeface="Gill Sans"/>
                <a:cs typeface="Gill Sans"/>
              </a:rPr>
              <a:t>sat</a:t>
            </a:r>
            <a:endParaRPr lang="en-US" b="0" dirty="0">
              <a:solidFill>
                <a:srgbClr val="0000FF"/>
              </a:solidFill>
              <a:latin typeface="Gill Sans"/>
              <a:cs typeface="Gill Sans"/>
            </a:endParaRPr>
          </a:p>
          <a:p>
            <a:pPr algn="just" eaLnBrk="1"/>
            <a:endParaRPr lang="en-US" sz="1700" b="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79872" y="2420393"/>
            <a:ext cx="8568952" cy="78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Global 3D simulations are needed to describe the plasma dynamics at high N.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59792" y="827509"/>
            <a:ext cx="6770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lnSpc>
                <a:spcPct val="150000"/>
              </a:lnSpc>
              <a:spcBef>
                <a:spcPct val="0"/>
              </a:spcBef>
            </a:pPr>
            <a:r>
              <a:rPr lang="en-US" sz="2800" b="0" dirty="0">
                <a:solidFill>
                  <a:srgbClr val="000000"/>
                </a:solidFill>
                <a:latin typeface="Gill Sans"/>
                <a:cs typeface="Gill Sans"/>
              </a:rPr>
              <a:t>1. Compare codes</a:t>
            </a: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79873" y="1547596"/>
            <a:ext cx="8496944" cy="146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400"/>
              </a:spcAft>
            </a:pP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2D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and 3D simulations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agree with experimental measurements similarly </a:t>
            </a:r>
            <a:r>
              <a:rPr lang="en-US" b="0" dirty="0" smtClean="0">
                <a:solidFill>
                  <a:srgbClr val="0000FF"/>
                </a:solidFill>
                <a:latin typeface="Gill Sans"/>
                <a:cs typeface="Gill Sans"/>
              </a:rPr>
              <a:t>at low </a:t>
            </a:r>
            <a:r>
              <a:rPr lang="en-US" b="0" dirty="0">
                <a:solidFill>
                  <a:srgbClr val="0000FF"/>
                </a:solidFill>
                <a:latin typeface="Gill Sans"/>
                <a:cs typeface="Gill Sans"/>
              </a:rPr>
              <a:t>N.</a:t>
            </a:r>
          </a:p>
          <a:p>
            <a:pPr algn="just" eaLnBrk="1"/>
            <a:endParaRPr lang="en-US" sz="1700" b="0" dirty="0"/>
          </a:p>
        </p:txBody>
      </p:sp>
      <p:pic>
        <p:nvPicPr>
          <p:cNvPr id="16" name="Picture 15" descr="epfl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" y="7083695"/>
            <a:ext cx="1680104" cy="4759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770" y="6796106"/>
            <a:ext cx="716031" cy="763569"/>
          </a:xfrm>
          <a:prstGeom prst="rect">
            <a:avLst/>
          </a:prstGeom>
        </p:spPr>
      </p:pic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359792" y="827509"/>
            <a:ext cx="943304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79873" y="4931972"/>
            <a:ext cx="8064896" cy="4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05" tIns="45553" rIns="91105" bIns="45553">
            <a:spAutoFit/>
          </a:bodyPr>
          <a:lstStyle>
            <a:lvl1pPr eaLnBrk="0"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Aft>
                <a:spcPts val="2997"/>
              </a:spcAft>
            </a:pPr>
            <a:r>
              <a:rPr lang="en-US" b="0" dirty="0" smtClean="0">
                <a:solidFill>
                  <a:srgbClr val="0000FF"/>
                </a:solidFill>
              </a:rPr>
              <a:t>Parameter scans have a crucial role</a:t>
            </a:r>
            <a:endParaRPr lang="en-US" b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567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8AFF81B3-87E4-CC48-B9C4-E00A4A2452C4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37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85725" y="373065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3700">
                <a:solidFill>
                  <a:srgbClr val="0084D1"/>
                </a:solidFill>
                <a:latin typeface="WQLEVQ+CMBX12" charset="0"/>
              </a:rPr>
              <a:t>Future work</a:t>
            </a:r>
          </a:p>
        </p:txBody>
      </p:sp>
      <p:sp>
        <p:nvSpPr>
          <p:cNvPr id="56324" name="Text Box 2"/>
          <p:cNvSpPr txBox="1">
            <a:spLocks noChangeArrowheads="1"/>
          </p:cNvSpPr>
          <p:nvPr/>
        </p:nvSpPr>
        <p:spPr bwMode="auto">
          <a:xfrm>
            <a:off x="325438" y="1951077"/>
            <a:ext cx="5029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</a:rPr>
              <a:t>Missing ingredients for a complete description of plasma dynamics in TORPEX:</a:t>
            </a:r>
          </a:p>
        </p:txBody>
      </p:sp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2941676"/>
            <a:ext cx="2971800" cy="2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6326" name="Group 4"/>
          <p:cNvGrpSpPr>
            <a:grpSpLocks/>
          </p:cNvGrpSpPr>
          <p:nvPr/>
        </p:nvGrpSpPr>
        <p:grpSpPr bwMode="auto">
          <a:xfrm>
            <a:off x="1979612" y="3308388"/>
            <a:ext cx="442913" cy="1389063"/>
            <a:chOff x="1395" y="2120"/>
            <a:chExt cx="279" cy="875"/>
          </a:xfrm>
        </p:grpSpPr>
        <p:sp>
          <p:nvSpPr>
            <p:cNvPr id="56335" name="Line 5"/>
            <p:cNvSpPr>
              <a:spLocks noChangeShapeType="1"/>
            </p:cNvSpPr>
            <p:nvPr/>
          </p:nvSpPr>
          <p:spPr bwMode="auto">
            <a:xfrm>
              <a:off x="1422" y="2120"/>
              <a:ext cx="1" cy="849"/>
            </a:xfrm>
            <a:prstGeom prst="line">
              <a:avLst/>
            </a:prstGeom>
            <a:noFill/>
            <a:ln w="54720">
              <a:solidFill>
                <a:srgbClr val="FF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36" name="AutoShape 6"/>
            <p:cNvSpPr>
              <a:spLocks noChangeArrowheads="1"/>
            </p:cNvSpPr>
            <p:nvPr/>
          </p:nvSpPr>
          <p:spPr bwMode="auto">
            <a:xfrm>
              <a:off x="1395" y="2129"/>
              <a:ext cx="280" cy="867"/>
            </a:xfrm>
            <a:custGeom>
              <a:avLst/>
              <a:gdLst>
                <a:gd name="T0" fmla="*/ 0 w 488"/>
                <a:gd name="T1" fmla="*/ 1 h 1520"/>
                <a:gd name="T2" fmla="*/ 1 w 488"/>
                <a:gd name="T3" fmla="*/ 1 h 1520"/>
                <a:gd name="T4" fmla="*/ 1 w 488"/>
                <a:gd name="T5" fmla="*/ 1 h 1520"/>
                <a:gd name="T6" fmla="*/ 1 w 488"/>
                <a:gd name="T7" fmla="*/ 1 h 1520"/>
                <a:gd name="T8" fmla="*/ 1 w 488"/>
                <a:gd name="T9" fmla="*/ 1 h 1520"/>
                <a:gd name="T10" fmla="*/ 1 w 488"/>
                <a:gd name="T11" fmla="*/ 1 h 1520"/>
                <a:gd name="T12" fmla="*/ 1 w 488"/>
                <a:gd name="T13" fmla="*/ 1 h 1520"/>
                <a:gd name="T14" fmla="*/ 1 w 488"/>
                <a:gd name="T15" fmla="*/ 2 h 1520"/>
                <a:gd name="T16" fmla="*/ 1 w 488"/>
                <a:gd name="T17" fmla="*/ 3 h 1520"/>
                <a:gd name="T18" fmla="*/ 1 w 488"/>
                <a:gd name="T19" fmla="*/ 3 h 1520"/>
                <a:gd name="T20" fmla="*/ 1 w 488"/>
                <a:gd name="T21" fmla="*/ 3 h 1520"/>
                <a:gd name="T22" fmla="*/ 1 w 488"/>
                <a:gd name="T23" fmla="*/ 3 h 15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8"/>
                <a:gd name="T37" fmla="*/ 0 h 1520"/>
                <a:gd name="T38" fmla="*/ 488 w 488"/>
                <a:gd name="T39" fmla="*/ 1520 h 15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8" h="1520">
                  <a:moveTo>
                    <a:pt x="0" y="16"/>
                  </a:moveTo>
                  <a:cubicBezTo>
                    <a:pt x="68" y="16"/>
                    <a:pt x="136" y="16"/>
                    <a:pt x="192" y="16"/>
                  </a:cubicBezTo>
                  <a:cubicBezTo>
                    <a:pt x="248" y="16"/>
                    <a:pt x="296" y="0"/>
                    <a:pt x="336" y="16"/>
                  </a:cubicBezTo>
                  <a:cubicBezTo>
                    <a:pt x="376" y="32"/>
                    <a:pt x="408" y="72"/>
                    <a:pt x="432" y="112"/>
                  </a:cubicBezTo>
                  <a:cubicBezTo>
                    <a:pt x="456" y="152"/>
                    <a:pt x="472" y="208"/>
                    <a:pt x="480" y="256"/>
                  </a:cubicBezTo>
                  <a:cubicBezTo>
                    <a:pt x="488" y="304"/>
                    <a:pt x="480" y="336"/>
                    <a:pt x="480" y="400"/>
                  </a:cubicBezTo>
                  <a:cubicBezTo>
                    <a:pt x="480" y="464"/>
                    <a:pt x="480" y="536"/>
                    <a:pt x="480" y="640"/>
                  </a:cubicBezTo>
                  <a:cubicBezTo>
                    <a:pt x="480" y="744"/>
                    <a:pt x="480" y="928"/>
                    <a:pt x="480" y="1024"/>
                  </a:cubicBezTo>
                  <a:cubicBezTo>
                    <a:pt x="480" y="1120"/>
                    <a:pt x="488" y="1160"/>
                    <a:pt x="480" y="1216"/>
                  </a:cubicBezTo>
                  <a:cubicBezTo>
                    <a:pt x="472" y="1272"/>
                    <a:pt x="456" y="1312"/>
                    <a:pt x="432" y="1360"/>
                  </a:cubicBezTo>
                  <a:cubicBezTo>
                    <a:pt x="408" y="1408"/>
                    <a:pt x="400" y="1488"/>
                    <a:pt x="336" y="1504"/>
                  </a:cubicBezTo>
                  <a:cubicBezTo>
                    <a:pt x="272" y="1520"/>
                    <a:pt x="96" y="1464"/>
                    <a:pt x="48" y="1456"/>
                  </a:cubicBezTo>
                </a:path>
              </a:pathLst>
            </a:custGeom>
            <a:noFill/>
            <a:ln w="5472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27" name="Line 7"/>
          <p:cNvSpPr>
            <a:spLocks noChangeShapeType="1"/>
          </p:cNvSpPr>
          <p:nvPr/>
        </p:nvSpPr>
        <p:spPr bwMode="auto">
          <a:xfrm flipH="1">
            <a:off x="2830518" y="4084638"/>
            <a:ext cx="1489075" cy="3048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105" tIns="45553" rIns="91105" bIns="45553"/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1330325" y="3856038"/>
            <a:ext cx="685800" cy="2286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105" tIns="45553" rIns="91105" bIns="45553"/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H="1" flipV="1">
            <a:off x="2649538" y="4884738"/>
            <a:ext cx="488950" cy="48895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105" tIns="45553" rIns="91105" bIns="45553"/>
          <a:lstStyle/>
          <a:p>
            <a:endParaRPr lang="en-US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2751143" y="5321300"/>
            <a:ext cx="15525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400" b="0">
                <a:solidFill>
                  <a:srgbClr val="000000"/>
                </a:solidFill>
              </a:rPr>
              <a:t>Better boundary conditions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4278313" y="3806825"/>
            <a:ext cx="1612900" cy="28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400" b="0">
                <a:solidFill>
                  <a:srgbClr val="000000"/>
                </a:solidFill>
              </a:rPr>
              <a:t>Physics of neutrals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163513" y="3627439"/>
            <a:ext cx="13716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400" b="0">
                <a:solidFill>
                  <a:srgbClr val="000000"/>
                </a:solidFill>
              </a:rPr>
              <a:t>Better source </a:t>
            </a:r>
          </a:p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400" b="0">
                <a:solidFill>
                  <a:srgbClr val="000000"/>
                </a:solidFill>
              </a:rPr>
              <a:t>modeling</a:t>
            </a:r>
          </a:p>
        </p:txBody>
      </p:sp>
      <p:pic>
        <p:nvPicPr>
          <p:cNvPr id="56333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3017840"/>
            <a:ext cx="360045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4" name="Text Box 2"/>
          <p:cNvSpPr txBox="1">
            <a:spLocks noChangeArrowheads="1"/>
          </p:cNvSpPr>
          <p:nvPr/>
        </p:nvSpPr>
        <p:spPr bwMode="auto">
          <a:xfrm>
            <a:off x="5268913" y="1951042"/>
            <a:ext cx="49530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100000"/>
              </a:lnSpc>
              <a:spcBef>
                <a:spcPct val="0"/>
              </a:spcBef>
            </a:pPr>
            <a:r>
              <a:rPr lang="en-US" sz="1700">
                <a:solidFill>
                  <a:srgbClr val="000000"/>
                </a:solidFill>
              </a:rPr>
              <a:t>Use of more diagnostics: Mach probes, Triple probes or Bdot probes to compare other  interesting observables.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794331" indent="-37338791"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5542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1085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6663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2174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5542" algn="l"/>
                <a:tab pos="911085" algn="l"/>
                <a:tab pos="1366633" algn="l"/>
                <a:tab pos="1822174" algn="l"/>
                <a:tab pos="2277713" algn="l"/>
                <a:tab pos="2733263" algn="l"/>
                <a:tab pos="3188808" algn="l"/>
                <a:tab pos="3644354" algn="l"/>
                <a:tab pos="4099898" algn="l"/>
                <a:tab pos="4555433" algn="l"/>
                <a:tab pos="5010982" algn="l"/>
                <a:tab pos="5466525" algn="l"/>
                <a:tab pos="5922077" algn="l"/>
                <a:tab pos="6377613" algn="l"/>
                <a:tab pos="6833152" algn="l"/>
                <a:tab pos="7288707" algn="l"/>
                <a:tab pos="7744246" algn="l"/>
                <a:tab pos="8199790" algn="l"/>
                <a:tab pos="8655335" algn="l"/>
                <a:tab pos="9110878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/>
            <a:fld id="{9455E857-E0E9-7D4D-8FDD-F297C4980ECB}" type="slidenum">
              <a:rPr lang="en-US" sz="1400" b="0">
                <a:solidFill>
                  <a:srgbClr val="000000"/>
                </a:solidFill>
                <a:latin typeface="Times New Roman" charset="0"/>
              </a:rPr>
              <a:pPr eaLnBrk="1"/>
              <a:t>38</a:t>
            </a:fld>
            <a:endParaRPr lang="en-US" sz="14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8371" name="Text Box 1026"/>
          <p:cNvSpPr txBox="1">
            <a:spLocks noChangeArrowheads="1"/>
          </p:cNvSpPr>
          <p:nvPr/>
        </p:nvSpPr>
        <p:spPr bwMode="auto">
          <a:xfrm>
            <a:off x="85725" y="373065"/>
            <a:ext cx="9829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>
              <a:spcBef>
                <a:spcPct val="0"/>
              </a:spcBef>
            </a:pPr>
            <a:r>
              <a:rPr lang="en-US" sz="3700">
                <a:solidFill>
                  <a:srgbClr val="0084D1"/>
                </a:solidFill>
                <a:latin typeface="WQLEVQ+CMBX12" charset="0"/>
              </a:rPr>
              <a:t>V&amp;V</a:t>
            </a:r>
          </a:p>
        </p:txBody>
      </p:sp>
      <p:sp>
        <p:nvSpPr>
          <p:cNvPr id="58372" name="Text Box 1027"/>
          <p:cNvSpPr txBox="1">
            <a:spLocks noChangeArrowheads="1"/>
          </p:cNvSpPr>
          <p:nvPr/>
        </p:nvSpPr>
        <p:spPr bwMode="auto">
          <a:xfrm>
            <a:off x="685800" y="1795463"/>
            <a:ext cx="86868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668" tIns="44835" rIns="89668" bIns="44835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eaLnBrk="1">
              <a:spcBef>
                <a:spcPct val="0"/>
              </a:spcBef>
            </a:pPr>
            <a:r>
              <a:rPr lang="en-US" sz="1800" b="0">
                <a:solidFill>
                  <a:srgbClr val="000000"/>
                </a:solidFill>
              </a:rPr>
              <a:t>A validation project requires a four step procedure:</a:t>
            </a: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  <a:p>
            <a:pPr algn="just" eaLnBrk="1"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</a:rPr>
              <a:t>(i)</a:t>
            </a:r>
            <a:r>
              <a:rPr lang="en-US" sz="1800" b="0">
                <a:solidFill>
                  <a:srgbClr val="000000"/>
                </a:solidFill>
              </a:rPr>
              <a:t>    </a:t>
            </a:r>
            <a:r>
              <a:rPr lang="en-US" sz="1800" b="0">
                <a:solidFill>
                  <a:srgbClr val="006600"/>
                </a:solidFill>
              </a:rPr>
              <a:t>Model qualification</a:t>
            </a: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  <a:p>
            <a:pPr algn="just" eaLnBrk="1"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</a:rPr>
              <a:t>(ii)</a:t>
            </a:r>
            <a:r>
              <a:rPr lang="en-US" sz="1800" b="0">
                <a:solidFill>
                  <a:srgbClr val="000000"/>
                </a:solidFill>
              </a:rPr>
              <a:t>   </a:t>
            </a:r>
            <a:r>
              <a:rPr lang="en-US" sz="1800" b="0">
                <a:solidFill>
                  <a:srgbClr val="006600"/>
                </a:solidFill>
              </a:rPr>
              <a:t>Code verification</a:t>
            </a: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algn="just" eaLnBrk="1"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</a:rPr>
              <a:t>(iii)</a:t>
            </a:r>
            <a:r>
              <a:rPr lang="en-US" sz="1800" b="0">
                <a:solidFill>
                  <a:srgbClr val="000000"/>
                </a:solidFill>
              </a:rPr>
              <a:t>  </a:t>
            </a:r>
            <a:r>
              <a:rPr lang="en-US" sz="1800" b="0">
                <a:solidFill>
                  <a:srgbClr val="006600"/>
                </a:solidFill>
              </a:rPr>
              <a:t>Definition and classification of observables</a:t>
            </a: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algn="just"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algn="just" eaLnBrk="1"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</a:rPr>
              <a:t>(iv)</a:t>
            </a:r>
            <a:r>
              <a:rPr lang="en-US" sz="1800" b="0">
                <a:solidFill>
                  <a:srgbClr val="000000"/>
                </a:solidFill>
              </a:rPr>
              <a:t>  </a:t>
            </a:r>
            <a:r>
              <a:rPr lang="en-US" sz="1800" b="0">
                <a:solidFill>
                  <a:srgbClr val="006600"/>
                </a:solidFill>
              </a:rPr>
              <a:t>Quantification of agreement</a:t>
            </a:r>
          </a:p>
          <a:p>
            <a:pPr eaLnBrk="1">
              <a:spcBef>
                <a:spcPct val="0"/>
              </a:spcBef>
            </a:pPr>
            <a:endParaRPr lang="en-US" sz="1800" b="0">
              <a:solidFill>
                <a:srgbClr val="0066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  <a:p>
            <a:pPr eaLnBrk="1">
              <a:spcBef>
                <a:spcPct val="0"/>
              </a:spcBef>
            </a:pPr>
            <a:endParaRPr 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3" y="274677"/>
            <a:ext cx="42672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971800" y="293727"/>
            <a:ext cx="4114800" cy="1169987"/>
          </a:xfrm>
          <a:prstGeom prst="rect">
            <a:avLst/>
          </a:prstGeom>
          <a:solidFill>
            <a:srgbClr val="99CCFF">
              <a:alpha val="3137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1105" tIns="45553" rIns="91105" bIns="45553" anchor="ctr"/>
          <a:lstStyle/>
          <a:p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971800" y="1544643"/>
            <a:ext cx="4114800" cy="1279525"/>
          </a:xfrm>
          <a:prstGeom prst="rect">
            <a:avLst/>
          </a:prstGeom>
          <a:solidFill>
            <a:srgbClr val="99CCFF">
              <a:alpha val="3137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1105" tIns="45553" rIns="91105" bIns="45553" anchor="ctr"/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971800" y="2879725"/>
            <a:ext cx="4114800" cy="1189038"/>
          </a:xfrm>
          <a:prstGeom prst="rect">
            <a:avLst/>
          </a:prstGeom>
          <a:solidFill>
            <a:srgbClr val="99CCFF">
              <a:alpha val="3137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1105" tIns="45553" rIns="91105" bIns="45553" anchor="ctr"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971800" y="4132269"/>
            <a:ext cx="4114800" cy="1757362"/>
          </a:xfrm>
          <a:prstGeom prst="rect">
            <a:avLst/>
          </a:prstGeom>
          <a:solidFill>
            <a:srgbClr val="99CCFF">
              <a:alpha val="3137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1105" tIns="45553" rIns="91105" bIns="45553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971800" y="5973765"/>
            <a:ext cx="4114800" cy="1235075"/>
          </a:xfrm>
          <a:prstGeom prst="rect">
            <a:avLst/>
          </a:prstGeom>
          <a:solidFill>
            <a:srgbClr val="99CCFF">
              <a:alpha val="3137"/>
            </a:srgbClr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1105" tIns="45553" rIns="91105" bIns="45553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ovie_torpex_sliced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9088"/>
            <a:ext cx="10072556" cy="755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2063"/>
            <a:ext cx="10080625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 device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Straight Arrow Connector 14"/>
          <p:cNvCxnSpPr>
            <a:cxnSpLocks noChangeShapeType="1"/>
          </p:cNvCxnSpPr>
          <p:nvPr/>
        </p:nvCxnSpPr>
        <p:spPr bwMode="auto">
          <a:xfrm>
            <a:off x="1511920" y="4211885"/>
            <a:ext cx="1872208" cy="432048"/>
          </a:xfrm>
          <a:prstGeom prst="straightConnector1">
            <a:avLst/>
          </a:prstGeom>
          <a:noFill/>
          <a:ln w="50800">
            <a:solidFill>
              <a:schemeClr val="accent2">
                <a:lumMod val="40000"/>
                <a:lumOff val="6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503808" y="1043533"/>
            <a:ext cx="9001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234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ovie_torpex_sliced.t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10802"/>
            <a:ext cx="10072800" cy="75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2063"/>
            <a:ext cx="10080625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 device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" name="Straight Arrow Connector 14"/>
          <p:cNvCxnSpPr>
            <a:cxnSpLocks noChangeShapeType="1"/>
          </p:cNvCxnSpPr>
          <p:nvPr/>
        </p:nvCxnSpPr>
        <p:spPr bwMode="auto">
          <a:xfrm>
            <a:off x="1511920" y="4211885"/>
            <a:ext cx="1872208" cy="432048"/>
          </a:xfrm>
          <a:prstGeom prst="straightConnector1">
            <a:avLst/>
          </a:prstGeom>
          <a:noFill/>
          <a:ln w="50800">
            <a:solidFill>
              <a:schemeClr val="accent2">
                <a:lumMod val="40000"/>
                <a:lumOff val="6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14"/>
          <p:cNvCxnSpPr>
            <a:cxnSpLocks noChangeShapeType="1"/>
          </p:cNvCxnSpPr>
          <p:nvPr/>
        </p:nvCxnSpPr>
        <p:spPr bwMode="auto">
          <a:xfrm flipH="1" flipV="1">
            <a:off x="1511920" y="3635823"/>
            <a:ext cx="8384" cy="584448"/>
          </a:xfrm>
          <a:prstGeom prst="straightConnector1">
            <a:avLst/>
          </a:prstGeom>
          <a:noFill/>
          <a:ln w="50800">
            <a:solidFill>
              <a:schemeClr val="accent2">
                <a:lumMod val="40000"/>
                <a:lumOff val="6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03808" y="1043533"/>
            <a:ext cx="9001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37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vie_torpex_field_lines.t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02"/>
            <a:ext cx="10072800" cy="75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2063"/>
            <a:ext cx="10080625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 device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1" name="Straight Arrow Connector 14"/>
          <p:cNvCxnSpPr>
            <a:cxnSpLocks noChangeShapeType="1"/>
          </p:cNvCxnSpPr>
          <p:nvPr/>
        </p:nvCxnSpPr>
        <p:spPr bwMode="auto">
          <a:xfrm>
            <a:off x="1511920" y="4211885"/>
            <a:ext cx="1872208" cy="432048"/>
          </a:xfrm>
          <a:prstGeom prst="straightConnector1">
            <a:avLst/>
          </a:prstGeom>
          <a:noFill/>
          <a:ln w="50800">
            <a:solidFill>
              <a:schemeClr val="accent2">
                <a:lumMod val="40000"/>
                <a:lumOff val="6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14"/>
          <p:cNvCxnSpPr>
            <a:cxnSpLocks noChangeShapeType="1"/>
          </p:cNvCxnSpPr>
          <p:nvPr/>
        </p:nvCxnSpPr>
        <p:spPr bwMode="auto">
          <a:xfrm flipH="1" flipV="1">
            <a:off x="1511920" y="3635823"/>
            <a:ext cx="8384" cy="584448"/>
          </a:xfrm>
          <a:prstGeom prst="straightConnector1">
            <a:avLst/>
          </a:prstGeom>
          <a:noFill/>
          <a:ln w="50800">
            <a:solidFill>
              <a:schemeClr val="accent2">
                <a:lumMod val="40000"/>
                <a:lumOff val="6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03808" y="1043533"/>
            <a:ext cx="9001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02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5435"/>
            <a:ext cx="10080625" cy="983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Key elements of the TORPEX device</a:t>
            </a:r>
            <a:endParaRPr lang="en-US" sz="4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247" y="1555397"/>
            <a:ext cx="8739525" cy="5030879"/>
            <a:chOff x="-150508" y="1741176"/>
            <a:chExt cx="9559091" cy="5316601"/>
          </a:xfrm>
        </p:grpSpPr>
        <p:grpSp>
          <p:nvGrpSpPr>
            <p:cNvPr id="23553" name="Group 22"/>
            <p:cNvGrpSpPr>
              <a:grpSpLocks/>
            </p:cNvGrpSpPr>
            <p:nvPr/>
          </p:nvGrpSpPr>
          <p:grpSpPr bwMode="auto">
            <a:xfrm>
              <a:off x="1993374" y="2099911"/>
              <a:ext cx="5124318" cy="4115823"/>
              <a:chOff x="1248" y="1776"/>
              <a:chExt cx="2928" cy="2352"/>
            </a:xfrm>
          </p:grpSpPr>
          <p:pic>
            <p:nvPicPr>
              <p:cNvPr id="23582" name="Picture 19" descr="figTOR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8" y="1776"/>
                <a:ext cx="2928" cy="2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740" name="Rectangle 20"/>
              <p:cNvSpPr>
                <a:spLocks noChangeArrowheads="1"/>
              </p:cNvSpPr>
              <p:nvPr/>
            </p:nvSpPr>
            <p:spPr bwMode="auto">
              <a:xfrm>
                <a:off x="1680" y="1776"/>
                <a:ext cx="1680" cy="6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  <p:sp>
            <p:nvSpPr>
              <p:cNvPr id="286741" name="Rectangle 21"/>
              <p:cNvSpPr>
                <a:spLocks noChangeArrowheads="1"/>
              </p:cNvSpPr>
              <p:nvPr/>
            </p:nvSpPr>
            <p:spPr bwMode="auto">
              <a:xfrm>
                <a:off x="2640" y="3120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</p:grpSp>
        <p:grpSp>
          <p:nvGrpSpPr>
            <p:cNvPr id="3" name="Group 51"/>
            <p:cNvGrpSpPr>
              <a:grpSpLocks/>
            </p:cNvGrpSpPr>
            <p:nvPr/>
          </p:nvGrpSpPr>
          <p:grpSpPr bwMode="auto">
            <a:xfrm>
              <a:off x="6048375" y="2691384"/>
              <a:ext cx="3360208" cy="967709"/>
              <a:chOff x="3552" y="1384"/>
              <a:chExt cx="1920" cy="553"/>
            </a:xfrm>
          </p:grpSpPr>
          <p:sp>
            <p:nvSpPr>
              <p:cNvPr id="286733" name="Line 13"/>
              <p:cNvSpPr>
                <a:spLocks noChangeShapeType="1"/>
              </p:cNvSpPr>
              <p:nvPr/>
            </p:nvSpPr>
            <p:spPr bwMode="auto">
              <a:xfrm flipH="1">
                <a:off x="3552" y="1776"/>
                <a:ext cx="768" cy="96"/>
              </a:xfrm>
              <a:prstGeom prst="line">
                <a:avLst/>
              </a:prstGeom>
              <a:noFill/>
              <a:ln w="25400">
                <a:solidFill>
                  <a:srgbClr val="003366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  <a:cs typeface="ＭＳ Ｐゴシック" charset="0"/>
                </a:endParaRPr>
              </a:p>
            </p:txBody>
          </p:sp>
          <p:sp>
            <p:nvSpPr>
              <p:cNvPr id="23581" name="Rectangle 14"/>
              <p:cNvSpPr>
                <a:spLocks noChangeArrowheads="1"/>
              </p:cNvSpPr>
              <p:nvPr/>
            </p:nvSpPr>
            <p:spPr bwMode="auto">
              <a:xfrm>
                <a:off x="4285" y="1384"/>
                <a:ext cx="1187" cy="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</a:pPr>
                <a:r>
                  <a:rPr lang="en-US" sz="2600" b="0" dirty="0">
                    <a:solidFill>
                      <a:srgbClr val="004080"/>
                    </a:solidFill>
                    <a:latin typeface="Gill Sans" charset="0"/>
                    <a:cs typeface="ＭＳ Ｐゴシック" charset="0"/>
                  </a:rPr>
                  <a:t>Parallel losses</a:t>
                </a:r>
                <a:endParaRPr lang="en-US" sz="2600" b="0" dirty="0">
                  <a:solidFill>
                    <a:srgbClr val="FF0080"/>
                  </a:solidFill>
                  <a:latin typeface="Gill Sans" charset="0"/>
                  <a:cs typeface="ＭＳ Ｐゴシック" charset="0"/>
                </a:endParaRPr>
              </a:p>
            </p:txBody>
          </p:sp>
        </p:grpSp>
        <p:sp>
          <p:nvSpPr>
            <p:cNvPr id="286743" name="Rectangle 23"/>
            <p:cNvSpPr>
              <a:spLocks noChangeArrowheads="1"/>
            </p:cNvSpPr>
            <p:nvPr/>
          </p:nvSpPr>
          <p:spPr bwMode="auto">
            <a:xfrm>
              <a:off x="479578" y="6078741"/>
              <a:ext cx="2815775" cy="979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100783" tIns="50392" rIns="100783" bIns="50392">
              <a:spAutoFit/>
            </a:bodyPr>
            <a:lstStyle/>
            <a:p>
              <a:pPr algn="ctr" defTabSz="1004709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r>
                <a:rPr lang="en-US" sz="2600" b="0" dirty="0">
                  <a:solidFill>
                    <a:srgbClr val="008040"/>
                  </a:solidFill>
                  <a:latin typeface="Gill Sans" charset="0"/>
                  <a:cs typeface="ＭＳ Ｐゴシック" charset="0"/>
                </a:rPr>
                <a:t>Magnetic curvature</a:t>
              </a:r>
              <a:endParaRPr lang="en-US" sz="26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ＭＳ Ｐゴシック" charset="0"/>
              </a:endParaRPr>
            </a:p>
          </p:txBody>
        </p:sp>
        <p:sp>
          <p:nvSpPr>
            <p:cNvPr id="286744" name="Line 24"/>
            <p:cNvSpPr>
              <a:spLocks noChangeShapeType="1"/>
            </p:cNvSpPr>
            <p:nvPr/>
          </p:nvSpPr>
          <p:spPr bwMode="auto">
            <a:xfrm flipV="1">
              <a:off x="2291073" y="5469957"/>
              <a:ext cx="945127" cy="684880"/>
            </a:xfrm>
            <a:prstGeom prst="line">
              <a:avLst/>
            </a:prstGeom>
            <a:noFill/>
            <a:ln w="3175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 wrap="none" lIns="100783" tIns="50392" rIns="100783" bIns="50392" anchor="ctr"/>
            <a:lstStyle/>
            <a:p>
              <a:pPr algn="ctr" defTabSz="1004709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defRPr/>
              </a:pPr>
              <a:endParaRPr lang="en-US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-65" charset="0"/>
                <a:cs typeface="ＭＳ Ｐゴシック" charset="0"/>
              </a:endParaRPr>
            </a:p>
          </p:txBody>
        </p:sp>
        <p:grpSp>
          <p:nvGrpSpPr>
            <p:cNvPr id="4" name="Group 47"/>
            <p:cNvGrpSpPr>
              <a:grpSpLocks/>
            </p:cNvGrpSpPr>
            <p:nvPr/>
          </p:nvGrpSpPr>
          <p:grpSpPr bwMode="auto">
            <a:xfrm>
              <a:off x="3421464" y="3275859"/>
              <a:ext cx="756047" cy="1259946"/>
              <a:chOff x="2112" y="1728"/>
              <a:chExt cx="432" cy="720"/>
            </a:xfrm>
          </p:grpSpPr>
          <p:sp>
            <p:nvSpPr>
              <p:cNvPr id="286745" name="Oval 25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384" cy="72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  <p:sp>
            <p:nvSpPr>
              <p:cNvPr id="286749" name="Freeform 29"/>
              <p:cNvSpPr>
                <a:spLocks/>
              </p:cNvSpPr>
              <p:nvPr/>
            </p:nvSpPr>
            <p:spPr bwMode="auto">
              <a:xfrm>
                <a:off x="2112" y="2028"/>
                <a:ext cx="144" cy="48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92" y="0"/>
                  </a:cxn>
                </a:cxnLst>
                <a:rect l="0" t="0" r="r" b="b"/>
                <a:pathLst>
                  <a:path w="192" h="48">
                    <a:moveTo>
                      <a:pt x="0" y="48"/>
                    </a:moveTo>
                    <a:cubicBezTo>
                      <a:pt x="80" y="28"/>
                      <a:pt x="160" y="8"/>
                      <a:pt x="192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  <p:sp>
            <p:nvSpPr>
              <p:cNvPr id="286755" name="Freeform 35"/>
              <p:cNvSpPr>
                <a:spLocks/>
              </p:cNvSpPr>
              <p:nvPr/>
            </p:nvSpPr>
            <p:spPr bwMode="auto">
              <a:xfrm>
                <a:off x="2142" y="2339"/>
                <a:ext cx="144" cy="48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48">
                    <a:moveTo>
                      <a:pt x="0" y="48"/>
                    </a:moveTo>
                    <a:cubicBezTo>
                      <a:pt x="60" y="28"/>
                      <a:pt x="120" y="8"/>
                      <a:pt x="14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</p:grpSp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1557596" y="1741176"/>
              <a:ext cx="4538032" cy="2626635"/>
              <a:chOff x="1059" y="875"/>
              <a:chExt cx="2593" cy="1501"/>
            </a:xfrm>
          </p:grpSpPr>
          <p:grpSp>
            <p:nvGrpSpPr>
              <p:cNvPr id="23572" name="Group 48"/>
              <p:cNvGrpSpPr>
                <a:grpSpLocks/>
              </p:cNvGrpSpPr>
              <p:nvPr/>
            </p:nvGrpSpPr>
            <p:grpSpPr bwMode="auto">
              <a:xfrm>
                <a:off x="2352" y="1824"/>
                <a:ext cx="112" cy="552"/>
                <a:chOff x="2352" y="1824"/>
                <a:chExt cx="112" cy="552"/>
              </a:xfrm>
            </p:grpSpPr>
            <p:sp>
              <p:nvSpPr>
                <p:cNvPr id="286757" name="Line 37"/>
                <p:cNvSpPr>
                  <a:spLocks noChangeShapeType="1"/>
                </p:cNvSpPr>
                <p:nvPr/>
              </p:nvSpPr>
              <p:spPr bwMode="auto">
                <a:xfrm>
                  <a:off x="2448" y="1824"/>
                  <a:ext cx="0" cy="528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1004709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defRPr/>
                  </a:pPr>
                  <a:endParaRPr lang="en-US" b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ill Sans" pitchFamily="-65" charset="0"/>
                    <a:cs typeface="ＭＳ Ｐゴシック" charset="0"/>
                  </a:endParaRPr>
                </a:p>
              </p:txBody>
            </p:sp>
            <p:sp>
              <p:nvSpPr>
                <p:cNvPr id="286759" name="Freeform 39"/>
                <p:cNvSpPr>
                  <a:spLocks/>
                </p:cNvSpPr>
                <p:nvPr/>
              </p:nvSpPr>
              <p:spPr bwMode="auto">
                <a:xfrm>
                  <a:off x="2352" y="1824"/>
                  <a:ext cx="112" cy="552"/>
                </a:xfrm>
                <a:custGeom>
                  <a:avLst/>
                  <a:gdLst/>
                  <a:ahLst/>
                  <a:cxnLst>
                    <a:cxn ang="0">
                      <a:pos x="112" y="24"/>
                    </a:cxn>
                    <a:cxn ang="0">
                      <a:pos x="64" y="24"/>
                    </a:cxn>
                    <a:cxn ang="0">
                      <a:pos x="16" y="72"/>
                    </a:cxn>
                    <a:cxn ang="0">
                      <a:pos x="16" y="456"/>
                    </a:cxn>
                    <a:cxn ang="0">
                      <a:pos x="112" y="552"/>
                    </a:cxn>
                  </a:cxnLst>
                  <a:rect l="0" t="0" r="r" b="b"/>
                  <a:pathLst>
                    <a:path w="112" h="552">
                      <a:moveTo>
                        <a:pt x="112" y="24"/>
                      </a:moveTo>
                      <a:cubicBezTo>
                        <a:pt x="96" y="20"/>
                        <a:pt x="80" y="16"/>
                        <a:pt x="64" y="24"/>
                      </a:cubicBezTo>
                      <a:cubicBezTo>
                        <a:pt x="48" y="32"/>
                        <a:pt x="24" y="0"/>
                        <a:pt x="16" y="72"/>
                      </a:cubicBezTo>
                      <a:cubicBezTo>
                        <a:pt x="8" y="144"/>
                        <a:pt x="0" y="376"/>
                        <a:pt x="16" y="456"/>
                      </a:cubicBezTo>
                      <a:cubicBezTo>
                        <a:pt x="32" y="536"/>
                        <a:pt x="96" y="536"/>
                        <a:pt x="112" y="552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defTabSz="1004709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defRPr/>
                  </a:pPr>
                  <a:endParaRPr lang="en-US" b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Gill Sans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286760" name="Line 40"/>
              <p:cNvSpPr>
                <a:spLocks noChangeShapeType="1"/>
              </p:cNvSpPr>
              <p:nvPr/>
            </p:nvSpPr>
            <p:spPr bwMode="auto">
              <a:xfrm>
                <a:off x="2041" y="1512"/>
                <a:ext cx="288" cy="336"/>
              </a:xfrm>
              <a:prstGeom prst="line">
                <a:avLst/>
              </a:prstGeom>
              <a:noFill/>
              <a:ln w="2540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  <a:cs typeface="ＭＳ Ｐゴシック" charset="0"/>
                </a:endParaRPr>
              </a:p>
            </p:txBody>
          </p:sp>
          <p:sp>
            <p:nvSpPr>
              <p:cNvPr id="286761" name="Rectangle 41"/>
              <p:cNvSpPr>
                <a:spLocks noChangeArrowheads="1"/>
              </p:cNvSpPr>
              <p:nvPr/>
            </p:nvSpPr>
            <p:spPr bwMode="auto">
              <a:xfrm>
                <a:off x="1059" y="875"/>
                <a:ext cx="2593" cy="5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r>
                  <a:rPr lang="en-US" sz="2600" b="0" dirty="0">
                    <a:solidFill>
                      <a:srgbClr val="FF00FF"/>
                    </a:solidFill>
                    <a:latin typeface="Gill Sans" charset="0"/>
                    <a:cs typeface="ＭＳ Ｐゴシック" charset="0"/>
                  </a:rPr>
                  <a:t>Source (EC and UH resonance)</a:t>
                </a:r>
                <a:endParaRPr lang="en-US" sz="2600" b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-150508" y="3503355"/>
              <a:ext cx="3907992" cy="967709"/>
              <a:chOff x="71" y="1848"/>
              <a:chExt cx="2233" cy="553"/>
            </a:xfrm>
          </p:grpSpPr>
          <p:sp>
            <p:nvSpPr>
              <p:cNvPr id="286762" name="Line 42"/>
              <p:cNvSpPr>
                <a:spLocks noChangeShapeType="1"/>
              </p:cNvSpPr>
              <p:nvPr/>
            </p:nvSpPr>
            <p:spPr bwMode="auto">
              <a:xfrm flipV="1">
                <a:off x="1200" y="2112"/>
                <a:ext cx="1104" cy="144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endParaRPr lang="en-US" b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" pitchFamily="-65" charset="0"/>
                  <a:cs typeface="ＭＳ Ｐゴシック" charset="0"/>
                </a:endParaRPr>
              </a:p>
            </p:txBody>
          </p:sp>
          <p:sp>
            <p:nvSpPr>
              <p:cNvPr id="286763" name="Rectangle 43"/>
              <p:cNvSpPr>
                <a:spLocks noChangeArrowheads="1"/>
              </p:cNvSpPr>
              <p:nvPr/>
            </p:nvSpPr>
            <p:spPr bwMode="auto">
              <a:xfrm>
                <a:off x="71" y="1848"/>
                <a:ext cx="1369" cy="5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defTabSz="1004709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defRPr/>
                </a:pPr>
                <a:r>
                  <a:rPr lang="en-US" sz="2600" b="0" dirty="0">
                    <a:solidFill>
                      <a:srgbClr val="FF8000"/>
                    </a:solidFill>
                    <a:latin typeface="Gill Sans" charset="0"/>
                    <a:cs typeface="ＭＳ Ｐゴシック" charset="0"/>
                  </a:rPr>
                  <a:t>Plasma gradients</a:t>
                </a:r>
                <a:endParaRPr lang="en-US" sz="2600" b="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Gill Sans" charset="0"/>
                  <a:cs typeface="ＭＳ Ｐゴシック" charset="0"/>
                </a:endParaRPr>
              </a:p>
            </p:txBody>
          </p:sp>
        </p:grpSp>
      </p:grpSp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359792" y="899518"/>
            <a:ext cx="943304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584" y="4889913"/>
            <a:ext cx="2349918" cy="256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7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str_sel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9" y="2339677"/>
            <a:ext cx="3478687" cy="258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36560"/>
            <a:ext cx="10080625" cy="57605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TORPEX, the main research avenues  </a:t>
            </a:r>
            <a:endParaRPr lang="en-US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95" name="Rectangle 75"/>
          <p:cNvSpPr>
            <a:spLocks noChangeArrowheads="1"/>
          </p:cNvSpPr>
          <p:nvPr/>
        </p:nvSpPr>
        <p:spPr bwMode="auto">
          <a:xfrm>
            <a:off x="243928" y="5508044"/>
            <a:ext cx="4220325" cy="153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/>
          <a:p>
            <a:pPr marL="455731" indent="-455731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Interaction of fast particles with turbulence</a:t>
            </a:r>
          </a:p>
        </p:txBody>
      </p:sp>
      <p:sp>
        <p:nvSpPr>
          <p:cNvPr id="5" name="Rectangle 75"/>
          <p:cNvSpPr>
            <a:spLocks noChangeArrowheads="1"/>
          </p:cNvSpPr>
          <p:nvPr/>
        </p:nvSpPr>
        <p:spPr bwMode="auto">
          <a:xfrm>
            <a:off x="287787" y="1115541"/>
            <a:ext cx="4608513" cy="105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/>
          <a:p>
            <a:pPr marL="455731" indent="-455731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3100" b="0" dirty="0">
                <a:solidFill>
                  <a:schemeClr val="tx1"/>
                </a:solidFill>
                <a:latin typeface="Gill Sans" charset="0"/>
                <a:cs typeface="ＭＳ Ｐゴシック" charset="0"/>
              </a:rPr>
              <a:t>Basic plasma turbulence physics studies</a:t>
            </a:r>
          </a:p>
        </p:txBody>
      </p:sp>
      <p:sp>
        <p:nvSpPr>
          <p:cNvPr id="6" name="Rectangle 75"/>
          <p:cNvSpPr>
            <a:spLocks noChangeArrowheads="1"/>
          </p:cNvSpPr>
          <p:nvPr/>
        </p:nvSpPr>
        <p:spPr bwMode="auto">
          <a:xfrm>
            <a:off x="4668228" y="3300219"/>
            <a:ext cx="4980596" cy="105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/>
          <a:p>
            <a:pPr marL="455731" indent="-455731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Generation, propagation, control of blobs</a:t>
            </a: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287788" y="755501"/>
            <a:ext cx="9577064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440" y="971525"/>
            <a:ext cx="2592288" cy="2049717"/>
          </a:xfrm>
          <a:prstGeom prst="rect">
            <a:avLst/>
          </a:prstGeom>
        </p:spPr>
      </p:pic>
      <p:pic>
        <p:nvPicPr>
          <p:cNvPr id="12" name="Picture 7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741" y="2907943"/>
            <a:ext cx="216023" cy="18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376" y="899517"/>
            <a:ext cx="30705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ig2_setup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702" y="3635821"/>
            <a:ext cx="7128297" cy="517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6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" y="72008"/>
            <a:ext cx="9936856" cy="6834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69" tIns="50237" rIns="100469" bIns="50237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400" dirty="0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TORPEX: an ideal validation </a:t>
            </a:r>
            <a:r>
              <a:rPr lang="en-US" sz="4400" dirty="0" err="1">
                <a:solidFill>
                  <a:srgbClr val="0000FF"/>
                </a:solidFill>
                <a:latin typeface="Gill Sans" charset="0"/>
                <a:ea typeface="ＭＳ Ｐゴシック" charset="0"/>
                <a:cs typeface="ＭＳ Ｐゴシック" charset="0"/>
              </a:rPr>
              <a:t>testbed</a:t>
            </a:r>
            <a:endParaRPr lang="en-US" sz="4400" dirty="0">
              <a:latin typeface="Gill San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6629" name="torpex_turbulence.mov" descr="/Users/ricci/Desktop/TORPEX/paolo_frames/time sequence (0.8 ms)/torpex_turbulence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259560"/>
            <a:ext cx="3696130" cy="277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" descr="figTOR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68" y="4067869"/>
            <a:ext cx="3807420" cy="3364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75"/>
          <p:cNvSpPr>
            <a:spLocks noChangeArrowheads="1"/>
          </p:cNvSpPr>
          <p:nvPr/>
        </p:nvSpPr>
        <p:spPr bwMode="auto">
          <a:xfrm>
            <a:off x="143788" y="4643952"/>
            <a:ext cx="5472607" cy="160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3100" b="0" dirty="0">
              <a:solidFill>
                <a:srgbClr val="0000FF"/>
              </a:solidFill>
              <a:latin typeface="Gill Sans" charset="0"/>
              <a:cs typeface="ＭＳ Ｐゴシック" charset="0"/>
            </a:endParaRPr>
          </a:p>
          <a:p>
            <a:pPr marL="455731" indent="-455731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Parameter scan,  </a:t>
            </a:r>
            <a:r>
              <a:rPr lang="en-US" sz="3600" b="0" i="1" dirty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 – number of field line turns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92660" y="4499917"/>
            <a:ext cx="1925881" cy="440072"/>
          </a:xfrm>
          <a:prstGeom prst="rect">
            <a:avLst/>
          </a:prstGeom>
          <a:noFill/>
        </p:spPr>
        <p:txBody>
          <a:bodyPr wrap="none" lIns="91151" tIns="45577" rIns="91151" bIns="45577" rtlCol="0">
            <a:spAutoFit/>
          </a:bodyPr>
          <a:lstStyle/>
          <a:p>
            <a:r>
              <a:rPr lang="en-US" sz="2400" b="0" dirty="0">
                <a:latin typeface="Gill Sans"/>
                <a:cs typeface="Gill Sans"/>
              </a:rPr>
              <a:t>Example: </a:t>
            </a:r>
            <a:r>
              <a:rPr lang="en-US" sz="2400" b="0" i="1" dirty="0">
                <a:latin typeface="Times New Roman"/>
                <a:cs typeface="Times New Roman"/>
              </a:rPr>
              <a:t>N</a:t>
            </a:r>
            <a:r>
              <a:rPr lang="en-US" sz="2400" b="0" dirty="0">
                <a:latin typeface="Gill Sans"/>
                <a:cs typeface="Gill Sans"/>
              </a:rPr>
              <a:t>=2</a:t>
            </a:r>
          </a:p>
        </p:txBody>
      </p:sp>
      <p:sp>
        <p:nvSpPr>
          <p:cNvPr id="8" name="Rectangle 75"/>
          <p:cNvSpPr>
            <a:spLocks noChangeArrowheads="1"/>
          </p:cNvSpPr>
          <p:nvPr/>
        </p:nvSpPr>
        <p:spPr bwMode="auto">
          <a:xfrm>
            <a:off x="4391993" y="1259557"/>
            <a:ext cx="5688632" cy="200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447" tIns="50226" rIns="100447" bIns="50226">
            <a:spAutoFit/>
          </a:bodyPr>
          <a:lstStyle/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3100" b="0" dirty="0">
              <a:solidFill>
                <a:srgbClr val="0000FF"/>
              </a:solidFill>
              <a:latin typeface="Gill Sans" charset="0"/>
              <a:cs typeface="ＭＳ Ｐゴシック" charset="0"/>
            </a:endParaRPr>
          </a:p>
          <a:p>
            <a:pPr marL="455731" indent="-455731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en-US" sz="3100" b="0" dirty="0">
                <a:solidFill>
                  <a:srgbClr val="000000"/>
                </a:solidFill>
                <a:latin typeface="Gill Sans" charset="0"/>
                <a:cs typeface="ＭＳ Ｐゴシック" charset="0"/>
              </a:rPr>
              <a:t>Complete set of diagnostics, full plasma imaging possible</a:t>
            </a:r>
          </a:p>
          <a:p>
            <a:pPr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sz="3100" b="0" dirty="0">
              <a:solidFill>
                <a:srgbClr val="0000FF"/>
              </a:solidFill>
              <a:latin typeface="Gill Sans" charset="0"/>
              <a:cs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472360" y="4067869"/>
            <a:ext cx="2592288" cy="8640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201" tIns="45600" rIns="91201" bIns="45600" numCol="1" spcCol="0" rtlCol="0" anchor="t" anchorCtr="0" compatLnSpc="1">
            <a:prstTxWarp prst="textNoShape">
              <a:avLst/>
            </a:prstTxWarp>
          </a:bodyPr>
          <a:lstStyle/>
          <a:p>
            <a:pPr algn="ctr" defTabSz="912031" hangingPunct="1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b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575820" y="899518"/>
            <a:ext cx="9001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lIns="100447" tIns="50226" rIns="100447" bIns="50226"/>
          <a:lstStyle/>
          <a:p>
            <a:pPr algn="ctr" defTabSz="1004709" hangingPunct="1">
              <a:lnSpc>
                <a:spcPct val="100000"/>
              </a:lnSpc>
              <a:spcBef>
                <a:spcPct val="0"/>
              </a:spcBef>
              <a:buClrTx/>
              <a:buSzTx/>
              <a:defRPr/>
            </a:pPr>
            <a:endParaRPr lang="en-US" b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-65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40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video>
          </p:childTnLst>
        </p:cTn>
      </p:par>
    </p:tnLst>
    <p:bldLst>
      <p:bldP spid="14" grpId="0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Palatino"/>
        <a:ea typeface="ＭＳ Ｐゴシック"/>
        <a:cs typeface="ＭＳ Ｐゴシック"/>
      </a:majorFont>
      <a:minorFont>
        <a:latin typeface="Palatino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ill Sans" pitchFamily="-65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Palatino"/>
        <a:ea typeface="ＭＳ Ｐゴシック"/>
        <a:cs typeface="ＭＳ Ｐゴシック"/>
      </a:majorFont>
      <a:minorFont>
        <a:latin typeface="Palatino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Palatino"/>
        <a:ea typeface="ＭＳ Ｐゴシック"/>
        <a:cs typeface="ＭＳ Ｐゴシック"/>
      </a:majorFont>
      <a:minorFont>
        <a:latin typeface="Palatino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79788</TotalTime>
  <Words>2186</Words>
  <Application>Microsoft Macintosh PowerPoint</Application>
  <PresentationFormat>Custom</PresentationFormat>
  <Paragraphs>474</Paragraphs>
  <Slides>39</Slides>
  <Notes>35</Notes>
  <HiddenSlides>3</HiddenSlides>
  <MMClips>12</MMClips>
  <ScaleCrop>false</ScaleCrop>
  <HeadingPairs>
    <vt:vector size="8" baseType="variant">
      <vt:variant>
        <vt:lpstr>Theme</vt:lpstr>
      </vt:variant>
      <vt:variant>
        <vt:i4>10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53" baseType="lpstr">
      <vt:lpstr>Default Design</vt:lpstr>
      <vt:lpstr>Custom Design</vt:lpstr>
      <vt:lpstr>1_Custom Design</vt:lpstr>
      <vt:lpstr>Blank Presentation</vt:lpstr>
      <vt:lpstr>2_Custom Design</vt:lpstr>
      <vt:lpstr>3_Custom Design</vt:lpstr>
      <vt:lpstr>1_Default Design</vt:lpstr>
      <vt:lpstr>1_Blank Presentation</vt:lpstr>
      <vt:lpstr>2_Blank Presentation</vt:lpstr>
      <vt:lpstr>2_Default Design</vt:lpstr>
      <vt:lpstr>\\localhost\Users\ricci\Documents\conference\EPR2013\!OLE_LINK1</vt:lpstr>
      <vt:lpstr>\\localhost\Users\ricci\Documents\conference\EPR2013\!OLE_LINK1</vt:lpstr>
      <vt:lpstr>Equation</vt:lpstr>
      <vt:lpstr>Microsoft Equation</vt:lpstr>
      <vt:lpstr>The validation project for the TORPEX basic plasma physics experiment </vt:lpstr>
      <vt:lpstr>The TORPEX device</vt:lpstr>
      <vt:lpstr>The TORPEX device</vt:lpstr>
      <vt:lpstr>The TORPEX device</vt:lpstr>
      <vt:lpstr>The TORPEX device</vt:lpstr>
      <vt:lpstr>The TORPEX device</vt:lpstr>
      <vt:lpstr>Key elements of the TORPEX device</vt:lpstr>
      <vt:lpstr>TORPEX, the main research avenues  </vt:lpstr>
      <vt:lpstr>TORPEX: an ideal validation testbed</vt:lpstr>
      <vt:lpstr>GBS: simulation of plasma turbulence in edge conditions </vt:lpstr>
      <vt:lpstr>Properties of TORPEX turbulence </vt:lpstr>
      <vt:lpstr>The GBS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Flute instabilities - ideal interchange mode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Resistive interchange modes</vt:lpstr>
      <vt:lpstr>Why does TORPEX transition from ideal to resistive interchange for large N?</vt:lpstr>
      <vt:lpstr>PowerPoint Presentation</vt:lpstr>
      <vt:lpstr>PowerPoint Presentation</vt:lpstr>
      <vt:lpstr>What comes next?</vt:lpstr>
      <vt:lpstr>What comes next?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Joaquim Loizu</dc:creator>
  <cp:lastModifiedBy>Paolo Ricci</cp:lastModifiedBy>
  <cp:revision>740</cp:revision>
  <cp:lastPrinted>2011-04-09T04:39:18Z</cp:lastPrinted>
  <dcterms:created xsi:type="dcterms:W3CDTF">2013-01-07T20:25:35Z</dcterms:created>
  <dcterms:modified xsi:type="dcterms:W3CDTF">2013-02-13T13:12:44Z</dcterms:modified>
</cp:coreProperties>
</file>