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7" r:id="rId2"/>
    <p:sldId id="258" r:id="rId3"/>
    <p:sldId id="263" r:id="rId4"/>
    <p:sldId id="287" r:id="rId5"/>
    <p:sldId id="264" r:id="rId6"/>
    <p:sldId id="275" r:id="rId7"/>
    <p:sldId id="290" r:id="rId8"/>
    <p:sldId id="322" r:id="rId9"/>
    <p:sldId id="291" r:id="rId10"/>
    <p:sldId id="292" r:id="rId11"/>
    <p:sldId id="293" r:id="rId12"/>
    <p:sldId id="323" r:id="rId13"/>
    <p:sldId id="324" r:id="rId14"/>
    <p:sldId id="270" r:id="rId15"/>
    <p:sldId id="308" r:id="rId16"/>
    <p:sldId id="307" r:id="rId17"/>
    <p:sldId id="309" r:id="rId18"/>
    <p:sldId id="310" r:id="rId19"/>
    <p:sldId id="311" r:id="rId20"/>
    <p:sldId id="297" r:id="rId21"/>
    <p:sldId id="298" r:id="rId22"/>
    <p:sldId id="278" r:id="rId23"/>
    <p:sldId id="305" r:id="rId24"/>
    <p:sldId id="321" r:id="rId25"/>
    <p:sldId id="319" r:id="rId26"/>
    <p:sldId id="303" r:id="rId27"/>
    <p:sldId id="325" r:id="rId28"/>
    <p:sldId id="300" r:id="rId29"/>
    <p:sldId id="327" r:id="rId30"/>
    <p:sldId id="320" r:id="rId31"/>
    <p:sldId id="316" r:id="rId32"/>
    <p:sldId id="299" r:id="rId33"/>
    <p:sldId id="279" r:id="rId34"/>
    <p:sldId id="326" r:id="rId35"/>
    <p:sldId id="280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058" autoAdjust="0"/>
  </p:normalViewPr>
  <p:slideViewPr>
    <p:cSldViewPr snapToGrid="0" snapToObjects="1">
      <p:cViewPr varScale="1">
        <p:scale>
          <a:sx n="65" d="100"/>
          <a:sy n="65" d="100"/>
        </p:scale>
        <p:origin x="-29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58599-ACAD-E545-A7BF-5BF33FB38613}" type="datetimeFigureOut">
              <a:rPr lang="en-US" smtClean="0"/>
              <a:t>16.05.17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BFC64-5075-5743-B501-4B3A70FA2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908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54F7B-EC8C-174E-A75F-0DBE8C2388A0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8179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BFC64-5075-5743-B501-4B3A70FA243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161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RSS: least square problem. Residual sum of squares</a:t>
            </a:r>
          </a:p>
          <a:p>
            <a:r>
              <a:rPr lang="en-US" dirty="0" smtClean="0"/>
              <a:t>Lasso: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sparseness constraints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Ridge: restrictions on the overall size of the regression vector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BFC64-5075-5743-B501-4B3A70FA243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161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RSS: least square problem. Residual sum of squares</a:t>
            </a:r>
          </a:p>
          <a:p>
            <a:r>
              <a:rPr lang="en-US" dirty="0" smtClean="0"/>
              <a:t>Lasso: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sparseness constraints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Ridge: restrictions on the overall size of the regression vector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BFC64-5075-5743-B501-4B3A70FA243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161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BFC64-5075-5743-B501-4B3A70FA243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48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6F93-2452-8D4F-AA84-7BB277EE1476}" type="datetimeFigureOut">
              <a:rPr lang="en-US" smtClean="0"/>
              <a:t>16.05.17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4BE0-A317-D84A-B27B-3AFEA6804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15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6F93-2452-8D4F-AA84-7BB277EE1476}" type="datetimeFigureOut">
              <a:rPr lang="en-US" smtClean="0"/>
              <a:t>16.05.17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4BE0-A317-D84A-B27B-3AFEA6804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875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6F93-2452-8D4F-AA84-7BB277EE1476}" type="datetimeFigureOut">
              <a:rPr lang="en-US" smtClean="0"/>
              <a:t>16.05.17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4BE0-A317-D84A-B27B-3AFEA6804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8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6350" y="739775"/>
            <a:ext cx="9159875" cy="107950"/>
          </a:xfrm>
          <a:prstGeom prst="rect">
            <a:avLst/>
          </a:prstGeom>
          <a:pattFill prst="ltUpDiag">
            <a:fgClr>
              <a:srgbClr val="000000"/>
            </a:fgClr>
            <a:bgClr>
              <a:prstClr val="white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5" name="Image 4" descr="epfl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6440488"/>
            <a:ext cx="70802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ignalisation droite 5"/>
          <p:cNvSpPr>
            <a:spLocks noChangeArrowheads="1"/>
          </p:cNvSpPr>
          <p:nvPr userDrawn="1"/>
        </p:nvSpPr>
        <p:spPr bwMode="auto">
          <a:xfrm>
            <a:off x="747713" y="6462713"/>
            <a:ext cx="1557337" cy="188912"/>
          </a:xfrm>
          <a:prstGeom prst="homePlate">
            <a:avLst>
              <a:gd name="adj" fmla="val 49920"/>
            </a:avLst>
          </a:prstGeom>
          <a:solidFill>
            <a:srgbClr val="DD02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4400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Chevron 6"/>
          <p:cNvSpPr>
            <a:spLocks noChangeArrowheads="1"/>
          </p:cNvSpPr>
          <p:nvPr userDrawn="1"/>
        </p:nvSpPr>
        <p:spPr bwMode="auto">
          <a:xfrm>
            <a:off x="2260600" y="6462713"/>
            <a:ext cx="1784350" cy="187325"/>
          </a:xfrm>
          <a:prstGeom prst="chevron">
            <a:avLst>
              <a:gd name="adj" fmla="val 49876"/>
            </a:avLst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4400"/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229600" cy="623608"/>
          </a:xfrm>
          <a:prstGeom prst="rect">
            <a:avLst/>
          </a:prstGeom>
        </p:spPr>
        <p:txBody>
          <a:bodyPr/>
          <a:lstStyle>
            <a:lvl1pPr algn="l">
              <a:spcAft>
                <a:spcPts val="1200"/>
              </a:spcAft>
              <a:defRPr sz="2800" b="0" i="0" spc="100" baseline="0">
                <a:latin typeface="Impact"/>
                <a:cs typeface="Impact"/>
              </a:defRPr>
            </a:lvl1pPr>
          </a:lstStyle>
          <a:p>
            <a:r>
              <a:rPr lang="fr-CH" smtClean="0"/>
              <a:t>Click to edit Master title style</a:t>
            </a:r>
            <a:endParaRPr lang="fr-FR" dirty="0"/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296374" y="1693615"/>
            <a:ext cx="8229600" cy="3265487"/>
          </a:xfrm>
          <a:prstGeom prst="rect">
            <a:avLst/>
          </a:prstGeom>
        </p:spPr>
        <p:txBody>
          <a:bodyPr lIns="0" tIns="0" rIns="0" bIns="0"/>
          <a:lstStyle>
            <a:lvl1pPr marL="457200" indent="-241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defRPr sz="2200" b="0" i="0">
                <a:solidFill>
                  <a:srgbClr val="000000"/>
                </a:solidFill>
                <a:latin typeface="Arial Narrow"/>
                <a:cs typeface="Arial Narrow"/>
              </a:defRPr>
            </a:lvl1pPr>
            <a:lvl2pPr marL="639763" indent="-241200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>
                <a:solidFill>
                  <a:srgbClr val="000000"/>
                </a:solidFill>
                <a:latin typeface="Arial Narrow"/>
                <a:cs typeface="Arial Narrow"/>
              </a:defRPr>
            </a:lvl2pPr>
            <a:lvl3pPr marL="776288" indent="-241200">
              <a:spcBef>
                <a:spcPts val="300"/>
              </a:spcBef>
              <a:buClr>
                <a:srgbClr val="C30000"/>
              </a:buClr>
              <a:buSzPct val="159000"/>
              <a:defRPr sz="1300" b="0" i="0">
                <a:solidFill>
                  <a:srgbClr val="000000"/>
                </a:solidFill>
                <a:latin typeface="Arial Narrow"/>
                <a:cs typeface="Arial Narrow"/>
              </a:defRPr>
            </a:lvl3pPr>
            <a:lvl4pPr>
              <a:defRPr>
                <a:latin typeface="HelveticaNeueLT Pro 55 Roman" pitchFamily="34" charset="0"/>
              </a:defRPr>
            </a:lvl4pPr>
            <a:lvl5pPr>
              <a:defRPr>
                <a:latin typeface="HelveticaNeueLT Pro 55 Roman" pitchFamily="34" charset="0"/>
              </a:defRPr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621464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" descr="epfl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9638"/>
            <a:ext cx="1108075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re 5"/>
          <p:cNvSpPr>
            <a:spLocks noGrp="1"/>
          </p:cNvSpPr>
          <p:nvPr>
            <p:ph type="title"/>
          </p:nvPr>
        </p:nvSpPr>
        <p:spPr>
          <a:xfrm>
            <a:off x="1000134" y="3098871"/>
            <a:ext cx="6441122" cy="599847"/>
          </a:xfrm>
          <a:prstGeom prst="rect">
            <a:avLst/>
          </a:prstGeom>
        </p:spPr>
        <p:txBody>
          <a:bodyPr/>
          <a:lstStyle>
            <a:lvl1pPr algn="l">
              <a:defRPr sz="2600" b="1" i="0" spc="100">
                <a:latin typeface="Impact"/>
                <a:cs typeface="Impact"/>
              </a:defRPr>
            </a:lvl1pPr>
          </a:lstStyle>
          <a:p>
            <a:pPr lvl="0"/>
            <a:r>
              <a:rPr lang="fr-CH" noProof="0" smtClean="0"/>
              <a:t>Click to edit Master title style</a:t>
            </a:r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2266239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6F93-2452-8D4F-AA84-7BB277EE1476}" type="datetimeFigureOut">
              <a:rPr lang="en-US" smtClean="0"/>
              <a:t>16.05.17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4BE0-A317-D84A-B27B-3AFEA6804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093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6F93-2452-8D4F-AA84-7BB277EE1476}" type="datetimeFigureOut">
              <a:rPr lang="en-US" smtClean="0"/>
              <a:t>16.05.17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4BE0-A317-D84A-B27B-3AFEA6804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719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6F93-2452-8D4F-AA84-7BB277EE1476}" type="datetimeFigureOut">
              <a:rPr lang="en-US" smtClean="0"/>
              <a:t>16.05.17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4BE0-A317-D84A-B27B-3AFEA6804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85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6F93-2452-8D4F-AA84-7BB277EE1476}" type="datetimeFigureOut">
              <a:rPr lang="en-US" smtClean="0"/>
              <a:t>16.05.17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4BE0-A317-D84A-B27B-3AFEA6804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00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6F93-2452-8D4F-AA84-7BB277EE1476}" type="datetimeFigureOut">
              <a:rPr lang="en-US" smtClean="0"/>
              <a:t>16.05.17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4BE0-A317-D84A-B27B-3AFEA6804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496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6F93-2452-8D4F-AA84-7BB277EE1476}" type="datetimeFigureOut">
              <a:rPr lang="en-US" smtClean="0"/>
              <a:t>16.05.17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4BE0-A317-D84A-B27B-3AFEA6804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329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6F93-2452-8D4F-AA84-7BB277EE1476}" type="datetimeFigureOut">
              <a:rPr lang="en-US" smtClean="0"/>
              <a:t>16.05.17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4BE0-A317-D84A-B27B-3AFEA6804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466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6F93-2452-8D4F-AA84-7BB277EE1476}" type="datetimeFigureOut">
              <a:rPr lang="en-US" smtClean="0"/>
              <a:t>16.05.17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4BE0-A317-D84A-B27B-3AFEA6804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312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16F93-2452-8D4F-AA84-7BB277EE1476}" type="datetimeFigureOut">
              <a:rPr lang="en-US" smtClean="0"/>
              <a:t>16.05.17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34BE0-A317-D84A-B27B-3AFEA6804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15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5" Type="http://schemas.openxmlformats.org/officeDocument/2006/relationships/image" Target="../media/image18.emf"/><Relationship Id="rId6" Type="http://schemas.openxmlformats.org/officeDocument/2006/relationships/image" Target="../media/image19.emf"/><Relationship Id="rId7" Type="http://schemas.openxmlformats.org/officeDocument/2006/relationships/image" Target="../media/image20.emf"/><Relationship Id="rId8" Type="http://schemas.openxmlformats.org/officeDocument/2006/relationships/image" Target="../media/image21.emf"/><Relationship Id="rId9" Type="http://schemas.openxmlformats.org/officeDocument/2006/relationships/image" Target="../media/image22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emf"/><Relationship Id="rId3" Type="http://schemas.openxmlformats.org/officeDocument/2006/relationships/image" Target="../media/image2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5" Type="http://schemas.openxmlformats.org/officeDocument/2006/relationships/image" Target="../media/image29.emf"/><Relationship Id="rId6" Type="http://schemas.openxmlformats.org/officeDocument/2006/relationships/image" Target="../media/image30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6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.emf"/><Relationship Id="rId3" Type="http://schemas.openxmlformats.org/officeDocument/2006/relationships/image" Target="../media/image3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.emf"/><Relationship Id="rId3" Type="http://schemas.openxmlformats.org/officeDocument/2006/relationships/image" Target="../media/image31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.emf"/><Relationship Id="rId3" Type="http://schemas.openxmlformats.org/officeDocument/2006/relationships/image" Target="../media/image3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2.emf"/><Relationship Id="rId3" Type="http://schemas.openxmlformats.org/officeDocument/2006/relationships/image" Target="../media/image33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4.emf"/><Relationship Id="rId3" Type="http://schemas.openxmlformats.org/officeDocument/2006/relationships/image" Target="../media/image22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5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emf"/><Relationship Id="rId5" Type="http://schemas.openxmlformats.org/officeDocument/2006/relationships/image" Target="../media/image43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emf"/><Relationship Id="rId5" Type="http://schemas.openxmlformats.org/officeDocument/2006/relationships/image" Target="../media/image46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4" Type="http://schemas.openxmlformats.org/officeDocument/2006/relationships/image" Target="../media/image49.emf"/><Relationship Id="rId5" Type="http://schemas.openxmlformats.org/officeDocument/2006/relationships/image" Target="../media/image50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7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2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5.emf"/><Relationship Id="rId3" Type="http://schemas.openxmlformats.org/officeDocument/2006/relationships/image" Target="../media/image56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7.emf"/><Relationship Id="rId3" Type="http://schemas.openxmlformats.org/officeDocument/2006/relationships/image" Target="../media/image58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9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8.pn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5" Type="http://schemas.openxmlformats.org/officeDocument/2006/relationships/image" Target="../media/image18.emf"/><Relationship Id="rId6" Type="http://schemas.openxmlformats.org/officeDocument/2006/relationships/image" Target="../media/image19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8914" y="843280"/>
            <a:ext cx="6612197" cy="2457450"/>
          </a:xfrm>
        </p:spPr>
        <p:txBody>
          <a:bodyPr>
            <a:noAutofit/>
          </a:bodyPr>
          <a:lstStyle/>
          <a:p>
            <a:pPr algn="l"/>
            <a:r>
              <a:rPr lang="en-US" sz="3400" dirty="0">
                <a:latin typeface="Impact"/>
                <a:cs typeface="Impact"/>
              </a:rPr>
              <a:t>Analysis of functional groups in atmospheric aerosols by infrared </a:t>
            </a:r>
            <a:br>
              <a:rPr lang="en-US" sz="3400" dirty="0">
                <a:latin typeface="Impact"/>
                <a:cs typeface="Impact"/>
              </a:rPr>
            </a:br>
            <a:r>
              <a:rPr lang="en-US" sz="3400" dirty="0">
                <a:latin typeface="Impact"/>
                <a:cs typeface="Impact"/>
              </a:rPr>
              <a:t>spectroscopy: </a:t>
            </a:r>
            <a:r>
              <a:rPr lang="en-US" sz="3400" dirty="0" err="1">
                <a:latin typeface="Impact"/>
                <a:cs typeface="Impact"/>
              </a:rPr>
              <a:t>ElnetPLS</a:t>
            </a:r>
            <a:r>
              <a:rPr lang="en-US" sz="3400" dirty="0">
                <a:latin typeface="Impact"/>
                <a:cs typeface="Impact"/>
              </a:rPr>
              <a:t> </a:t>
            </a:r>
            <a:r>
              <a:rPr lang="en-US" sz="3400" dirty="0" smtClean="0">
                <a:latin typeface="Impact"/>
                <a:cs typeface="Impact"/>
              </a:rPr>
              <a:t>model</a:t>
            </a:r>
            <a:endParaRPr lang="en-US" sz="3400" dirty="0">
              <a:latin typeface="Impact"/>
              <a:cs typeface="Impac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8914" y="3827779"/>
            <a:ext cx="4760241" cy="2189646"/>
          </a:xfrm>
        </p:spPr>
        <p:txBody>
          <a:bodyPr>
            <a:noAutofit/>
          </a:bodyPr>
          <a:lstStyle/>
          <a:p>
            <a:pPr algn="l"/>
            <a:r>
              <a:rPr lang="en-US" sz="2000" dirty="0" err="1"/>
              <a:t>Matteo</a:t>
            </a:r>
            <a:r>
              <a:rPr lang="en-US" sz="2000" dirty="0"/>
              <a:t> </a:t>
            </a:r>
            <a:r>
              <a:rPr lang="en-US" sz="2000" dirty="0" err="1" smtClean="0"/>
              <a:t>Reggente</a:t>
            </a:r>
            <a:endParaRPr lang="en-US" sz="2000" dirty="0"/>
          </a:p>
          <a:p>
            <a:pPr algn="l"/>
            <a:r>
              <a:rPr lang="en-US" sz="2000" dirty="0" smtClean="0"/>
              <a:t>Giulia Ruggeri</a:t>
            </a:r>
          </a:p>
          <a:p>
            <a:pPr algn="l"/>
            <a:r>
              <a:rPr lang="en-US" sz="2000" dirty="0"/>
              <a:t>Adele </a:t>
            </a:r>
            <a:r>
              <a:rPr lang="en-US" sz="2000" dirty="0" err="1"/>
              <a:t>Kuzmiakova</a:t>
            </a:r>
            <a:r>
              <a:rPr lang="en-US" sz="2000" dirty="0"/>
              <a:t> </a:t>
            </a:r>
            <a:endParaRPr lang="en-US" sz="2000" dirty="0" smtClean="0"/>
          </a:p>
          <a:p>
            <a:pPr algn="l"/>
            <a:r>
              <a:rPr lang="en-US" sz="2000" dirty="0" smtClean="0"/>
              <a:t>Satoshi </a:t>
            </a:r>
            <a:r>
              <a:rPr lang="en-US" sz="2000" dirty="0" err="1" smtClean="0"/>
              <a:t>Takahama</a:t>
            </a:r>
            <a:endParaRPr lang="en-US" sz="2000" dirty="0" smtClean="0"/>
          </a:p>
          <a:p>
            <a:pPr algn="l"/>
            <a:r>
              <a:rPr lang="en-US" sz="1600" i="1" dirty="0" smtClean="0"/>
              <a:t>Swiss Federal Institute of Technology Lausanne</a:t>
            </a:r>
            <a:endParaRPr lang="en-US" sz="1600" dirty="0" smtClean="0"/>
          </a:p>
          <a:p>
            <a:pPr algn="l"/>
            <a:endParaRPr lang="en-US" sz="800" dirty="0" smtClean="0"/>
          </a:p>
          <a:p>
            <a:pPr algn="l"/>
            <a:r>
              <a:rPr lang="en-US" sz="2000" dirty="0" smtClean="0"/>
              <a:t>Ann </a:t>
            </a:r>
            <a:r>
              <a:rPr lang="en-US" sz="2000" dirty="0" err="1" smtClean="0"/>
              <a:t>Dillner</a:t>
            </a:r>
            <a:endParaRPr lang="en-US" sz="2000" dirty="0" smtClean="0"/>
          </a:p>
          <a:p>
            <a:pPr algn="l"/>
            <a:r>
              <a:rPr lang="en-US" sz="1600" i="1" dirty="0" smtClean="0"/>
              <a:t>University of California, Davis</a:t>
            </a:r>
          </a:p>
        </p:txBody>
      </p:sp>
      <p:pic>
        <p:nvPicPr>
          <p:cNvPr id="4" name="Picture 3" descr="EPFL-Logo-CMJ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155" y="3908417"/>
            <a:ext cx="1409909" cy="675169"/>
          </a:xfrm>
          <a:prstGeom prst="rect">
            <a:avLst/>
          </a:prstGeom>
        </p:spPr>
      </p:pic>
      <p:pic>
        <p:nvPicPr>
          <p:cNvPr id="5" name="Picture 4" descr="expanded_logo_cmyk_gold-blue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888" y="4780140"/>
            <a:ext cx="1396443" cy="3576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r="72001" b="45385"/>
          <a:stretch/>
        </p:blipFill>
        <p:spPr>
          <a:xfrm>
            <a:off x="7316937" y="5335814"/>
            <a:ext cx="1134344" cy="3606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1265" y="6017425"/>
            <a:ext cx="585689" cy="762560"/>
          </a:xfrm>
          <a:prstGeom prst="rect">
            <a:avLst/>
          </a:prstGeom>
        </p:spPr>
      </p:pic>
      <p:pic>
        <p:nvPicPr>
          <p:cNvPr id="8" name="Picture 7" descr="ENAC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000"/>
            <a:ext cx="2284848" cy="687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46990" r="24033" b="16949"/>
          <a:stretch/>
        </p:blipFill>
        <p:spPr>
          <a:xfrm>
            <a:off x="6066326" y="5617113"/>
            <a:ext cx="3077674" cy="238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280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68" y="2389766"/>
            <a:ext cx="1422400" cy="169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4" name="Straight Connector 63"/>
          <p:cNvCxnSpPr/>
          <p:nvPr/>
        </p:nvCxnSpPr>
        <p:spPr>
          <a:xfrm>
            <a:off x="420083" y="3403313"/>
            <a:ext cx="912238" cy="1863946"/>
          </a:xfrm>
          <a:prstGeom prst="line">
            <a:avLst/>
          </a:prstGeom>
          <a:ln w="28575" cmpd="sng">
            <a:solidFill>
              <a:schemeClr val="tx1"/>
            </a:solidFill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3682106" y="2192051"/>
            <a:ext cx="781771" cy="2049462"/>
          </a:xfrm>
          <a:prstGeom prst="line">
            <a:avLst/>
          </a:prstGeom>
          <a:ln w="28575" cmpd="sng">
            <a:solidFill>
              <a:schemeClr val="tx1"/>
            </a:solidFill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>
          <a:xfrm>
            <a:off x="2232718" y="1859541"/>
            <a:ext cx="147638" cy="136525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215006" y="930853"/>
            <a:ext cx="3500437" cy="3333750"/>
          </a:xfrm>
          <a:prstGeom prst="ellipse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68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618" y="1692853"/>
            <a:ext cx="1736725" cy="177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318" y="1340428"/>
            <a:ext cx="1901825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Oval 69"/>
          <p:cNvSpPr/>
          <p:nvPr/>
        </p:nvSpPr>
        <p:spPr>
          <a:xfrm>
            <a:off x="2670868" y="2015116"/>
            <a:ext cx="138113" cy="152400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71" name="Oval 70"/>
          <p:cNvSpPr/>
          <p:nvPr/>
        </p:nvSpPr>
        <p:spPr>
          <a:xfrm>
            <a:off x="1078606" y="1700791"/>
            <a:ext cx="136525" cy="142875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72" name="Oval 71"/>
          <p:cNvSpPr/>
          <p:nvPr/>
        </p:nvSpPr>
        <p:spPr>
          <a:xfrm>
            <a:off x="2989956" y="3110491"/>
            <a:ext cx="252412" cy="255587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1496118" y="1459491"/>
            <a:ext cx="258763" cy="220662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503931" y="1656341"/>
            <a:ext cx="325437" cy="295275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75" name="Oval 74"/>
          <p:cNvSpPr/>
          <p:nvPr/>
        </p:nvSpPr>
        <p:spPr>
          <a:xfrm>
            <a:off x="1354831" y="3073978"/>
            <a:ext cx="331787" cy="307975"/>
          </a:xfrm>
          <a:prstGeom prst="ellipse">
            <a:avLst/>
          </a:prstGeom>
          <a:noFill/>
          <a:ln w="12700" cmpd="sng">
            <a:solidFill>
              <a:srgbClr val="007D14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76" name="Oval 75"/>
          <p:cNvSpPr/>
          <p:nvPr/>
        </p:nvSpPr>
        <p:spPr>
          <a:xfrm>
            <a:off x="3083618" y="1643641"/>
            <a:ext cx="331788" cy="307975"/>
          </a:xfrm>
          <a:prstGeom prst="ellipse">
            <a:avLst/>
          </a:prstGeom>
          <a:noFill/>
          <a:ln w="12700" cmpd="sng">
            <a:solidFill>
              <a:srgbClr val="007D14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77" name="Oval 76"/>
          <p:cNvSpPr/>
          <p:nvPr/>
        </p:nvSpPr>
        <p:spPr>
          <a:xfrm>
            <a:off x="876993" y="2572328"/>
            <a:ext cx="331788" cy="307975"/>
          </a:xfrm>
          <a:prstGeom prst="ellipse">
            <a:avLst/>
          </a:prstGeom>
          <a:noFill/>
          <a:ln w="12700" cmpd="sng">
            <a:solidFill>
              <a:srgbClr val="007D14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78" name="Oval 77"/>
          <p:cNvSpPr/>
          <p:nvPr/>
        </p:nvSpPr>
        <p:spPr>
          <a:xfrm>
            <a:off x="1407218" y="3389891"/>
            <a:ext cx="611188" cy="627062"/>
          </a:xfrm>
          <a:prstGeom prst="ellipse">
            <a:avLst/>
          </a:prstGeom>
          <a:noFill/>
          <a:ln w="12700" cmpd="sng">
            <a:solidFill>
              <a:srgbClr val="00E90A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79" name="Oval 78"/>
          <p:cNvSpPr/>
          <p:nvPr/>
        </p:nvSpPr>
        <p:spPr>
          <a:xfrm>
            <a:off x="1804093" y="1923041"/>
            <a:ext cx="725488" cy="654050"/>
          </a:xfrm>
          <a:prstGeom prst="ellipse">
            <a:avLst/>
          </a:prstGeom>
          <a:noFill/>
          <a:ln w="12700" cmpd="sng">
            <a:solidFill>
              <a:srgbClr val="00E90A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80" name="Oval 79"/>
          <p:cNvSpPr/>
          <p:nvPr/>
        </p:nvSpPr>
        <p:spPr>
          <a:xfrm>
            <a:off x="1794568" y="2637416"/>
            <a:ext cx="625475" cy="574675"/>
          </a:xfrm>
          <a:prstGeom prst="ellipse">
            <a:avLst/>
          </a:prstGeom>
          <a:noFill/>
          <a:ln w="12700" cmpd="sng">
            <a:solidFill>
              <a:srgbClr val="00E90A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3202681" y="2002416"/>
            <a:ext cx="398462" cy="303212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82" name="Oval 81"/>
          <p:cNvSpPr/>
          <p:nvPr/>
        </p:nvSpPr>
        <p:spPr>
          <a:xfrm>
            <a:off x="2548631" y="2626303"/>
            <a:ext cx="290512" cy="273050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83" name="Oval 82"/>
          <p:cNvSpPr/>
          <p:nvPr/>
        </p:nvSpPr>
        <p:spPr>
          <a:xfrm>
            <a:off x="1269106" y="1294391"/>
            <a:ext cx="163512" cy="180975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2289868" y="1380116"/>
            <a:ext cx="403225" cy="368300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85" name="Oval 84"/>
          <p:cNvSpPr/>
          <p:nvPr/>
        </p:nvSpPr>
        <p:spPr>
          <a:xfrm>
            <a:off x="1069081" y="1289628"/>
            <a:ext cx="163512" cy="180975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86" name="Oval 85"/>
          <p:cNvSpPr/>
          <p:nvPr/>
        </p:nvSpPr>
        <p:spPr>
          <a:xfrm>
            <a:off x="1042093" y="1502353"/>
            <a:ext cx="165100" cy="173038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970656" y="1816678"/>
            <a:ext cx="577850" cy="595313"/>
          </a:xfrm>
          <a:prstGeom prst="ellipse">
            <a:avLst/>
          </a:prstGeom>
          <a:noFill/>
          <a:ln w="12700" cmpd="sng">
            <a:solidFill>
              <a:srgbClr val="00E90A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88" name="Oval 87"/>
          <p:cNvSpPr/>
          <p:nvPr/>
        </p:nvSpPr>
        <p:spPr>
          <a:xfrm>
            <a:off x="2508943" y="1832553"/>
            <a:ext cx="138113" cy="152400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89" name="Oval 88"/>
          <p:cNvSpPr/>
          <p:nvPr/>
        </p:nvSpPr>
        <p:spPr>
          <a:xfrm>
            <a:off x="2829618" y="1846841"/>
            <a:ext cx="136525" cy="152400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90" name="Picture 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081" y="2448503"/>
            <a:ext cx="1235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Oval 90"/>
          <p:cNvSpPr/>
          <p:nvPr/>
        </p:nvSpPr>
        <p:spPr>
          <a:xfrm>
            <a:off x="902393" y="1521403"/>
            <a:ext cx="136525" cy="141288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3088381" y="2538991"/>
            <a:ext cx="136525" cy="141287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575368" y="2835853"/>
            <a:ext cx="385763" cy="328613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891281" y="1870653"/>
            <a:ext cx="261937" cy="254000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95" name="Oval 94"/>
          <p:cNvSpPr/>
          <p:nvPr/>
        </p:nvSpPr>
        <p:spPr>
          <a:xfrm>
            <a:off x="2866131" y="3310516"/>
            <a:ext cx="282575" cy="293687"/>
          </a:xfrm>
          <a:prstGeom prst="ellipse">
            <a:avLst/>
          </a:prstGeom>
          <a:noFill/>
          <a:ln w="12700" cmpd="sng">
            <a:solidFill>
              <a:srgbClr val="FF4BFF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3243956" y="3050166"/>
            <a:ext cx="282575" cy="293687"/>
          </a:xfrm>
          <a:prstGeom prst="ellipse">
            <a:avLst/>
          </a:prstGeom>
          <a:noFill/>
          <a:ln w="12700" cmpd="sng">
            <a:solidFill>
              <a:srgbClr val="FF4BFF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97" name="Oval 96"/>
          <p:cNvSpPr/>
          <p:nvPr/>
        </p:nvSpPr>
        <p:spPr>
          <a:xfrm>
            <a:off x="1427856" y="1119766"/>
            <a:ext cx="247650" cy="257175"/>
          </a:xfrm>
          <a:prstGeom prst="ellipse">
            <a:avLst/>
          </a:prstGeom>
          <a:noFill/>
          <a:ln w="12700" cmpd="sng">
            <a:solidFill>
              <a:srgbClr val="FF4BFF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98" name="Picture 5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18" y="1075316"/>
            <a:ext cx="1476375" cy="110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" name="Oval 98"/>
          <p:cNvSpPr/>
          <p:nvPr/>
        </p:nvSpPr>
        <p:spPr>
          <a:xfrm>
            <a:off x="2372418" y="3078741"/>
            <a:ext cx="247650" cy="257175"/>
          </a:xfrm>
          <a:prstGeom prst="ellipse">
            <a:avLst/>
          </a:prstGeom>
          <a:noFill/>
          <a:ln w="12700" cmpd="sng">
            <a:solidFill>
              <a:srgbClr val="FF4BFF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1427856" y="1572203"/>
            <a:ext cx="530225" cy="498475"/>
          </a:xfrm>
          <a:prstGeom prst="ellipse">
            <a:avLst/>
          </a:prstGeom>
          <a:noFill/>
          <a:ln w="12700" cmpd="sng">
            <a:solidFill>
              <a:srgbClr val="A12E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1170681" y="3100966"/>
            <a:ext cx="138112" cy="141287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1694556" y="2492953"/>
            <a:ext cx="136525" cy="142875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3" name="Oval 102"/>
          <p:cNvSpPr/>
          <p:nvPr/>
        </p:nvSpPr>
        <p:spPr>
          <a:xfrm>
            <a:off x="1167506" y="2889828"/>
            <a:ext cx="136525" cy="141288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1475481" y="2167516"/>
            <a:ext cx="136525" cy="142875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3131243" y="2758066"/>
            <a:ext cx="293688" cy="287337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6" name="Oval 105"/>
          <p:cNvSpPr/>
          <p:nvPr/>
        </p:nvSpPr>
        <p:spPr>
          <a:xfrm>
            <a:off x="2586731" y="3167641"/>
            <a:ext cx="309562" cy="276225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2448618" y="2792991"/>
            <a:ext cx="293688" cy="287337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1343718" y="2718378"/>
            <a:ext cx="282575" cy="293688"/>
          </a:xfrm>
          <a:prstGeom prst="ellipse">
            <a:avLst/>
          </a:prstGeom>
          <a:noFill/>
          <a:ln w="12700" cmpd="sng">
            <a:solidFill>
              <a:srgbClr val="FF4BFF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9" name="Oval 108"/>
          <p:cNvSpPr/>
          <p:nvPr/>
        </p:nvSpPr>
        <p:spPr>
          <a:xfrm>
            <a:off x="2783581" y="1399166"/>
            <a:ext cx="404812" cy="369887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10" name="Oval 109"/>
          <p:cNvSpPr/>
          <p:nvPr/>
        </p:nvSpPr>
        <p:spPr>
          <a:xfrm>
            <a:off x="1504056" y="2375478"/>
            <a:ext cx="138112" cy="141288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11" name="Oval 110"/>
          <p:cNvSpPr/>
          <p:nvPr/>
        </p:nvSpPr>
        <p:spPr>
          <a:xfrm>
            <a:off x="1729481" y="2700916"/>
            <a:ext cx="136525" cy="142875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12" name="Oval 111"/>
          <p:cNvSpPr/>
          <p:nvPr/>
        </p:nvSpPr>
        <p:spPr>
          <a:xfrm>
            <a:off x="1364356" y="3426403"/>
            <a:ext cx="136525" cy="142875"/>
          </a:xfrm>
          <a:prstGeom prst="ellipse">
            <a:avLst/>
          </a:prstGeom>
          <a:noFill/>
          <a:ln w="12700" cmpd="sng">
            <a:solidFill>
              <a:srgbClr val="0229D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4B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Organic aerosols </a:t>
            </a:r>
          </a:p>
        </p:txBody>
      </p:sp>
      <p:pic>
        <p:nvPicPr>
          <p:cNvPr id="113" name="Picture 112" descr="specplot_OLYMX_20110906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796" y="4247541"/>
            <a:ext cx="3592690" cy="2245431"/>
          </a:xfrm>
          <a:prstGeom prst="rect">
            <a:avLst/>
          </a:prstGeom>
        </p:spPr>
      </p:pic>
      <p:pic>
        <p:nvPicPr>
          <p:cNvPr id="115" name="Picture 114" descr="barplot_OLYMX_20110906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377" y="1119766"/>
            <a:ext cx="3106603" cy="5177672"/>
          </a:xfrm>
          <a:prstGeom prst="rect">
            <a:avLst/>
          </a:prstGeom>
        </p:spPr>
      </p:pic>
      <p:cxnSp>
        <p:nvCxnSpPr>
          <p:cNvPr id="116" name="Straight Connector 115"/>
          <p:cNvCxnSpPr/>
          <p:nvPr/>
        </p:nvCxnSpPr>
        <p:spPr>
          <a:xfrm>
            <a:off x="4734584" y="5593508"/>
            <a:ext cx="914400" cy="0"/>
          </a:xfrm>
          <a:prstGeom prst="line">
            <a:avLst/>
          </a:prstGeom>
          <a:ln w="28575" cmpd="sng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4413765" y="5113793"/>
            <a:ext cx="1544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</a:rPr>
              <a:t>quantification</a:t>
            </a:r>
          </a:p>
        </p:txBody>
      </p:sp>
      <p:pic>
        <p:nvPicPr>
          <p:cNvPr id="57" name="Picture 56" descr="IMP2011_legend.pdf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2" t="28536" r="12121" b="25378"/>
          <a:stretch/>
        </p:blipFill>
        <p:spPr>
          <a:xfrm>
            <a:off x="4200323" y="1083757"/>
            <a:ext cx="1766676" cy="1083759"/>
          </a:xfrm>
          <a:prstGeom prst="rect">
            <a:avLst/>
          </a:prstGeom>
        </p:spPr>
      </p:pic>
      <p:sp>
        <p:nvSpPr>
          <p:cNvPr id="58" name="ZoneTexte 2"/>
          <p:cNvSpPr txBox="1"/>
          <p:nvPr/>
        </p:nvSpPr>
        <p:spPr>
          <a:xfrm>
            <a:off x="730250" y="6502833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Background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59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6</a:t>
            </a: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/7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399448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ElnetPLS</a:t>
            </a:r>
            <a:r>
              <a:rPr lang="en-US" dirty="0" smtClean="0"/>
              <a:t>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374" y="963886"/>
            <a:ext cx="8229600" cy="3265487"/>
          </a:xfrm>
        </p:spPr>
        <p:txBody>
          <a:bodyPr/>
          <a:lstStyle/>
          <a:p>
            <a:r>
              <a:rPr lang="en-US" b="1" dirty="0" smtClean="0"/>
              <a:t>GOAL:</a:t>
            </a:r>
            <a:r>
              <a:rPr lang="en-US" dirty="0" smtClean="0"/>
              <a:t> identify </a:t>
            </a:r>
            <a:r>
              <a:rPr lang="en-US" dirty="0"/>
              <a:t>the </a:t>
            </a:r>
            <a:r>
              <a:rPr lang="en-US" u="sng" dirty="0"/>
              <a:t>most relevant </a:t>
            </a:r>
            <a:r>
              <a:rPr lang="en-US" dirty="0"/>
              <a:t>infrared absorption bands that allow us </a:t>
            </a:r>
            <a:r>
              <a:rPr lang="en-US" dirty="0" smtClean="0"/>
              <a:t>to make </a:t>
            </a:r>
            <a:r>
              <a:rPr lang="en-US" dirty="0"/>
              <a:t>quantitative predictions of TOR OC using FT-IR spectra </a:t>
            </a:r>
          </a:p>
          <a:p>
            <a:endParaRPr lang="en-US" b="1" dirty="0" smtClean="0"/>
          </a:p>
          <a:p>
            <a:r>
              <a:rPr lang="en-US" b="1" dirty="0" smtClean="0"/>
              <a:t>HOW:</a:t>
            </a:r>
            <a:r>
              <a:rPr lang="en-US" dirty="0" smtClean="0"/>
              <a:t> ?</a:t>
            </a:r>
            <a:endParaRPr lang="en-US" dirty="0"/>
          </a:p>
          <a:p>
            <a:endParaRPr lang="en-US" b="1" dirty="0"/>
          </a:p>
        </p:txBody>
      </p:sp>
      <p:sp>
        <p:nvSpPr>
          <p:cNvPr id="8" name="ZoneTexte 2"/>
          <p:cNvSpPr txBox="1"/>
          <p:nvPr/>
        </p:nvSpPr>
        <p:spPr>
          <a:xfrm>
            <a:off x="730250" y="6502833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Background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9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7</a:t>
            </a: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/7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260242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ElnetPLS</a:t>
            </a:r>
            <a:r>
              <a:rPr lang="en-US" dirty="0" smtClean="0"/>
              <a:t>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374" y="963886"/>
            <a:ext cx="8229600" cy="3265487"/>
          </a:xfrm>
        </p:spPr>
        <p:txBody>
          <a:bodyPr/>
          <a:lstStyle/>
          <a:p>
            <a:r>
              <a:rPr lang="en-US" b="1" dirty="0" smtClean="0"/>
              <a:t>GOAL:</a:t>
            </a:r>
            <a:r>
              <a:rPr lang="en-US" dirty="0" smtClean="0"/>
              <a:t> identify </a:t>
            </a:r>
            <a:r>
              <a:rPr lang="en-US" dirty="0"/>
              <a:t>the </a:t>
            </a:r>
            <a:r>
              <a:rPr lang="en-US" u="sng" dirty="0"/>
              <a:t>most relevant </a:t>
            </a:r>
            <a:r>
              <a:rPr lang="en-US" dirty="0"/>
              <a:t>infrared absorption bands that allow us </a:t>
            </a:r>
            <a:r>
              <a:rPr lang="en-US" dirty="0" smtClean="0"/>
              <a:t>to make </a:t>
            </a:r>
            <a:r>
              <a:rPr lang="en-US" dirty="0"/>
              <a:t>quantitative predictions of TOR OC using FT-IR spectra </a:t>
            </a:r>
          </a:p>
          <a:p>
            <a:endParaRPr lang="en-US" b="1" dirty="0" smtClean="0"/>
          </a:p>
          <a:p>
            <a:r>
              <a:rPr lang="en-US" b="1" dirty="0" smtClean="0"/>
              <a:t>HOW:</a:t>
            </a:r>
            <a:r>
              <a:rPr lang="en-US" dirty="0" smtClean="0"/>
              <a:t> </a:t>
            </a:r>
            <a:r>
              <a:rPr lang="en-US" u="sng" dirty="0" smtClean="0"/>
              <a:t>El</a:t>
            </a:r>
            <a:r>
              <a:rPr lang="en-US" dirty="0" smtClean="0"/>
              <a:t>astic </a:t>
            </a:r>
            <a:r>
              <a:rPr lang="en-US" u="sng" dirty="0"/>
              <a:t>net</a:t>
            </a:r>
            <a:r>
              <a:rPr lang="en-US" dirty="0"/>
              <a:t> </a:t>
            </a:r>
            <a:r>
              <a:rPr lang="en-US" dirty="0" smtClean="0"/>
              <a:t>regularization</a:t>
            </a:r>
            <a:endParaRPr lang="en-US" dirty="0"/>
          </a:p>
          <a:p>
            <a:endParaRPr lang="en-US" b="1" dirty="0"/>
          </a:p>
        </p:txBody>
      </p:sp>
      <p:pic>
        <p:nvPicPr>
          <p:cNvPr id="4" name="Picture 3" descr="Elne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08" y="2487939"/>
            <a:ext cx="7567088" cy="1340884"/>
          </a:xfrm>
          <a:prstGeom prst="rect">
            <a:avLst/>
          </a:prstGeom>
        </p:spPr>
      </p:pic>
      <p:sp>
        <p:nvSpPr>
          <p:cNvPr id="8" name="ZoneTexte 2"/>
          <p:cNvSpPr txBox="1"/>
          <p:nvPr/>
        </p:nvSpPr>
        <p:spPr>
          <a:xfrm>
            <a:off x="730250" y="6502833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Background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9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7</a:t>
            </a: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/7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704570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ElnetPLS</a:t>
            </a:r>
            <a:r>
              <a:rPr lang="en-US" dirty="0" smtClean="0"/>
              <a:t>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374" y="963886"/>
            <a:ext cx="8229600" cy="3265487"/>
          </a:xfrm>
        </p:spPr>
        <p:txBody>
          <a:bodyPr/>
          <a:lstStyle/>
          <a:p>
            <a:r>
              <a:rPr lang="en-US" b="1" dirty="0" smtClean="0"/>
              <a:t>GOAL:</a:t>
            </a:r>
            <a:r>
              <a:rPr lang="en-US" dirty="0" smtClean="0"/>
              <a:t> identify </a:t>
            </a:r>
            <a:r>
              <a:rPr lang="en-US" dirty="0"/>
              <a:t>the </a:t>
            </a:r>
            <a:r>
              <a:rPr lang="en-US" u="sng" dirty="0"/>
              <a:t>most relevant </a:t>
            </a:r>
            <a:r>
              <a:rPr lang="en-US" dirty="0"/>
              <a:t>infrared absorption bands that allow us </a:t>
            </a:r>
            <a:r>
              <a:rPr lang="en-US" dirty="0" smtClean="0"/>
              <a:t>to make </a:t>
            </a:r>
            <a:r>
              <a:rPr lang="en-US" dirty="0"/>
              <a:t>quantitative predictions of TOR OC using FT-IR spectra </a:t>
            </a:r>
          </a:p>
          <a:p>
            <a:endParaRPr lang="en-US" b="1" dirty="0" smtClean="0"/>
          </a:p>
          <a:p>
            <a:r>
              <a:rPr lang="en-US" b="1" dirty="0" smtClean="0"/>
              <a:t>HOW:</a:t>
            </a:r>
            <a:r>
              <a:rPr lang="en-US" dirty="0" smtClean="0"/>
              <a:t> </a:t>
            </a:r>
            <a:r>
              <a:rPr lang="en-US" u="sng" dirty="0" smtClean="0"/>
              <a:t>El</a:t>
            </a:r>
            <a:r>
              <a:rPr lang="en-US" dirty="0" smtClean="0"/>
              <a:t>astic </a:t>
            </a:r>
            <a:r>
              <a:rPr lang="en-US" u="sng" dirty="0"/>
              <a:t>net</a:t>
            </a:r>
            <a:r>
              <a:rPr lang="en-US" dirty="0"/>
              <a:t> </a:t>
            </a:r>
            <a:r>
              <a:rPr lang="en-US" dirty="0" smtClean="0"/>
              <a:t>regularization </a:t>
            </a:r>
            <a:r>
              <a:rPr lang="en-US" dirty="0"/>
              <a:t>and partial least square </a:t>
            </a:r>
            <a:r>
              <a:rPr lang="en-US" dirty="0" smtClean="0"/>
              <a:t>(</a:t>
            </a:r>
            <a:r>
              <a:rPr lang="en-US" u="sng" dirty="0" smtClean="0"/>
              <a:t>PLS</a:t>
            </a:r>
            <a:r>
              <a:rPr lang="en-US" dirty="0" smtClean="0"/>
              <a:t>) regression</a:t>
            </a:r>
            <a:endParaRPr lang="en-US" dirty="0"/>
          </a:p>
          <a:p>
            <a:endParaRPr lang="en-US" b="1" dirty="0"/>
          </a:p>
        </p:txBody>
      </p:sp>
      <p:pic>
        <p:nvPicPr>
          <p:cNvPr id="14" name="Picture 13" descr="PL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08" y="4558267"/>
            <a:ext cx="5824030" cy="1145882"/>
          </a:xfrm>
          <a:prstGeom prst="rect">
            <a:avLst/>
          </a:prstGeom>
        </p:spPr>
      </p:pic>
      <p:pic>
        <p:nvPicPr>
          <p:cNvPr id="4" name="Picture 3" descr="Elnet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08" y="2487939"/>
            <a:ext cx="7567088" cy="1340884"/>
          </a:xfrm>
          <a:prstGeom prst="rect">
            <a:avLst/>
          </a:prstGeom>
        </p:spPr>
      </p:pic>
      <p:sp>
        <p:nvSpPr>
          <p:cNvPr id="8" name="ZoneTexte 2"/>
          <p:cNvSpPr txBox="1"/>
          <p:nvPr/>
        </p:nvSpPr>
        <p:spPr>
          <a:xfrm>
            <a:off x="730250" y="6502833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Background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9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7</a:t>
            </a: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/7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704570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53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790676" cy="623608"/>
          </a:xfrm>
        </p:spPr>
        <p:txBody>
          <a:bodyPr>
            <a:normAutofit/>
          </a:bodyPr>
          <a:lstStyle/>
          <a:p>
            <a:r>
              <a:rPr lang="en-US" dirty="0" smtClean="0"/>
              <a:t>TOR OC prediction, Full Spectra</a:t>
            </a:r>
            <a:endParaRPr lang="en-US" dirty="0"/>
          </a:p>
        </p:txBody>
      </p:sp>
      <p:sp>
        <p:nvSpPr>
          <p:cNvPr id="5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8975" y="441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ZoneTexte 17"/>
          <p:cNvSpPr txBox="1"/>
          <p:nvPr/>
        </p:nvSpPr>
        <p:spPr>
          <a:xfrm>
            <a:off x="2393796" y="6467811"/>
            <a:ext cx="1473200" cy="2673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1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/11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  <a:p>
            <a:pPr algn="ctr">
              <a:lnSpc>
                <a:spcPct val="50000"/>
              </a:lnSpc>
              <a:defRPr/>
            </a:pP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pic>
        <p:nvPicPr>
          <p:cNvPr id="8" name="Picture 7" descr="IMPROVE_Network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965" y="4007799"/>
            <a:ext cx="3449162" cy="272739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13522" y="482599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16000" indent="0">
              <a:buFont typeface="Arial"/>
              <a:buNone/>
            </a:pPr>
            <a:r>
              <a:rPr lang="en-US" b="1" dirty="0" err="1"/>
              <a:t>Dillner</a:t>
            </a:r>
            <a:r>
              <a:rPr lang="en-US" b="1" dirty="0"/>
              <a:t> A. M. and </a:t>
            </a:r>
            <a:r>
              <a:rPr lang="en-US" b="1" dirty="0" err="1"/>
              <a:t>Takahama</a:t>
            </a:r>
            <a:r>
              <a:rPr lang="en-US" b="1" dirty="0"/>
              <a:t> S., AMT, 8, 1097-1109, 2015</a:t>
            </a:r>
          </a:p>
          <a:p>
            <a:pPr marL="216000" indent="0">
              <a:buNone/>
            </a:pPr>
            <a:r>
              <a:rPr lang="en-US" b="1" dirty="0" smtClean="0"/>
              <a:t>Reggente </a:t>
            </a:r>
            <a:r>
              <a:rPr lang="en-US" b="1" dirty="0"/>
              <a:t>et al., AMT, 9, 441-454, </a:t>
            </a:r>
            <a:r>
              <a:rPr lang="en-US" b="1" dirty="0" smtClean="0"/>
              <a:t>2016</a:t>
            </a:r>
            <a:endParaRPr lang="en-US" b="1" dirty="0"/>
          </a:p>
        </p:txBody>
      </p:sp>
      <p:pic>
        <p:nvPicPr>
          <p:cNvPr id="4" name="Picture 3" descr="predictionAMT2015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50" y="811116"/>
            <a:ext cx="78232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34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ElnetPLS</a:t>
            </a:r>
            <a:r>
              <a:rPr lang="en-US" dirty="0" smtClean="0"/>
              <a:t> model – Wavenumbers selected</a:t>
            </a:r>
            <a:endParaRPr lang="en-US" dirty="0"/>
          </a:p>
        </p:txBody>
      </p:sp>
      <p:pic>
        <p:nvPicPr>
          <p:cNvPr id="5" name="Picture 4" descr="spectra_wnselecte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9682"/>
            <a:ext cx="8616538" cy="43082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600" y="5283930"/>
            <a:ext cx="889000" cy="723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486" y="5284920"/>
            <a:ext cx="736600" cy="698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070" y="5372368"/>
            <a:ext cx="876300" cy="609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90" y="4569151"/>
            <a:ext cx="1054100" cy="558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12342" y="4758619"/>
            <a:ext cx="1128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anhydride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89612" y="5607589"/>
            <a:ext cx="104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kern="1200" dirty="0" smtClean="0"/>
              <a:t>aldehyde</a:t>
            </a:r>
            <a:endParaRPr lang="en-US" kern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8028265" y="5603911"/>
            <a:ext cx="829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</a:t>
            </a:r>
            <a:r>
              <a:rPr lang="en-US" dirty="0" smtClean="0"/>
              <a:t>etone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124709" y="5342233"/>
            <a:ext cx="1128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kern="1200" dirty="0"/>
              <a:t>c</a:t>
            </a:r>
            <a:r>
              <a:rPr lang="en-US" kern="1200" dirty="0" smtClean="0"/>
              <a:t>arboxylic acid</a:t>
            </a:r>
            <a:endParaRPr lang="en-US" kern="1200" dirty="0"/>
          </a:p>
        </p:txBody>
      </p:sp>
      <p:sp>
        <p:nvSpPr>
          <p:cNvPr id="14" name="Rectangle 13"/>
          <p:cNvSpPr/>
          <p:nvPr/>
        </p:nvSpPr>
        <p:spPr>
          <a:xfrm>
            <a:off x="774390" y="970922"/>
            <a:ext cx="65916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00" indent="0">
              <a:buFont typeface="Arial"/>
              <a:buNone/>
            </a:pPr>
            <a:r>
              <a:rPr lang="en-US" sz="2400" b="1" dirty="0" smtClean="0"/>
              <a:t>10 Wavenumbers selected (blue vertical lines)</a:t>
            </a:r>
            <a:endParaRPr lang="en-US" sz="2400" b="1" dirty="0"/>
          </a:p>
        </p:txBody>
      </p:sp>
      <p:sp>
        <p:nvSpPr>
          <p:cNvPr id="15" name="Rectangle 14"/>
          <p:cNvSpPr/>
          <p:nvPr/>
        </p:nvSpPr>
        <p:spPr>
          <a:xfrm>
            <a:off x="6626753" y="1464292"/>
            <a:ext cx="1118788" cy="2704296"/>
          </a:xfrm>
          <a:prstGeom prst="rect">
            <a:avLst/>
          </a:prstGeom>
          <a:noFill/>
          <a:ln w="508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17" name="ZoneTexte 17"/>
          <p:cNvSpPr txBox="1"/>
          <p:nvPr/>
        </p:nvSpPr>
        <p:spPr>
          <a:xfrm>
            <a:off x="2393796" y="6467811"/>
            <a:ext cx="1473200" cy="2673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2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/11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  <a:p>
            <a:pPr algn="ctr">
              <a:lnSpc>
                <a:spcPct val="50000"/>
              </a:lnSpc>
              <a:defRPr/>
            </a:pP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366478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790676" cy="623608"/>
          </a:xfrm>
        </p:spPr>
        <p:txBody>
          <a:bodyPr>
            <a:normAutofit/>
          </a:bodyPr>
          <a:lstStyle/>
          <a:p>
            <a:r>
              <a:rPr lang="en-US" dirty="0" smtClean="0"/>
              <a:t>TOR OC prediction, Full Spectra Vs. </a:t>
            </a:r>
            <a:r>
              <a:rPr lang="en-US" dirty="0" err="1" smtClean="0"/>
              <a:t>ElnetPLS</a:t>
            </a:r>
            <a:r>
              <a:rPr lang="en-US" dirty="0" smtClean="0"/>
              <a:t> model</a:t>
            </a:r>
            <a:endParaRPr lang="en-US" dirty="0"/>
          </a:p>
        </p:txBody>
      </p:sp>
      <p:sp>
        <p:nvSpPr>
          <p:cNvPr id="5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8975" y="441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ZoneTexte 17"/>
          <p:cNvSpPr txBox="1"/>
          <p:nvPr/>
        </p:nvSpPr>
        <p:spPr>
          <a:xfrm>
            <a:off x="2393796" y="6467811"/>
            <a:ext cx="1473200" cy="2673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3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/11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  <a:p>
            <a:pPr algn="ctr">
              <a:lnSpc>
                <a:spcPct val="50000"/>
              </a:lnSpc>
              <a:defRPr/>
            </a:pP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pic>
        <p:nvPicPr>
          <p:cNvPr id="4" name="Picture 3" descr="predictionAMT201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450" y="811116"/>
            <a:ext cx="6787462" cy="2908912"/>
          </a:xfrm>
          <a:prstGeom prst="rect">
            <a:avLst/>
          </a:prstGeom>
        </p:spPr>
      </p:pic>
      <p:pic>
        <p:nvPicPr>
          <p:cNvPr id="9" name="Picture 8" descr="predictionelnetpls_improve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443" y="3694372"/>
            <a:ext cx="6946900" cy="2921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974394"/>
            <a:ext cx="20697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00" indent="0">
              <a:buFont typeface="Arial"/>
              <a:buNone/>
            </a:pPr>
            <a:r>
              <a:rPr lang="en-US" b="1" dirty="0" smtClean="0"/>
              <a:t>Full Spectra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0" y="5064333"/>
            <a:ext cx="21207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00" indent="0">
              <a:buFont typeface="Arial"/>
              <a:buNone/>
            </a:pPr>
            <a:r>
              <a:rPr lang="en-US" b="1" dirty="0" smtClean="0"/>
              <a:t>10 wavenumbers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4708310" y="819683"/>
            <a:ext cx="4282602" cy="5795690"/>
          </a:xfrm>
          <a:prstGeom prst="rect">
            <a:avLst/>
          </a:prstGeom>
          <a:solidFill>
            <a:schemeClr val="bg1">
              <a:alpha val="67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83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790676" cy="623608"/>
          </a:xfrm>
        </p:spPr>
        <p:txBody>
          <a:bodyPr>
            <a:normAutofit/>
          </a:bodyPr>
          <a:lstStyle/>
          <a:p>
            <a:r>
              <a:rPr lang="en-US" dirty="0" smtClean="0"/>
              <a:t>TOR OC prediction, Full Spectra Vs. </a:t>
            </a:r>
            <a:r>
              <a:rPr lang="en-US" dirty="0" err="1" smtClean="0"/>
              <a:t>ElnetPLS</a:t>
            </a:r>
            <a:r>
              <a:rPr lang="en-US" dirty="0" smtClean="0"/>
              <a:t> model</a:t>
            </a:r>
            <a:endParaRPr lang="en-US" dirty="0"/>
          </a:p>
        </p:txBody>
      </p:sp>
      <p:sp>
        <p:nvSpPr>
          <p:cNvPr id="5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8975" y="441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ZoneTexte 17"/>
          <p:cNvSpPr txBox="1"/>
          <p:nvPr/>
        </p:nvSpPr>
        <p:spPr>
          <a:xfrm>
            <a:off x="2393796" y="6467811"/>
            <a:ext cx="1473200" cy="2673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3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/11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  <a:p>
            <a:pPr algn="ctr">
              <a:lnSpc>
                <a:spcPct val="50000"/>
              </a:lnSpc>
              <a:defRPr/>
            </a:pP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pic>
        <p:nvPicPr>
          <p:cNvPr id="4" name="Picture 3" descr="predictionAMT201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450" y="811116"/>
            <a:ext cx="6787462" cy="2908912"/>
          </a:xfrm>
          <a:prstGeom prst="rect">
            <a:avLst/>
          </a:prstGeom>
        </p:spPr>
      </p:pic>
      <p:pic>
        <p:nvPicPr>
          <p:cNvPr id="9" name="Picture 8" descr="predictionelnetpls_improve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443" y="3694372"/>
            <a:ext cx="6946900" cy="2921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974394"/>
            <a:ext cx="20697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00" indent="0">
              <a:buFont typeface="Arial"/>
              <a:buNone/>
            </a:pPr>
            <a:r>
              <a:rPr lang="en-US" b="1" dirty="0" smtClean="0"/>
              <a:t>Full Spectra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0" y="5064333"/>
            <a:ext cx="21207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00" indent="0">
              <a:buFont typeface="Arial"/>
              <a:buNone/>
            </a:pPr>
            <a:r>
              <a:rPr lang="en-US" b="1" dirty="0" smtClean="0"/>
              <a:t>10 wavenumbers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6812296" y="819683"/>
            <a:ext cx="2178616" cy="5795690"/>
          </a:xfrm>
          <a:prstGeom prst="rect">
            <a:avLst/>
          </a:prstGeom>
          <a:solidFill>
            <a:schemeClr val="bg1">
              <a:alpha val="67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2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790676" cy="623608"/>
          </a:xfrm>
        </p:spPr>
        <p:txBody>
          <a:bodyPr>
            <a:normAutofit/>
          </a:bodyPr>
          <a:lstStyle/>
          <a:p>
            <a:r>
              <a:rPr lang="en-US" dirty="0" smtClean="0"/>
              <a:t>TOR OC prediction, Full Spectra Vs. </a:t>
            </a:r>
            <a:r>
              <a:rPr lang="en-US" dirty="0" err="1" smtClean="0"/>
              <a:t>ElnetPLS</a:t>
            </a:r>
            <a:r>
              <a:rPr lang="en-US" dirty="0" smtClean="0"/>
              <a:t> model</a:t>
            </a:r>
            <a:endParaRPr lang="en-US" dirty="0"/>
          </a:p>
        </p:txBody>
      </p:sp>
      <p:sp>
        <p:nvSpPr>
          <p:cNvPr id="5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8975" y="441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ZoneTexte 17"/>
          <p:cNvSpPr txBox="1"/>
          <p:nvPr/>
        </p:nvSpPr>
        <p:spPr>
          <a:xfrm>
            <a:off x="2393796" y="6467811"/>
            <a:ext cx="1473200" cy="2673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3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/11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  <a:p>
            <a:pPr algn="ctr">
              <a:lnSpc>
                <a:spcPct val="50000"/>
              </a:lnSpc>
              <a:defRPr/>
            </a:pP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pic>
        <p:nvPicPr>
          <p:cNvPr id="4" name="Picture 3" descr="predictionAMT201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450" y="811116"/>
            <a:ext cx="6787462" cy="2908912"/>
          </a:xfrm>
          <a:prstGeom prst="rect">
            <a:avLst/>
          </a:prstGeom>
        </p:spPr>
      </p:pic>
      <p:pic>
        <p:nvPicPr>
          <p:cNvPr id="9" name="Picture 8" descr="predictionelnetpls_improve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443" y="3694372"/>
            <a:ext cx="6946900" cy="2921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974394"/>
            <a:ext cx="20697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00" indent="0">
              <a:buFont typeface="Arial"/>
              <a:buNone/>
            </a:pPr>
            <a:r>
              <a:rPr lang="en-US" b="1" dirty="0" smtClean="0"/>
              <a:t>Full Spectra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0" y="5064333"/>
            <a:ext cx="21207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00" indent="0">
              <a:buFont typeface="Arial"/>
              <a:buNone/>
            </a:pPr>
            <a:r>
              <a:rPr lang="en-US" b="1" dirty="0" smtClean="0"/>
              <a:t>10 wavenumbers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6696833" y="819683"/>
            <a:ext cx="2345395" cy="5795690"/>
          </a:xfrm>
          <a:prstGeom prst="rect">
            <a:avLst/>
          </a:prstGeom>
          <a:noFill/>
          <a:ln w="508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2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Nutshell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96374" y="910035"/>
            <a:ext cx="8229600" cy="5047863"/>
          </a:xfrm>
        </p:spPr>
        <p:txBody>
          <a:bodyPr>
            <a:noAutofit/>
          </a:bodyPr>
          <a:lstStyle/>
          <a:p>
            <a:r>
              <a:rPr lang="en-US" sz="2400" dirty="0" smtClean="0"/>
              <a:t>What: FT-IR analysis of ambient sample collected on Teflon filters.</a:t>
            </a:r>
          </a:p>
          <a:p>
            <a:endParaRPr lang="en-US" sz="2400" dirty="0"/>
          </a:p>
          <a:p>
            <a:r>
              <a:rPr lang="en-US" sz="2400" dirty="0" smtClean="0"/>
              <a:t>Why: </a:t>
            </a:r>
          </a:p>
          <a:p>
            <a:pPr lvl="1"/>
            <a:r>
              <a:rPr lang="en-US" sz="2400" dirty="0" smtClean="0"/>
              <a:t>Reduce </a:t>
            </a:r>
            <a:r>
              <a:rPr lang="en-US" sz="2400" dirty="0"/>
              <a:t>the operating costs of large air quality monitoring </a:t>
            </a:r>
            <a:r>
              <a:rPr lang="en-US" sz="2400" dirty="0" smtClean="0"/>
              <a:t>networks and field campaigns.</a:t>
            </a:r>
          </a:p>
          <a:p>
            <a:pPr lvl="1"/>
            <a:r>
              <a:rPr lang="en-US" sz="2400" dirty="0" smtClean="0"/>
              <a:t>Associate molecular structure to other aerosol measurements.</a:t>
            </a:r>
          </a:p>
          <a:p>
            <a:endParaRPr lang="en-US" sz="2400" dirty="0"/>
          </a:p>
          <a:p>
            <a:r>
              <a:rPr lang="en-US" sz="2400" dirty="0" smtClean="0"/>
              <a:t>How: Statistical modeling, to retrieve relevant information.</a:t>
            </a:r>
          </a:p>
          <a:p>
            <a:pPr lvl="1"/>
            <a:r>
              <a:rPr lang="en-US" sz="2400" dirty="0" err="1" smtClean="0"/>
              <a:t>ElnetPLS</a:t>
            </a:r>
            <a:r>
              <a:rPr lang="en-US" sz="2400" dirty="0" smtClean="0"/>
              <a:t> model.</a:t>
            </a:r>
          </a:p>
          <a:p>
            <a:pPr lvl="1"/>
            <a:endParaRPr lang="en-US" sz="2400" dirty="0"/>
          </a:p>
          <a:p>
            <a:r>
              <a:rPr lang="en-US" sz="2400" dirty="0" smtClean="0"/>
              <a:t>Results from the IMPROVE network (US).</a:t>
            </a:r>
            <a:endParaRPr lang="en-US" sz="2400" dirty="0"/>
          </a:p>
          <a:p>
            <a:endParaRPr lang="en-US" dirty="0" smtClean="0"/>
          </a:p>
          <a:p>
            <a:pPr marL="21600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300" y="2705100"/>
            <a:ext cx="12700" cy="1435100"/>
          </a:xfrm>
          <a:prstGeom prst="rect">
            <a:avLst/>
          </a:prstGeom>
        </p:spPr>
      </p:pic>
      <p:sp>
        <p:nvSpPr>
          <p:cNvPr id="5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Nutshell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8975" y="441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1/1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83119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790676" cy="623608"/>
          </a:xfrm>
        </p:spPr>
        <p:txBody>
          <a:bodyPr>
            <a:normAutofit/>
          </a:bodyPr>
          <a:lstStyle/>
          <a:p>
            <a:r>
              <a:rPr lang="en-US" dirty="0" smtClean="0"/>
              <a:t>TOR OC prediction, Calibration 2011 – Test 2013 </a:t>
            </a:r>
            <a:r>
              <a:rPr lang="en-US" dirty="0" err="1" smtClean="0"/>
              <a:t>Addl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8975" y="441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ZoneTexte 17"/>
          <p:cNvSpPr txBox="1"/>
          <p:nvPr/>
        </p:nvSpPr>
        <p:spPr>
          <a:xfrm>
            <a:off x="2393796" y="6467811"/>
            <a:ext cx="1473200" cy="2673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4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/11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  <a:p>
            <a:pPr algn="ctr">
              <a:lnSpc>
                <a:spcPct val="50000"/>
              </a:lnSpc>
              <a:defRPr/>
            </a:pP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96374" y="963886"/>
            <a:ext cx="2846776" cy="434331"/>
          </a:xfrm>
        </p:spPr>
        <p:txBody>
          <a:bodyPr/>
          <a:lstStyle/>
          <a:p>
            <a:r>
              <a:rPr lang="en-US" b="1" dirty="0" smtClean="0"/>
              <a:t>Full spectra</a:t>
            </a:r>
            <a:endParaRPr lang="en-US" dirty="0"/>
          </a:p>
          <a:p>
            <a:endParaRPr lang="en-US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5346598" y="1051861"/>
            <a:ext cx="3657600" cy="3657600"/>
            <a:chOff x="4868374" y="1699561"/>
            <a:chExt cx="3657600" cy="3657600"/>
          </a:xfrm>
        </p:grpSpPr>
        <p:pic>
          <p:nvPicPr>
            <p:cNvPr id="10" name="Picture 9" descr="OC_test_fits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8374" y="1699561"/>
              <a:ext cx="3657600" cy="365760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5659836" y="3642432"/>
              <a:ext cx="1027546" cy="923637"/>
            </a:xfrm>
            <a:prstGeom prst="rect">
              <a:avLst/>
            </a:prstGeom>
            <a:noFill/>
            <a:ln w="12700" cmpd="sng"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29243" y="4099882"/>
              <a:ext cx="14652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  <a:latin typeface="Helvetica"/>
                </a:rPr>
                <a:t>(box denotes</a:t>
              </a:r>
            </a:p>
            <a:p>
              <a:r>
                <a:rPr lang="en-US" sz="1200" dirty="0">
                  <a:solidFill>
                    <a:srgbClr val="FF0000"/>
                  </a:solidFill>
                  <a:latin typeface="Helvetica"/>
                </a:rPr>
                <a:t>calibration range)</a:t>
              </a:r>
            </a:p>
          </p:txBody>
        </p:sp>
      </p:grpSp>
      <p:pic>
        <p:nvPicPr>
          <p:cNvPr id="16" name="Picture 15" descr="OC_test_fit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3" y="1090345"/>
            <a:ext cx="3657600" cy="3657600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5503475" y="963886"/>
            <a:ext cx="2846776" cy="43433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200" indent="-2412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buFont typeface="Arial"/>
              <a:buChar char="•"/>
              <a:defRPr sz="22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1pPr>
            <a:lvl2pPr marL="639763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2pPr>
            <a:lvl3pPr marL="776288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3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10 wavenumbers</a:t>
            </a:r>
            <a:endParaRPr lang="en-US" dirty="0" smtClean="0"/>
          </a:p>
          <a:p>
            <a:endParaRPr lang="en-US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435050" y="2732296"/>
            <a:ext cx="1911548" cy="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 txBox="1">
            <a:spLocks/>
          </p:cNvSpPr>
          <p:nvPr/>
        </p:nvSpPr>
        <p:spPr>
          <a:xfrm>
            <a:off x="296373" y="4926112"/>
            <a:ext cx="8350495" cy="147490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200" indent="-2412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buFont typeface="Arial"/>
              <a:buChar char="•"/>
              <a:defRPr sz="22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1pPr>
            <a:lvl2pPr marL="639763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2pPr>
            <a:lvl3pPr marL="776288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3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Using only the original set of samples, eliminate uninformative </a:t>
            </a:r>
            <a:r>
              <a:rPr lang="en-US" b="1" dirty="0" smtClean="0"/>
              <a:t>wavelengths that </a:t>
            </a:r>
            <a:r>
              <a:rPr lang="en-US" b="1" dirty="0"/>
              <a:t>interfere with predictions.</a:t>
            </a:r>
          </a:p>
        </p:txBody>
      </p:sp>
    </p:spTree>
    <p:extLst>
      <p:ext uri="{BB962C8B-B14F-4D97-AF65-F5344CB8AC3E}">
        <p14:creationId xmlns:p14="http://schemas.microsoft.com/office/powerpoint/2010/main" val="92330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 studies: </a:t>
            </a:r>
            <a:r>
              <a:rPr lang="en-US" dirty="0" err="1" smtClean="0"/>
              <a:t>aCH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522" y="1052231"/>
            <a:ext cx="8229600" cy="1089991"/>
          </a:xfrm>
        </p:spPr>
        <p:txBody>
          <a:bodyPr>
            <a:normAutofit/>
          </a:bodyPr>
          <a:lstStyle/>
          <a:p>
            <a:r>
              <a:rPr lang="en-US" b="1" dirty="0"/>
              <a:t>Past </a:t>
            </a:r>
            <a:r>
              <a:rPr lang="en-US" b="1" dirty="0" smtClean="0"/>
              <a:t>studies (e.g. ) show </a:t>
            </a:r>
            <a:r>
              <a:rPr lang="en-US" b="1" dirty="0"/>
              <a:t>that alkane CH (</a:t>
            </a:r>
            <a:r>
              <a:rPr lang="en-US" b="1" dirty="0" err="1"/>
              <a:t>aCH</a:t>
            </a:r>
            <a:r>
              <a:rPr lang="en-US" b="1" dirty="0"/>
              <a:t>) should contribute a significant amount of OM mass </a:t>
            </a:r>
            <a:r>
              <a:rPr lang="en-US" b="1" dirty="0" smtClean="0"/>
              <a:t>fraction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213522" y="5865973"/>
            <a:ext cx="51747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/>
              <a:t>Ruthenburg</a:t>
            </a:r>
            <a:r>
              <a:rPr lang="en-US" b="1" dirty="0"/>
              <a:t> et al. , Atmos.  Environ., 86, 46-57, </a:t>
            </a:r>
            <a:r>
              <a:rPr lang="en-US" b="1" dirty="0" smtClean="0"/>
              <a:t>2014</a:t>
            </a:r>
          </a:p>
        </p:txBody>
      </p:sp>
      <p:pic>
        <p:nvPicPr>
          <p:cNvPr id="8" name="Picture 7" descr="IMP2011_pi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169" y="2142222"/>
            <a:ext cx="5314713" cy="3543142"/>
          </a:xfrm>
          <a:prstGeom prst="rect">
            <a:avLst/>
          </a:prstGeom>
        </p:spPr>
      </p:pic>
      <p:pic>
        <p:nvPicPr>
          <p:cNvPr id="9" name="Picture 8" descr="IMP2011_legend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2" t="28536" r="12121" b="25378"/>
          <a:stretch/>
        </p:blipFill>
        <p:spPr>
          <a:xfrm>
            <a:off x="837807" y="3104535"/>
            <a:ext cx="1766676" cy="1083759"/>
          </a:xfrm>
          <a:prstGeom prst="rect">
            <a:avLst/>
          </a:prstGeom>
        </p:spPr>
      </p:pic>
      <p:sp>
        <p:nvSpPr>
          <p:cNvPr id="11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12" name="ZoneTexte 17"/>
          <p:cNvSpPr txBox="1"/>
          <p:nvPr/>
        </p:nvSpPr>
        <p:spPr>
          <a:xfrm>
            <a:off x="2393796" y="6467811"/>
            <a:ext cx="1473200" cy="2673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6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/11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  <a:p>
            <a:pPr algn="ctr">
              <a:lnSpc>
                <a:spcPct val="50000"/>
              </a:lnSpc>
              <a:defRPr/>
            </a:pP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18942" y="5526523"/>
            <a:ext cx="2306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IMPROVE 2011, 6 sites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351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790676" cy="623608"/>
          </a:xfrm>
        </p:spPr>
        <p:txBody>
          <a:bodyPr>
            <a:normAutofit/>
          </a:bodyPr>
          <a:lstStyle/>
          <a:p>
            <a:r>
              <a:rPr lang="en-US" dirty="0" err="1" smtClean="0"/>
              <a:t>aCH</a:t>
            </a:r>
            <a:r>
              <a:rPr lang="en-US" dirty="0" smtClean="0"/>
              <a:t> Vs. </a:t>
            </a:r>
            <a:r>
              <a:rPr lang="en-US" dirty="0" err="1" smtClean="0"/>
              <a:t>ElnetPLS</a:t>
            </a:r>
            <a:r>
              <a:rPr lang="en-US" dirty="0" smtClean="0"/>
              <a:t> wavenumbers</a:t>
            </a:r>
            <a:endParaRPr lang="en-US" dirty="0"/>
          </a:p>
        </p:txBody>
      </p:sp>
      <p:sp>
        <p:nvSpPr>
          <p:cNvPr id="5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8975" y="441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ZoneTexte 17"/>
          <p:cNvSpPr txBox="1"/>
          <p:nvPr/>
        </p:nvSpPr>
        <p:spPr>
          <a:xfrm>
            <a:off x="2393796" y="6467811"/>
            <a:ext cx="1473200" cy="2673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7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/11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  <a:p>
            <a:pPr algn="ctr">
              <a:lnSpc>
                <a:spcPct val="50000"/>
              </a:lnSpc>
              <a:defRPr/>
            </a:pP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43106" y="1050296"/>
            <a:ext cx="6565014" cy="4376676"/>
            <a:chOff x="914400" y="1916884"/>
            <a:chExt cx="6565014" cy="4376676"/>
          </a:xfrm>
        </p:grpSpPr>
        <p:pic>
          <p:nvPicPr>
            <p:cNvPr id="6" name="Picture 5" descr="spectra_vs_aCH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400" y="1916884"/>
              <a:ext cx="6565014" cy="437667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866995" y="2360294"/>
              <a:ext cx="8028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err="1" smtClean="0">
                  <a:latin typeface="Arial Narrow"/>
                  <a:cs typeface="Arial Narrow"/>
                </a:rPr>
                <a:t>aCH</a:t>
              </a:r>
              <a:endParaRPr lang="en-US" sz="2200" b="1" dirty="0">
                <a:latin typeface="Arial Narrow"/>
                <a:cs typeface="Arial Narrow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559573" y="2360294"/>
              <a:ext cx="8028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err="1" smtClean="0">
                  <a:latin typeface="Arial Narrow"/>
                  <a:cs typeface="Arial Narrow"/>
                </a:rPr>
                <a:t>aCH</a:t>
              </a:r>
              <a:endParaRPr lang="en-US" sz="2200" b="1" dirty="0">
                <a:latin typeface="Arial Narrow"/>
                <a:cs typeface="Arial Narrow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6469530" y="1493706"/>
            <a:ext cx="358984" cy="3451824"/>
          </a:xfrm>
          <a:prstGeom prst="rect">
            <a:avLst/>
          </a:prstGeom>
          <a:solidFill>
            <a:schemeClr val="accent1">
              <a:lumMod val="60000"/>
              <a:lumOff val="40000"/>
              <a:alpha val="36000"/>
            </a:schemeClr>
          </a:solidFill>
          <a:ln w="50800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096218" y="5052907"/>
            <a:ext cx="11801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/>
                <a:cs typeface="Arial Narrow"/>
              </a:rPr>
              <a:t>carbonyl</a:t>
            </a:r>
            <a:endParaRPr lang="en-US" sz="2200" b="1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721883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can we predict </a:t>
            </a:r>
            <a:r>
              <a:rPr lang="en-US" dirty="0" err="1" smtClean="0"/>
              <a:t>aCH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374" y="1000921"/>
            <a:ext cx="8229600" cy="5092228"/>
          </a:xfrm>
        </p:spPr>
        <p:txBody>
          <a:bodyPr>
            <a:normAutofit/>
          </a:bodyPr>
          <a:lstStyle/>
          <a:p>
            <a:r>
              <a:rPr lang="en-US" dirty="0" smtClean="0"/>
              <a:t>Why can we predict </a:t>
            </a:r>
            <a:r>
              <a:rPr lang="en-US" dirty="0" err="1" smtClean="0"/>
              <a:t>aCH</a:t>
            </a:r>
            <a:r>
              <a:rPr lang="en-US" dirty="0" smtClean="0"/>
              <a:t> without using absorption bands associated with it?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Hypothesis:</a:t>
            </a:r>
            <a:endParaRPr lang="en-US" dirty="0"/>
          </a:p>
          <a:p>
            <a:endParaRPr lang="en-US" dirty="0" smtClean="0"/>
          </a:p>
          <a:p>
            <a:pPr lvl="1"/>
            <a:r>
              <a:rPr lang="en-US" sz="2400" dirty="0" smtClean="0"/>
              <a:t>Mass is explained by several </a:t>
            </a:r>
            <a:r>
              <a:rPr lang="en-US" sz="2400" dirty="0" err="1" smtClean="0"/>
              <a:t>polyfunctional</a:t>
            </a:r>
            <a:r>
              <a:rPr lang="en-US" sz="2400" dirty="0" smtClean="0"/>
              <a:t> molecules. </a:t>
            </a:r>
          </a:p>
          <a:p>
            <a:endParaRPr lang="en-US" sz="2400" dirty="0" smtClean="0"/>
          </a:p>
          <a:p>
            <a:pPr lvl="1"/>
            <a:r>
              <a:rPr lang="en-US" sz="2400" dirty="0" smtClean="0"/>
              <a:t>We are able to predict </a:t>
            </a:r>
            <a:r>
              <a:rPr lang="en-US" sz="2400" dirty="0" err="1" smtClean="0"/>
              <a:t>aCH</a:t>
            </a:r>
            <a:r>
              <a:rPr lang="en-US" sz="2400" dirty="0" smtClean="0"/>
              <a:t> and other mass in the same </a:t>
            </a:r>
            <a:r>
              <a:rPr lang="en-US" sz="2400" dirty="0" err="1" smtClean="0"/>
              <a:t>polyfunctional</a:t>
            </a:r>
            <a:r>
              <a:rPr lang="en-US" sz="2400" dirty="0" smtClean="0"/>
              <a:t> molecule by their association </a:t>
            </a:r>
            <a:r>
              <a:rPr lang="en-US" sz="2400" dirty="0"/>
              <a:t>with </a:t>
            </a:r>
            <a:r>
              <a:rPr lang="en-US" sz="2400" dirty="0" smtClean="0"/>
              <a:t>carbonyl.</a:t>
            </a:r>
            <a:endParaRPr lang="en-US" sz="2400" dirty="0"/>
          </a:p>
          <a:p>
            <a:pPr marL="216000" indent="0">
              <a:buNone/>
            </a:pPr>
            <a:endParaRPr lang="en-US" dirty="0" smtClean="0"/>
          </a:p>
          <a:p>
            <a:pPr marL="21600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5" name="ZoneTexte 17"/>
          <p:cNvSpPr txBox="1"/>
          <p:nvPr/>
        </p:nvSpPr>
        <p:spPr>
          <a:xfrm>
            <a:off x="2393796" y="6467811"/>
            <a:ext cx="1473200" cy="2673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8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/11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  <a:p>
            <a:pPr algn="ctr">
              <a:lnSpc>
                <a:spcPct val="50000"/>
              </a:lnSpc>
              <a:defRPr/>
            </a:pP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135678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1" y="61605"/>
            <a:ext cx="8930477" cy="6236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Prediction of </a:t>
            </a:r>
            <a:r>
              <a:rPr lang="en-US" dirty="0" err="1" smtClean="0"/>
              <a:t>aCH</a:t>
            </a:r>
            <a:r>
              <a:rPr lang="en-US" dirty="0" smtClean="0"/>
              <a:t> in </a:t>
            </a:r>
            <a:r>
              <a:rPr lang="en-US" dirty="0" err="1" smtClean="0"/>
              <a:t>polyfunctional</a:t>
            </a:r>
            <a:r>
              <a:rPr lang="en-US" dirty="0" smtClean="0"/>
              <a:t> compounds </a:t>
            </a:r>
            <a:br>
              <a:rPr lang="en-US" dirty="0" smtClean="0"/>
            </a:br>
            <a:r>
              <a:rPr lang="en-US" dirty="0" smtClean="0"/>
              <a:t>(laboratory standards)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13521" y="963924"/>
            <a:ext cx="6465202" cy="49389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200" indent="-2412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buFont typeface="Arial"/>
              <a:buChar char="•"/>
              <a:defRPr sz="22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1pPr>
            <a:lvl2pPr marL="639763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2pPr>
            <a:lvl3pPr marL="776288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3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12-Tricosanone (Ketone): 1 carbonyl </a:t>
            </a:r>
            <a:r>
              <a:rPr lang="en-US" b="1" dirty="0" smtClean="0"/>
              <a:t>and 44 CH</a:t>
            </a:r>
          </a:p>
          <a:p>
            <a:r>
              <a:rPr lang="en-US" b="1" dirty="0" err="1" smtClean="0"/>
              <a:t>Arachidyl</a:t>
            </a:r>
            <a:r>
              <a:rPr lang="en-US" b="1" dirty="0" smtClean="0"/>
              <a:t> </a:t>
            </a:r>
            <a:r>
              <a:rPr lang="en-US" b="1" dirty="0" err="1"/>
              <a:t>dodecanoate</a:t>
            </a:r>
            <a:r>
              <a:rPr lang="en-US" b="1" dirty="0"/>
              <a:t> (Ester): </a:t>
            </a:r>
            <a:r>
              <a:rPr lang="en-US" b="1" dirty="0" smtClean="0"/>
              <a:t>1 carbonyl and 62 CH</a:t>
            </a:r>
          </a:p>
          <a:p>
            <a:r>
              <a:rPr lang="en-US" b="1" dirty="0" err="1" smtClean="0"/>
              <a:t>Suberic</a:t>
            </a:r>
            <a:r>
              <a:rPr lang="en-US" b="1" dirty="0" smtClean="0"/>
              <a:t> </a:t>
            </a:r>
            <a:r>
              <a:rPr lang="en-US" b="1" dirty="0"/>
              <a:t>acid</a:t>
            </a:r>
            <a:r>
              <a:rPr lang="en-US" b="1" dirty="0" smtClean="0"/>
              <a:t>: 12 </a:t>
            </a:r>
            <a:r>
              <a:rPr lang="en-US" b="1" dirty="0"/>
              <a:t>carbonyl </a:t>
            </a:r>
            <a:r>
              <a:rPr lang="en-US" b="1" dirty="0" smtClean="0"/>
              <a:t>and 2 CH</a:t>
            </a:r>
          </a:p>
          <a:p>
            <a:r>
              <a:rPr lang="en-US" b="1" dirty="0" err="1"/>
              <a:t>Malonic</a:t>
            </a:r>
            <a:r>
              <a:rPr lang="en-US" b="1" dirty="0"/>
              <a:t> </a:t>
            </a:r>
            <a:r>
              <a:rPr lang="en-US" b="1" dirty="0" smtClean="0"/>
              <a:t>acid</a:t>
            </a:r>
            <a:r>
              <a:rPr lang="en-US" b="1" dirty="0"/>
              <a:t>: 2 </a:t>
            </a:r>
            <a:r>
              <a:rPr lang="en-US" b="1" dirty="0" smtClean="0"/>
              <a:t>carbonyl 2 </a:t>
            </a:r>
            <a:r>
              <a:rPr lang="en-US" b="1" dirty="0"/>
              <a:t>CH</a:t>
            </a:r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8723" y="3842799"/>
            <a:ext cx="2473860" cy="24738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8664" y="3551770"/>
            <a:ext cx="2624162" cy="262416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521" y="3428999"/>
            <a:ext cx="5000520" cy="110167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521" y="2719668"/>
            <a:ext cx="6681915" cy="719144"/>
          </a:xfrm>
          <a:prstGeom prst="rect">
            <a:avLst/>
          </a:prstGeom>
        </p:spPr>
      </p:pic>
      <p:sp>
        <p:nvSpPr>
          <p:cNvPr id="9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10" name="ZoneTexte 17"/>
          <p:cNvSpPr txBox="1"/>
          <p:nvPr/>
        </p:nvSpPr>
        <p:spPr>
          <a:xfrm>
            <a:off x="2393796" y="6467811"/>
            <a:ext cx="1473200" cy="2673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9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/11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  <a:p>
            <a:pPr algn="ctr">
              <a:lnSpc>
                <a:spcPct val="50000"/>
              </a:lnSpc>
              <a:defRPr/>
            </a:pP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203963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1332" y="2987198"/>
            <a:ext cx="2453633" cy="24536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863936"/>
            <a:ext cx="1905186" cy="19051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1" y="196074"/>
            <a:ext cx="8930477" cy="623608"/>
          </a:xfrm>
        </p:spPr>
        <p:txBody>
          <a:bodyPr>
            <a:normAutofit/>
          </a:bodyPr>
          <a:lstStyle/>
          <a:p>
            <a:r>
              <a:rPr lang="en-US" dirty="0" smtClean="0"/>
              <a:t>Prediction of </a:t>
            </a:r>
            <a:r>
              <a:rPr lang="en-US" dirty="0" err="1" smtClean="0"/>
              <a:t>aCH</a:t>
            </a:r>
            <a:r>
              <a:rPr lang="en-US" dirty="0" smtClean="0"/>
              <a:t> in lab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4022" y="2052800"/>
            <a:ext cx="2909977" cy="1295250"/>
          </a:xfrm>
        </p:spPr>
        <p:txBody>
          <a:bodyPr>
            <a:normAutofit/>
          </a:bodyPr>
          <a:lstStyle/>
          <a:p>
            <a:pPr marL="216000" indent="0">
              <a:buNone/>
            </a:pPr>
            <a:r>
              <a:rPr lang="en-US" b="1" u="sng" dirty="0" smtClean="0"/>
              <a:t>12-Tricosanone </a:t>
            </a:r>
            <a:r>
              <a:rPr lang="en-US" dirty="0" smtClean="0"/>
              <a:t>(Ketone): 1 carbonyl </a:t>
            </a:r>
          </a:p>
          <a:p>
            <a:pPr marL="216000" indent="0">
              <a:buNone/>
            </a:pPr>
            <a:r>
              <a:rPr lang="en-US" dirty="0" smtClean="0"/>
              <a:t>44 CH</a:t>
            </a:r>
            <a:endParaRPr lang="en-US" dirty="0"/>
          </a:p>
        </p:txBody>
      </p:sp>
      <p:pic>
        <p:nvPicPr>
          <p:cNvPr id="4" name="Picture 3" descr="fitsplot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7378"/>
            <a:ext cx="6400800" cy="2095500"/>
          </a:xfrm>
          <a:prstGeom prst="rect">
            <a:avLst/>
          </a:prstGeom>
        </p:spPr>
      </p:pic>
      <p:pic>
        <p:nvPicPr>
          <p:cNvPr id="6" name="Picture 5" descr="fitsplot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09004"/>
            <a:ext cx="6400800" cy="20955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234023" y="4475711"/>
            <a:ext cx="2909977" cy="129525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457200" indent="-2412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buFont typeface="Arial"/>
              <a:buChar char="•"/>
              <a:defRPr sz="22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1pPr>
            <a:lvl2pPr marL="639763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2pPr>
            <a:lvl3pPr marL="776288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3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000" indent="0">
              <a:buFont typeface="Arial"/>
              <a:buNone/>
            </a:pPr>
            <a:r>
              <a:rPr lang="en-US" b="1" u="sng" dirty="0" err="1" smtClean="0"/>
              <a:t>Arachidyl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dodecanoate</a:t>
            </a:r>
            <a:r>
              <a:rPr lang="en-US" b="1" u="sng" dirty="0" smtClean="0"/>
              <a:t> </a:t>
            </a:r>
            <a:r>
              <a:rPr lang="en-US" dirty="0" smtClean="0"/>
              <a:t>(Ester): </a:t>
            </a:r>
          </a:p>
          <a:p>
            <a:pPr marL="216000" indent="0">
              <a:buFont typeface="Arial"/>
              <a:buNone/>
            </a:pPr>
            <a:r>
              <a:rPr lang="en-US" dirty="0" smtClean="0"/>
              <a:t>1 carbonyl</a:t>
            </a:r>
          </a:p>
          <a:p>
            <a:pPr marL="216000" indent="0">
              <a:buFont typeface="Arial"/>
              <a:buNone/>
            </a:pPr>
            <a:r>
              <a:rPr lang="en-US" dirty="0" smtClean="0"/>
              <a:t>62 CH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13521" y="863936"/>
            <a:ext cx="8651444" cy="12952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200" indent="-2412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buFont typeface="Arial"/>
              <a:buChar char="•"/>
              <a:defRPr sz="22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1pPr>
            <a:lvl2pPr marL="639763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2pPr>
            <a:lvl3pPr marL="776288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3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Ketone and ester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542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3364" y="4086383"/>
            <a:ext cx="1532145" cy="15321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6396" y="1190446"/>
            <a:ext cx="2157604" cy="2157604"/>
          </a:xfrm>
          <a:prstGeom prst="rect">
            <a:avLst/>
          </a:prstGeom>
        </p:spPr>
      </p:pic>
      <p:pic>
        <p:nvPicPr>
          <p:cNvPr id="9" name="Picture 8" descr="fitsplot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08975"/>
            <a:ext cx="6400800" cy="2095500"/>
          </a:xfrm>
          <a:prstGeom prst="rect">
            <a:avLst/>
          </a:prstGeom>
        </p:spPr>
      </p:pic>
      <p:pic>
        <p:nvPicPr>
          <p:cNvPr id="5" name="Picture 4" descr="fitsplot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7340"/>
            <a:ext cx="6400800" cy="2095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1" y="196074"/>
            <a:ext cx="8930477" cy="623608"/>
          </a:xfrm>
        </p:spPr>
        <p:txBody>
          <a:bodyPr>
            <a:normAutofit/>
          </a:bodyPr>
          <a:lstStyle/>
          <a:p>
            <a:r>
              <a:rPr lang="en-US" dirty="0" smtClean="0"/>
              <a:t>Prediction of </a:t>
            </a:r>
            <a:r>
              <a:rPr lang="en-US" dirty="0" err="1" smtClean="0"/>
              <a:t>aCH</a:t>
            </a:r>
            <a:r>
              <a:rPr lang="en-US" dirty="0" smtClean="0"/>
              <a:t> in lab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4022" y="2052800"/>
            <a:ext cx="2909977" cy="1295250"/>
          </a:xfrm>
        </p:spPr>
        <p:txBody>
          <a:bodyPr>
            <a:normAutofit/>
          </a:bodyPr>
          <a:lstStyle/>
          <a:p>
            <a:pPr marL="216000" indent="0">
              <a:buNone/>
            </a:pPr>
            <a:r>
              <a:rPr lang="en-US" b="1" u="sng" dirty="0" err="1" smtClean="0"/>
              <a:t>Suberic</a:t>
            </a:r>
            <a:r>
              <a:rPr lang="en-US" b="1" u="sng" dirty="0" smtClean="0"/>
              <a:t> acid:</a:t>
            </a:r>
            <a:endParaRPr lang="en-US" dirty="0" smtClean="0"/>
          </a:p>
          <a:p>
            <a:pPr marL="216000" indent="0">
              <a:buNone/>
            </a:pPr>
            <a:r>
              <a:rPr lang="en-US" dirty="0"/>
              <a:t>2</a:t>
            </a:r>
            <a:r>
              <a:rPr lang="en-US" dirty="0" smtClean="0"/>
              <a:t> carbonyl </a:t>
            </a:r>
          </a:p>
          <a:p>
            <a:pPr marL="216000" indent="0">
              <a:buNone/>
            </a:pPr>
            <a:r>
              <a:rPr lang="en-US" dirty="0" smtClean="0"/>
              <a:t>12 CH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234023" y="4475711"/>
            <a:ext cx="2909977" cy="12952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200" indent="-2412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buFont typeface="Arial"/>
              <a:buChar char="•"/>
              <a:defRPr sz="22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1pPr>
            <a:lvl2pPr marL="639763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2pPr>
            <a:lvl3pPr marL="776288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3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000" indent="0">
              <a:buFont typeface="Arial"/>
              <a:buNone/>
            </a:pPr>
            <a:r>
              <a:rPr lang="en-US" b="1" u="sng" dirty="0" err="1" smtClean="0"/>
              <a:t>Malonic</a:t>
            </a:r>
            <a:r>
              <a:rPr lang="en-US" b="1" u="sng" dirty="0" smtClean="0"/>
              <a:t> acid:</a:t>
            </a:r>
            <a:r>
              <a:rPr lang="en-US" dirty="0" smtClean="0"/>
              <a:t> </a:t>
            </a:r>
          </a:p>
          <a:p>
            <a:pPr marL="216000" indent="0">
              <a:buFont typeface="Arial"/>
              <a:buNone/>
            </a:pPr>
            <a:r>
              <a:rPr lang="en-US" dirty="0"/>
              <a:t>2</a:t>
            </a:r>
            <a:r>
              <a:rPr lang="en-US" dirty="0" smtClean="0"/>
              <a:t> carbonyl</a:t>
            </a:r>
          </a:p>
          <a:p>
            <a:pPr marL="216000" indent="0">
              <a:buFont typeface="Arial"/>
              <a:buNone/>
            </a:pPr>
            <a:r>
              <a:rPr lang="en-US" dirty="0" smtClean="0"/>
              <a:t>2 CH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13521" y="863936"/>
            <a:ext cx="8651444" cy="12952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200" indent="-2412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buFont typeface="Arial"/>
              <a:buChar char="•"/>
              <a:defRPr sz="22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1pPr>
            <a:lvl2pPr marL="639763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2pPr>
            <a:lvl3pPr marL="776288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3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 smtClean="0"/>
              <a:t>Dicarboxylic</a:t>
            </a:r>
            <a:r>
              <a:rPr lang="en-US" b="1" dirty="0" smtClean="0"/>
              <a:t> acids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107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_Tricosanone_ParrCordPlot_Norm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21" y="1314823"/>
            <a:ext cx="4207435" cy="2629647"/>
          </a:xfrm>
          <a:prstGeom prst="rect">
            <a:avLst/>
          </a:prstGeom>
        </p:spPr>
      </p:pic>
      <p:pic>
        <p:nvPicPr>
          <p:cNvPr id="5" name="Picture 4" descr="Arachidyl_Dodecanoate_ParrCordPlot_Norm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21" y="3780118"/>
            <a:ext cx="4207435" cy="2629647"/>
          </a:xfrm>
          <a:prstGeom prst="rect">
            <a:avLst/>
          </a:prstGeom>
        </p:spPr>
      </p:pic>
      <p:pic>
        <p:nvPicPr>
          <p:cNvPr id="6" name="Picture 5" descr="Malonic_Acid_ParrCordPlot_Norm2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005" y="1299882"/>
            <a:ext cx="4207435" cy="2629647"/>
          </a:xfrm>
          <a:prstGeom prst="rect">
            <a:avLst/>
          </a:prstGeom>
        </p:spPr>
      </p:pic>
      <p:pic>
        <p:nvPicPr>
          <p:cNvPr id="7" name="Picture 6" descr="Suberic_Acid_ParrCordPlot_Norm2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005" y="3780118"/>
            <a:ext cx="4207435" cy="2629647"/>
          </a:xfrm>
          <a:prstGeom prst="rect">
            <a:avLst/>
          </a:prstGeom>
        </p:spPr>
      </p:pic>
      <p:sp>
        <p:nvSpPr>
          <p:cNvPr id="9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11" name="ZoneTexte 17"/>
          <p:cNvSpPr txBox="1"/>
          <p:nvPr/>
        </p:nvSpPr>
        <p:spPr>
          <a:xfrm>
            <a:off x="2393796" y="6467811"/>
            <a:ext cx="1473200" cy="2673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11/11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  <a:p>
            <a:pPr algn="ctr">
              <a:lnSpc>
                <a:spcPct val="50000"/>
              </a:lnSpc>
              <a:defRPr/>
            </a:pP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3521" y="61605"/>
            <a:ext cx="8930477" cy="6236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Prediction of </a:t>
            </a:r>
            <a:r>
              <a:rPr lang="en-US" dirty="0" err="1" smtClean="0"/>
              <a:t>aCH</a:t>
            </a:r>
            <a:r>
              <a:rPr lang="en-US" dirty="0" smtClean="0"/>
              <a:t> in </a:t>
            </a:r>
            <a:r>
              <a:rPr lang="en-US" dirty="0" err="1" smtClean="0"/>
              <a:t>polyfunctional</a:t>
            </a:r>
            <a:r>
              <a:rPr lang="en-US" dirty="0" smtClean="0"/>
              <a:t> compounds </a:t>
            </a:r>
            <a:br>
              <a:rPr lang="en-US" dirty="0" smtClean="0"/>
            </a:br>
            <a:r>
              <a:rPr lang="en-US" dirty="0" smtClean="0"/>
              <a:t>(laboratory standards)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532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374" y="1000921"/>
            <a:ext cx="8229600" cy="5092228"/>
          </a:xfrm>
        </p:spPr>
        <p:txBody>
          <a:bodyPr>
            <a:normAutofit/>
          </a:bodyPr>
          <a:lstStyle/>
          <a:p>
            <a:r>
              <a:rPr lang="en-US" dirty="0"/>
              <a:t>We predict accurately TOR OC measurements by FTIR spectra of ambient samples collected on Teflon </a:t>
            </a:r>
            <a:r>
              <a:rPr lang="en-US" smtClean="0"/>
              <a:t>filters (18 </a:t>
            </a:r>
            <a:r>
              <a:rPr lang="en-US" dirty="0" smtClean="0"/>
              <a:t>sites, 3136 samples).</a:t>
            </a:r>
            <a:endParaRPr lang="en-US" dirty="0"/>
          </a:p>
          <a:p>
            <a:r>
              <a:rPr lang="en-US" dirty="0"/>
              <a:t>Predictions based on only 10 wavenumbers  (0.5% of the whole spectra) have similar or better  performance of model that uses the whole spectra 2784 wavenumbers.</a:t>
            </a:r>
          </a:p>
          <a:p>
            <a:r>
              <a:rPr lang="en-US" dirty="0"/>
              <a:t>The </a:t>
            </a:r>
            <a:r>
              <a:rPr lang="en-US" dirty="0" err="1"/>
              <a:t>ElnetPLS</a:t>
            </a:r>
            <a:r>
              <a:rPr lang="en-US" dirty="0"/>
              <a:t> model has the potentiality to eliminate uninformative wavelengths that interfere with </a:t>
            </a:r>
            <a:r>
              <a:rPr lang="en-US" dirty="0" smtClean="0"/>
              <a:t>predictions.</a:t>
            </a:r>
            <a:endParaRPr lang="en-US" dirty="0"/>
          </a:p>
          <a:p>
            <a:r>
              <a:rPr lang="en-US" dirty="0" smtClean="0"/>
              <a:t>Mass of PM</a:t>
            </a:r>
            <a:r>
              <a:rPr lang="en-US" baseline="-25000" dirty="0" smtClean="0"/>
              <a:t>2.5</a:t>
            </a:r>
            <a:r>
              <a:rPr lang="en-US" dirty="0" smtClean="0"/>
              <a:t> OM in these samples are dominated by a few </a:t>
            </a:r>
            <a:r>
              <a:rPr lang="en-US" dirty="0" err="1"/>
              <a:t>polyfunctional</a:t>
            </a:r>
            <a:r>
              <a:rPr lang="en-US" dirty="0"/>
              <a:t> molecules. </a:t>
            </a:r>
          </a:p>
          <a:p>
            <a:r>
              <a:rPr lang="en-US" dirty="0"/>
              <a:t>We are able to predict </a:t>
            </a:r>
            <a:r>
              <a:rPr lang="en-US" dirty="0" err="1"/>
              <a:t>aCH</a:t>
            </a:r>
            <a:r>
              <a:rPr lang="en-US" dirty="0"/>
              <a:t> and other mass in the same </a:t>
            </a:r>
            <a:r>
              <a:rPr lang="en-US" dirty="0" err="1"/>
              <a:t>polyfunctional</a:t>
            </a:r>
            <a:r>
              <a:rPr lang="en-US" dirty="0"/>
              <a:t> molecule by their association with carbonyl</a:t>
            </a:r>
            <a:r>
              <a:rPr lang="en-US" dirty="0" smtClean="0"/>
              <a:t>.</a:t>
            </a:r>
          </a:p>
          <a:p>
            <a:r>
              <a:rPr lang="en-US" dirty="0"/>
              <a:t>The 10 wavenumbers selected are in </a:t>
            </a:r>
            <a:r>
              <a:rPr lang="en-US" b="1" dirty="0"/>
              <a:t>carbonyl </a:t>
            </a:r>
            <a:r>
              <a:rPr lang="en-US" b="1" dirty="0" smtClean="0"/>
              <a:t>region </a:t>
            </a:r>
            <a:r>
              <a:rPr lang="en-US" dirty="0" smtClean="0"/>
              <a:t>of </a:t>
            </a:r>
            <a:r>
              <a:rPr lang="en-US" dirty="0"/>
              <a:t>the </a:t>
            </a:r>
            <a:r>
              <a:rPr lang="en-US" dirty="0" smtClean="0"/>
              <a:t>spectra and they seems to be informative enough to predict masses from different compounds.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Summary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5" name="ZoneTexte 17"/>
          <p:cNvSpPr txBox="1"/>
          <p:nvPr/>
        </p:nvSpPr>
        <p:spPr>
          <a:xfrm>
            <a:off x="2393796" y="6467811"/>
            <a:ext cx="1473200" cy="2673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  <a:p>
            <a:pPr algn="ctr">
              <a:lnSpc>
                <a:spcPct val="50000"/>
              </a:lnSpc>
              <a:defRPr/>
            </a:pP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4248295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522" y="1335026"/>
            <a:ext cx="6808831" cy="3265487"/>
          </a:xfrm>
        </p:spPr>
        <p:txBody>
          <a:bodyPr/>
          <a:lstStyle/>
          <a:p>
            <a:r>
              <a:rPr lang="en-US" dirty="0" smtClean="0"/>
              <a:t>O45-BAP-AC-17: Computational </a:t>
            </a:r>
            <a:r>
              <a:rPr lang="en-US" dirty="0"/>
              <a:t>tools for functional group analysis of organic </a:t>
            </a:r>
            <a:r>
              <a:rPr lang="en-US" dirty="0" smtClean="0"/>
              <a:t>aerosols.</a:t>
            </a:r>
          </a:p>
          <a:p>
            <a:pPr lvl="1"/>
            <a:r>
              <a:rPr lang="en-US" dirty="0" smtClean="0"/>
              <a:t>Friday 09/09/2016 14:40, Room 3</a:t>
            </a:r>
          </a:p>
          <a:p>
            <a:pPr lvl="1"/>
            <a:endParaRPr lang="en-US" dirty="0"/>
          </a:p>
          <a:p>
            <a:r>
              <a:rPr lang="en-US" dirty="0"/>
              <a:t>P3-BAP-AC-007 An Automated Baseline Correction Method for Atmospheric Aerosol Infrared Spectra Collected on </a:t>
            </a:r>
            <a:r>
              <a:rPr lang="en-US" dirty="0" err="1"/>
              <a:t>Polytetrafluoroethylene</a:t>
            </a:r>
            <a:r>
              <a:rPr lang="en-US" dirty="0"/>
              <a:t> (Teflon) Filters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Thursday 08/09/2016. Poster session</a:t>
            </a:r>
            <a:r>
              <a:rPr lang="en-US" dirty="0"/>
              <a:t>: Basic Aerosol Processes - Aerosol </a:t>
            </a:r>
            <a:r>
              <a:rPr lang="en-US" dirty="0" smtClean="0"/>
              <a:t>Chemistry.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2824" y="1073682"/>
            <a:ext cx="1207454" cy="16904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5882" y="4600513"/>
            <a:ext cx="6275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Thank you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098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80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tsplo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10" y="2790590"/>
            <a:ext cx="8038342" cy="2631600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13521" y="963924"/>
            <a:ext cx="6465202" cy="49389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200" indent="-2412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buFont typeface="Arial"/>
              <a:buChar char="•"/>
              <a:defRPr sz="22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1pPr>
            <a:lvl2pPr marL="639763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2pPr>
            <a:lvl3pPr marL="776288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3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12-Tricosanone (Ketone): 1 carbonyl </a:t>
            </a:r>
            <a:r>
              <a:rPr lang="en-US" b="1" dirty="0" smtClean="0"/>
              <a:t>and 44 CH</a:t>
            </a:r>
          </a:p>
          <a:p>
            <a:r>
              <a:rPr lang="en-US" b="1" dirty="0" err="1" smtClean="0"/>
              <a:t>Arachidyl</a:t>
            </a:r>
            <a:r>
              <a:rPr lang="en-US" b="1" dirty="0" smtClean="0"/>
              <a:t> </a:t>
            </a:r>
            <a:r>
              <a:rPr lang="en-US" b="1" dirty="0" err="1"/>
              <a:t>dodecanoate</a:t>
            </a:r>
            <a:r>
              <a:rPr lang="en-US" b="1" dirty="0"/>
              <a:t> (Ester): </a:t>
            </a:r>
            <a:r>
              <a:rPr lang="en-US" b="1" dirty="0" smtClean="0"/>
              <a:t>1 carbonyl and 62 CH</a:t>
            </a:r>
          </a:p>
          <a:p>
            <a:r>
              <a:rPr lang="en-US" b="1" dirty="0" err="1" smtClean="0"/>
              <a:t>Suberic</a:t>
            </a:r>
            <a:r>
              <a:rPr lang="en-US" b="1" dirty="0" smtClean="0"/>
              <a:t> </a:t>
            </a:r>
            <a:r>
              <a:rPr lang="en-US" b="1" dirty="0"/>
              <a:t>acid</a:t>
            </a:r>
            <a:r>
              <a:rPr lang="en-US" b="1" dirty="0" smtClean="0"/>
              <a:t>: 2 </a:t>
            </a:r>
            <a:r>
              <a:rPr lang="en-US" b="1" dirty="0"/>
              <a:t>carbonyl </a:t>
            </a:r>
            <a:r>
              <a:rPr lang="en-US" b="1" dirty="0" smtClean="0"/>
              <a:t>and 2 CH</a:t>
            </a:r>
          </a:p>
          <a:p>
            <a:r>
              <a:rPr lang="en-US" b="1" dirty="0" err="1"/>
              <a:t>Malonic</a:t>
            </a:r>
            <a:r>
              <a:rPr lang="en-US" b="1" dirty="0"/>
              <a:t> </a:t>
            </a:r>
            <a:r>
              <a:rPr lang="en-US" b="1" dirty="0" smtClean="0"/>
              <a:t>acid</a:t>
            </a:r>
            <a:r>
              <a:rPr lang="en-US" b="1" dirty="0"/>
              <a:t>: 2 </a:t>
            </a:r>
            <a:r>
              <a:rPr lang="en-US" b="1" dirty="0" smtClean="0"/>
              <a:t>carbonyl 2 </a:t>
            </a:r>
            <a:r>
              <a:rPr lang="en-US" b="1" dirty="0"/>
              <a:t>CH</a:t>
            </a:r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13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14" name="ZoneTexte 17"/>
          <p:cNvSpPr txBox="1"/>
          <p:nvPr/>
        </p:nvSpPr>
        <p:spPr>
          <a:xfrm>
            <a:off x="2393796" y="6467811"/>
            <a:ext cx="1473200" cy="2673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10/11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  <a:p>
            <a:pPr algn="ctr">
              <a:lnSpc>
                <a:spcPct val="50000"/>
              </a:lnSpc>
              <a:defRPr/>
            </a:pP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13521" y="61605"/>
            <a:ext cx="8930477" cy="6236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Prediction of </a:t>
            </a:r>
            <a:r>
              <a:rPr lang="en-US" dirty="0" err="1" smtClean="0"/>
              <a:t>aCH</a:t>
            </a:r>
            <a:r>
              <a:rPr lang="en-US" dirty="0" smtClean="0"/>
              <a:t> in </a:t>
            </a:r>
            <a:r>
              <a:rPr lang="en-US" dirty="0" err="1" smtClean="0"/>
              <a:t>polyfunctional</a:t>
            </a:r>
            <a:r>
              <a:rPr lang="en-US" dirty="0" smtClean="0"/>
              <a:t> compounds </a:t>
            </a:r>
            <a:br>
              <a:rPr lang="en-US" dirty="0" smtClean="0"/>
            </a:br>
            <a:r>
              <a:rPr lang="en-US" dirty="0" smtClean="0"/>
              <a:t>(laboratory standards)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682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standards – </a:t>
            </a:r>
            <a:r>
              <a:rPr lang="en-US" dirty="0" err="1" smtClean="0"/>
              <a:t>aCH</a:t>
            </a:r>
            <a:r>
              <a:rPr lang="en-US" dirty="0" smtClean="0"/>
              <a:t> – </a:t>
            </a:r>
            <a:r>
              <a:rPr lang="en-US" dirty="0" err="1" smtClean="0"/>
              <a:t>Parrcoord</a:t>
            </a:r>
            <a:r>
              <a:rPr lang="en-US" dirty="0" smtClean="0"/>
              <a:t> Plot </a:t>
            </a:r>
            <a:endParaRPr lang="en-US" dirty="0"/>
          </a:p>
        </p:txBody>
      </p:sp>
      <p:pic>
        <p:nvPicPr>
          <p:cNvPr id="4" name="Picture 3" descr="Screen Shot 2016-09-06 at 15.58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431" y="819682"/>
            <a:ext cx="6401762" cy="5689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115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wavenumbers </a:t>
            </a:r>
            <a:r>
              <a:rPr lang="en-US" dirty="0" smtClean="0">
                <a:sym typeface="Wingdings"/>
              </a:rPr>
              <a:t> simpler interpretation</a:t>
            </a:r>
            <a:endParaRPr lang="en-US" dirty="0"/>
          </a:p>
        </p:txBody>
      </p:sp>
      <p:pic>
        <p:nvPicPr>
          <p:cNvPr id="4" name="Picture 3" descr="10wn_FG_tab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6233"/>
            <a:ext cx="9144000" cy="443752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3522" y="5643762"/>
            <a:ext cx="88310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aseline="30000" dirty="0" err="1">
                <a:latin typeface="Arial Narrow"/>
                <a:cs typeface="Arial Narrow"/>
              </a:rPr>
              <a:t>Shurvell</a:t>
            </a:r>
            <a:r>
              <a:rPr lang="en-US" sz="2400" baseline="30000" dirty="0">
                <a:latin typeface="Arial Narrow"/>
                <a:cs typeface="Arial Narrow"/>
              </a:rPr>
              <a:t>, H.: Spectra–Structure Correlations in the Mid-and Far-Infrared, Handbook of vibrational spectroscopy, 2002</a:t>
            </a:r>
            <a:endParaRPr lang="en-US" sz="24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552697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790676" cy="623608"/>
          </a:xfrm>
        </p:spPr>
        <p:txBody>
          <a:bodyPr>
            <a:normAutofit/>
          </a:bodyPr>
          <a:lstStyle/>
          <a:p>
            <a:r>
              <a:rPr lang="en-US" dirty="0" smtClean="0"/>
              <a:t>TOR OC prediction – Rural Samples</a:t>
            </a:r>
            <a:endParaRPr lang="en-US" dirty="0"/>
          </a:p>
        </p:txBody>
      </p:sp>
      <p:sp>
        <p:nvSpPr>
          <p:cNvPr id="5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8975" y="441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ZoneTexte 17"/>
          <p:cNvSpPr txBox="1"/>
          <p:nvPr/>
        </p:nvSpPr>
        <p:spPr>
          <a:xfrm>
            <a:off x="2393796" y="6467811"/>
            <a:ext cx="1473200" cy="2673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1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/</a:t>
            </a: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2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  <a:p>
            <a:pPr algn="ctr">
              <a:lnSpc>
                <a:spcPct val="50000"/>
              </a:lnSpc>
              <a:defRPr/>
            </a:pP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pic>
        <p:nvPicPr>
          <p:cNvPr id="8" name="Picture 7" descr="52predictionTest_intersec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624" y="2043952"/>
            <a:ext cx="3200400" cy="3200400"/>
          </a:xfrm>
          <a:prstGeom prst="rect">
            <a:avLst/>
          </a:prstGeom>
        </p:spPr>
      </p:pic>
      <p:pic>
        <p:nvPicPr>
          <p:cNvPr id="9" name="Picture 8" descr="52spectra_regression_coef_intersect_basi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96" y="1985682"/>
            <a:ext cx="3200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80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790676" cy="623608"/>
          </a:xfrm>
        </p:spPr>
        <p:txBody>
          <a:bodyPr>
            <a:normAutofit/>
          </a:bodyPr>
          <a:lstStyle/>
          <a:p>
            <a:r>
              <a:rPr lang="en-US" dirty="0" smtClean="0"/>
              <a:t>TOR OC prediction – Urban Samples</a:t>
            </a:r>
            <a:endParaRPr lang="en-US" dirty="0"/>
          </a:p>
        </p:txBody>
      </p:sp>
      <p:sp>
        <p:nvSpPr>
          <p:cNvPr id="5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8975" y="441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ZoneTexte 17"/>
          <p:cNvSpPr txBox="1"/>
          <p:nvPr/>
        </p:nvSpPr>
        <p:spPr>
          <a:xfrm>
            <a:off x="2393796" y="6467811"/>
            <a:ext cx="1473200" cy="2673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1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/</a:t>
            </a: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2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  <a:p>
            <a:pPr algn="ctr">
              <a:lnSpc>
                <a:spcPct val="50000"/>
              </a:lnSpc>
              <a:defRPr/>
            </a:pP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pic>
        <p:nvPicPr>
          <p:cNvPr id="4" name="Picture 3" descr="8spectra_regression_coef_intersect_basi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35" y="2359212"/>
            <a:ext cx="3200400" cy="3200400"/>
          </a:xfrm>
          <a:prstGeom prst="rect">
            <a:avLst/>
          </a:prstGeom>
        </p:spPr>
      </p:pic>
      <p:pic>
        <p:nvPicPr>
          <p:cNvPr id="6" name="Picture 5" descr="8predictionTest_intersec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388" y="2359212"/>
            <a:ext cx="3200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53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22" y="196074"/>
            <a:ext cx="8790676" cy="623608"/>
          </a:xfrm>
        </p:spPr>
        <p:txBody>
          <a:bodyPr>
            <a:normAutofit/>
          </a:bodyPr>
          <a:lstStyle/>
          <a:p>
            <a:r>
              <a:rPr lang="en-US" dirty="0" smtClean="0"/>
              <a:t>TOR OC prediction – 14 wavenumbers model</a:t>
            </a:r>
            <a:endParaRPr lang="en-US" dirty="0"/>
          </a:p>
        </p:txBody>
      </p:sp>
      <p:sp>
        <p:nvSpPr>
          <p:cNvPr id="5" name="ZoneTexte 2"/>
          <p:cNvSpPr txBox="1"/>
          <p:nvPr/>
        </p:nvSpPr>
        <p:spPr>
          <a:xfrm>
            <a:off x="730250" y="6491288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Results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8975" y="441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ZoneTexte 17"/>
          <p:cNvSpPr txBox="1"/>
          <p:nvPr/>
        </p:nvSpPr>
        <p:spPr>
          <a:xfrm>
            <a:off x="2393796" y="6467811"/>
            <a:ext cx="1473200" cy="2673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1</a:t>
            </a: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/</a:t>
            </a: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2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  <a:p>
            <a:pPr algn="ctr">
              <a:lnSpc>
                <a:spcPct val="50000"/>
              </a:lnSpc>
              <a:defRPr/>
            </a:pP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pic>
        <p:nvPicPr>
          <p:cNvPr id="4" name="Picture 3" descr="MAE_barplo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403" y="864036"/>
            <a:ext cx="3191166" cy="550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07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FT-IR spectroscopy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4977" y="1246576"/>
            <a:ext cx="5021025" cy="4998954"/>
          </a:xfrm>
        </p:spPr>
        <p:txBody>
          <a:bodyPr>
            <a:normAutofit/>
          </a:bodyPr>
          <a:lstStyle/>
          <a:p>
            <a:pPr marL="285750" indent="-285750"/>
            <a:r>
              <a:rPr lang="en-US" dirty="0"/>
              <a:t>Measures absorption due to net change in dipole moment of vibrating/rotating </a:t>
            </a:r>
            <a:r>
              <a:rPr lang="en-US" dirty="0" smtClean="0"/>
              <a:t>molecules</a:t>
            </a:r>
          </a:p>
          <a:p>
            <a:pPr marL="285750" indent="-285750"/>
            <a:endParaRPr lang="en-US" dirty="0"/>
          </a:p>
          <a:p>
            <a:pPr marL="285750" indent="-285750"/>
            <a:endParaRPr lang="en-US" dirty="0" smtClean="0"/>
          </a:p>
          <a:p>
            <a:pPr marL="285750" indent="-285750"/>
            <a:r>
              <a:rPr lang="en-US" dirty="0" smtClean="0"/>
              <a:t>Absorption </a:t>
            </a:r>
            <a:r>
              <a:rPr lang="en-US" dirty="0"/>
              <a:t>is linearly related to abundance of a substance</a:t>
            </a:r>
          </a:p>
          <a:p>
            <a:pPr marL="0" indent="0">
              <a:buNone/>
            </a:pPr>
            <a:endParaRPr lang="en-US" dirty="0" smtClean="0"/>
          </a:p>
          <a:p>
            <a:pPr marL="285750" indent="-285750"/>
            <a:endParaRPr lang="en-US" dirty="0" smtClean="0"/>
          </a:p>
          <a:p>
            <a:pPr marL="285750" indent="-285750"/>
            <a:r>
              <a:rPr lang="en-US" dirty="0" smtClean="0"/>
              <a:t>Relatively </a:t>
            </a:r>
            <a:r>
              <a:rPr lang="en-US" dirty="0"/>
              <a:t>inexpensive to own and </a:t>
            </a:r>
            <a:r>
              <a:rPr lang="en-US" dirty="0" smtClean="0"/>
              <a:t>operate</a:t>
            </a:r>
          </a:p>
          <a:p>
            <a:pPr marL="285750" indent="-285750"/>
            <a:endParaRPr lang="en-US" dirty="0"/>
          </a:p>
          <a:p>
            <a:pPr marL="285750" indent="-285750"/>
            <a:endParaRPr lang="en-US" dirty="0" smtClean="0"/>
          </a:p>
          <a:p>
            <a:pPr marL="285750" indent="-285750"/>
            <a:r>
              <a:rPr lang="en-US" dirty="0" smtClean="0"/>
              <a:t>Requires </a:t>
            </a:r>
            <a:r>
              <a:rPr lang="en-US" b="1" u="sng" dirty="0"/>
              <a:t>advanced algorithms </a:t>
            </a:r>
            <a:r>
              <a:rPr lang="en-US" dirty="0"/>
              <a:t>to process spectral information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3315" t="13107" r="16266" b="7981"/>
          <a:stretch/>
        </p:blipFill>
        <p:spPr>
          <a:xfrm>
            <a:off x="108832" y="866654"/>
            <a:ext cx="3423291" cy="1783391"/>
          </a:xfrm>
          <a:prstGeom prst="rect">
            <a:avLst/>
          </a:prstGeom>
        </p:spPr>
      </p:pic>
      <p:pic>
        <p:nvPicPr>
          <p:cNvPr id="6" name="Picture 5" descr="FT-IR_vibrationtyp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2" y="2805281"/>
            <a:ext cx="3479800" cy="2895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2195" y="2276465"/>
            <a:ext cx="1685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Helvetica"/>
              </a:rPr>
              <a:t>FTIR spectrometer</a:t>
            </a:r>
          </a:p>
        </p:txBody>
      </p:sp>
      <p:sp>
        <p:nvSpPr>
          <p:cNvPr id="8" name="ZoneTexte 2"/>
          <p:cNvSpPr txBox="1"/>
          <p:nvPr/>
        </p:nvSpPr>
        <p:spPr>
          <a:xfrm>
            <a:off x="730250" y="6502833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Background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9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1/7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231162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956" y="196074"/>
            <a:ext cx="9108583" cy="6236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Data: Teflon/quartz filters collected in the IMPROVE network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28975" y="441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" name="Picture 3" descr="IMPROVE_Network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688" y="1965220"/>
            <a:ext cx="5708743" cy="4514136"/>
          </a:xfrm>
          <a:prstGeom prst="rect">
            <a:avLst/>
          </a:prstGeom>
        </p:spPr>
      </p:pic>
      <p:sp>
        <p:nvSpPr>
          <p:cNvPr id="8" name="Content Placeholder 10"/>
          <p:cNvSpPr txBox="1">
            <a:spLocks/>
          </p:cNvSpPr>
          <p:nvPr/>
        </p:nvSpPr>
        <p:spPr>
          <a:xfrm>
            <a:off x="0" y="1098960"/>
            <a:ext cx="6110941" cy="27581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200" indent="-2412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buFont typeface="Arial"/>
              <a:buChar char="•"/>
              <a:defRPr sz="22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1pPr>
            <a:lvl2pPr marL="639763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2pPr>
            <a:lvl3pPr marL="776288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3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000" indent="0">
              <a:buFont typeface="Arial"/>
              <a:buNone/>
            </a:pPr>
            <a:r>
              <a:rPr lang="en-US" b="1" u="sng" dirty="0" smtClean="0"/>
              <a:t>3136 collocated ambient PM</a:t>
            </a:r>
            <a:r>
              <a:rPr lang="en-US" b="1" u="sng" baseline="-25000" dirty="0" smtClean="0"/>
              <a:t>2.5</a:t>
            </a:r>
            <a:r>
              <a:rPr lang="en-US" b="1" u="sng" dirty="0" smtClean="0"/>
              <a:t> samples</a:t>
            </a:r>
            <a:r>
              <a:rPr lang="en-US" b="1" dirty="0" smtClean="0"/>
              <a:t>:</a:t>
            </a:r>
          </a:p>
          <a:p>
            <a:pPr marL="216000" indent="0">
              <a:buFont typeface="Arial"/>
              <a:buNone/>
            </a:pPr>
            <a:r>
              <a:rPr lang="en-US" b="1" dirty="0"/>
              <a:t>	</a:t>
            </a:r>
            <a:r>
              <a:rPr lang="en-US" b="1" dirty="0" smtClean="0"/>
              <a:t>PTFE filters for FT-IR spectra analysis</a:t>
            </a:r>
          </a:p>
          <a:p>
            <a:pPr marL="216000" indent="0">
              <a:buFont typeface="Arial"/>
              <a:buNone/>
            </a:pPr>
            <a:r>
              <a:rPr lang="en-US" b="1" dirty="0"/>
              <a:t>	</a:t>
            </a:r>
            <a:r>
              <a:rPr lang="en-US" b="1" dirty="0" smtClean="0"/>
              <a:t>Quartz filters for TOR OC</a:t>
            </a:r>
          </a:p>
          <a:p>
            <a:pPr marL="216000" indent="0">
              <a:buFont typeface="Arial"/>
              <a:buNone/>
            </a:pPr>
            <a:endParaRPr lang="en-US" b="1" dirty="0"/>
          </a:p>
          <a:p>
            <a:pPr marL="216000" indent="0">
              <a:buFont typeface="Arial"/>
              <a:buNone/>
            </a:pPr>
            <a:r>
              <a:rPr lang="en-US" b="1" u="sng" dirty="0" smtClean="0"/>
              <a:t>18 sites:</a:t>
            </a:r>
          </a:p>
          <a:p>
            <a:pPr marL="216000" indent="0">
              <a:buFont typeface="Arial"/>
              <a:buNone/>
            </a:pPr>
            <a:r>
              <a:rPr lang="en-US" b="1" dirty="0"/>
              <a:t>	</a:t>
            </a:r>
            <a:r>
              <a:rPr lang="en-US" b="1" dirty="0" smtClean="0"/>
              <a:t>7 sites 2011</a:t>
            </a:r>
          </a:p>
          <a:p>
            <a:pPr marL="216000" indent="0">
              <a:buFont typeface="Arial"/>
              <a:buNone/>
            </a:pPr>
            <a:r>
              <a:rPr lang="en-US" b="1" dirty="0"/>
              <a:t>	</a:t>
            </a:r>
            <a:r>
              <a:rPr lang="en-US" b="1" dirty="0" smtClean="0"/>
              <a:t>17 sites 2013</a:t>
            </a:r>
            <a:endParaRPr lang="en-US" dirty="0"/>
          </a:p>
        </p:txBody>
      </p:sp>
      <p:sp>
        <p:nvSpPr>
          <p:cNvPr id="9" name="Content Placeholder 10"/>
          <p:cNvSpPr txBox="1">
            <a:spLocks/>
          </p:cNvSpPr>
          <p:nvPr/>
        </p:nvSpPr>
        <p:spPr>
          <a:xfrm>
            <a:off x="0" y="4271369"/>
            <a:ext cx="4179843" cy="11678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200" indent="-2412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0000"/>
              </a:buClr>
              <a:buSzPct val="159000"/>
              <a:buFont typeface="Arial"/>
              <a:buChar char="•"/>
              <a:defRPr sz="22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1pPr>
            <a:lvl2pPr marL="639763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6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2pPr>
            <a:lvl3pPr marL="776288" indent="-241200" algn="l" defTabSz="457200" rtl="0" eaLnBrk="1" latinLnBrk="0" hangingPunct="1">
              <a:spcBef>
                <a:spcPts val="300"/>
              </a:spcBef>
              <a:buClr>
                <a:srgbClr val="C30000"/>
              </a:buClr>
              <a:buSzPct val="159000"/>
              <a:buFont typeface="Arial"/>
              <a:buChar char="•"/>
              <a:defRPr sz="1300" b="0" i="0" kern="1200">
                <a:solidFill>
                  <a:srgbClr val="000000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NeueLT Pro 55 Roman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6000" indent="0">
              <a:buFont typeface="Arial"/>
              <a:buNone/>
            </a:pPr>
            <a:r>
              <a:rPr lang="en-US" sz="1400" b="1" dirty="0" err="1" smtClean="0"/>
              <a:t>Dillner</a:t>
            </a:r>
            <a:r>
              <a:rPr lang="en-US" sz="1400" b="1" dirty="0" smtClean="0"/>
              <a:t> A. M. and </a:t>
            </a:r>
            <a:r>
              <a:rPr lang="en-US" sz="1400" b="1" dirty="0" err="1" smtClean="0"/>
              <a:t>Takahama</a:t>
            </a:r>
            <a:r>
              <a:rPr lang="en-US" sz="1400" b="1" dirty="0" smtClean="0"/>
              <a:t> S., AMT, 8, 1097-1109, 2015</a:t>
            </a:r>
          </a:p>
          <a:p>
            <a:pPr marL="216000" indent="0">
              <a:buNone/>
            </a:pPr>
            <a:r>
              <a:rPr lang="en-US" sz="1400" b="1" dirty="0" err="1"/>
              <a:t>Dillner</a:t>
            </a:r>
            <a:r>
              <a:rPr lang="en-US" sz="1400" b="1" dirty="0"/>
              <a:t> A. M. and </a:t>
            </a:r>
            <a:r>
              <a:rPr lang="en-US" sz="1400" b="1" dirty="0" err="1"/>
              <a:t>Takahama</a:t>
            </a:r>
            <a:r>
              <a:rPr lang="en-US" sz="1400" b="1" dirty="0"/>
              <a:t> S., </a:t>
            </a:r>
            <a:r>
              <a:rPr lang="en-US" sz="1400" b="1" dirty="0" smtClean="0"/>
              <a:t>AMT, </a:t>
            </a:r>
            <a:r>
              <a:rPr lang="en-US" sz="1400" b="1" dirty="0"/>
              <a:t>8, </a:t>
            </a:r>
            <a:r>
              <a:rPr lang="en-US" sz="1400" b="1" dirty="0" smtClean="0"/>
              <a:t>4013-4023, 2015</a:t>
            </a:r>
          </a:p>
          <a:p>
            <a:pPr marL="216000" indent="0">
              <a:buNone/>
            </a:pPr>
            <a:r>
              <a:rPr lang="en-US" sz="1400" b="1" dirty="0" smtClean="0"/>
              <a:t>Reggente et al., AMT, 9, 441-454, 2016</a:t>
            </a:r>
          </a:p>
          <a:p>
            <a:pPr marL="216000" indent="0">
              <a:buNone/>
            </a:pPr>
            <a:r>
              <a:rPr lang="en-US" sz="1400" b="1" dirty="0" err="1" smtClean="0"/>
              <a:t>Takahama</a:t>
            </a:r>
            <a:r>
              <a:rPr lang="en-US" sz="1400" b="1" dirty="0" smtClean="0"/>
              <a:t> et al., AMT, 9, 3429-3454, 2016</a:t>
            </a:r>
          </a:p>
          <a:p>
            <a:pPr marL="216000" indent="0">
              <a:buNone/>
            </a:pPr>
            <a:r>
              <a:rPr lang="en-US" sz="1400" b="1" dirty="0" err="1" smtClean="0"/>
              <a:t>Kuzmiakova</a:t>
            </a:r>
            <a:r>
              <a:rPr lang="en-US" sz="1400" b="1" dirty="0" smtClean="0"/>
              <a:t> et al. AMT, 9, 2615-2631</a:t>
            </a:r>
          </a:p>
        </p:txBody>
      </p:sp>
      <p:sp>
        <p:nvSpPr>
          <p:cNvPr id="10" name="ZoneTexte 2"/>
          <p:cNvSpPr txBox="1"/>
          <p:nvPr/>
        </p:nvSpPr>
        <p:spPr>
          <a:xfrm>
            <a:off x="730250" y="6502833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Background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11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2</a:t>
            </a: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/7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35238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956" y="196074"/>
            <a:ext cx="9108583" cy="623608"/>
          </a:xfrm>
        </p:spPr>
        <p:txBody>
          <a:bodyPr>
            <a:normAutofit/>
          </a:bodyPr>
          <a:lstStyle/>
          <a:p>
            <a:r>
              <a:rPr lang="en-US" dirty="0" smtClean="0"/>
              <a:t>Data - Collection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28975" y="441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732" y="1029083"/>
            <a:ext cx="2946541" cy="20036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7594" y="1320994"/>
            <a:ext cx="1379848" cy="14143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13315" t="13107" r="16266" b="7981"/>
          <a:stretch/>
        </p:blipFill>
        <p:spPr>
          <a:xfrm>
            <a:off x="5313581" y="999332"/>
            <a:ext cx="3830420" cy="1995488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stCxn id="8" idx="3"/>
            <a:endCxn id="9" idx="1"/>
          </p:cNvCxnSpPr>
          <p:nvPr/>
        </p:nvCxnSpPr>
        <p:spPr>
          <a:xfrm flipV="1">
            <a:off x="3111273" y="2028166"/>
            <a:ext cx="636321" cy="2741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raw_spectra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284" y="3317243"/>
            <a:ext cx="5118100" cy="3124200"/>
          </a:xfrm>
          <a:prstGeom prst="rect">
            <a:avLst/>
          </a:prstGeom>
        </p:spPr>
      </p:pic>
      <p:cxnSp>
        <p:nvCxnSpPr>
          <p:cNvPr id="26" name="Elbow Connector 25"/>
          <p:cNvCxnSpPr/>
          <p:nvPr/>
        </p:nvCxnSpPr>
        <p:spPr>
          <a:xfrm rot="5400000">
            <a:off x="5625424" y="3453053"/>
            <a:ext cx="2282561" cy="570020"/>
          </a:xfrm>
          <a:prstGeom prst="bentConnector2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5127442" y="2028166"/>
            <a:ext cx="587854" cy="6275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2"/>
          <p:cNvSpPr txBox="1"/>
          <p:nvPr/>
        </p:nvSpPr>
        <p:spPr>
          <a:xfrm>
            <a:off x="730250" y="6502833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Background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14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3</a:t>
            </a: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/7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91333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956" y="196074"/>
            <a:ext cx="9108583" cy="623608"/>
          </a:xfrm>
        </p:spPr>
        <p:txBody>
          <a:bodyPr>
            <a:normAutofit/>
          </a:bodyPr>
          <a:lstStyle/>
          <a:p>
            <a:r>
              <a:rPr lang="en-US" dirty="0" smtClean="0"/>
              <a:t>Data – Baseline correction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28975" y="441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1" name="Picture 10" descr="raw_bl_spectra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298" y="828537"/>
            <a:ext cx="4767205" cy="5512451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 rot="1501711">
            <a:off x="2368933" y="2264954"/>
            <a:ext cx="3316405" cy="684469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rot="5400000">
            <a:off x="4440283" y="1918100"/>
            <a:ext cx="2302978" cy="684469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725015" y="1920454"/>
            <a:ext cx="810540" cy="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92561" y="1514432"/>
            <a:ext cx="1402760" cy="8309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/>
                <a:cs typeface="Arial Narrow"/>
              </a:rPr>
              <a:t>Teflon</a:t>
            </a:r>
          </a:p>
          <a:p>
            <a:r>
              <a:rPr lang="en-US" sz="2400" dirty="0" smtClean="0">
                <a:latin typeface="Arial Narrow"/>
                <a:cs typeface="Arial Narrow"/>
              </a:rPr>
              <a:t>scattering</a:t>
            </a:r>
            <a:endParaRPr lang="en-US" sz="2400" dirty="0">
              <a:latin typeface="Arial Narrow"/>
              <a:cs typeface="Arial Narrow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32504" y="1504955"/>
            <a:ext cx="2209437" cy="8309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/>
                <a:cs typeface="Arial Narrow"/>
              </a:rPr>
              <a:t>Teflon</a:t>
            </a:r>
          </a:p>
          <a:p>
            <a:r>
              <a:rPr lang="en-US" sz="2400" dirty="0" smtClean="0">
                <a:latin typeface="Arial Narrow"/>
                <a:cs typeface="Arial Narrow"/>
              </a:rPr>
              <a:t>peak absorbance</a:t>
            </a:r>
            <a:endParaRPr lang="en-US" sz="2400" dirty="0">
              <a:latin typeface="Arial Narrow"/>
              <a:cs typeface="Arial Narrow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934007" y="1975972"/>
            <a:ext cx="798496" cy="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535555" y="3487641"/>
            <a:ext cx="3966424" cy="22271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ZoneTexte 2"/>
          <p:cNvSpPr txBox="1"/>
          <p:nvPr/>
        </p:nvSpPr>
        <p:spPr>
          <a:xfrm>
            <a:off x="730250" y="6502833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Background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17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4</a:t>
            </a: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/7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875444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956" y="196074"/>
            <a:ext cx="9108583" cy="623608"/>
          </a:xfrm>
        </p:spPr>
        <p:txBody>
          <a:bodyPr>
            <a:normAutofit/>
          </a:bodyPr>
          <a:lstStyle/>
          <a:p>
            <a:r>
              <a:rPr lang="en-US" dirty="0" smtClean="0"/>
              <a:t>Data – Baseline correction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28975" y="441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32503" y="4133718"/>
            <a:ext cx="2359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00" indent="0">
              <a:buNone/>
            </a:pPr>
            <a:r>
              <a:rPr lang="en-US" b="1" dirty="0" err="1"/>
              <a:t>Kuzmiakova</a:t>
            </a:r>
            <a:r>
              <a:rPr lang="en-US" b="1" dirty="0"/>
              <a:t> et al. AMT, 9, 2615-2631</a:t>
            </a:r>
          </a:p>
        </p:txBody>
      </p:sp>
      <p:pic>
        <p:nvPicPr>
          <p:cNvPr id="11" name="Picture 10" descr="raw_bl_spectra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298" y="828537"/>
            <a:ext cx="4767205" cy="5512451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 rot="1501711">
            <a:off x="2368933" y="2264954"/>
            <a:ext cx="3316405" cy="684469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rot="5400000">
            <a:off x="4440283" y="1918100"/>
            <a:ext cx="2302978" cy="684469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725015" y="1920454"/>
            <a:ext cx="810540" cy="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92561" y="1514432"/>
            <a:ext cx="1402760" cy="8309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/>
                <a:cs typeface="Arial Narrow"/>
              </a:rPr>
              <a:t>Teflon</a:t>
            </a:r>
          </a:p>
          <a:p>
            <a:r>
              <a:rPr lang="en-US" sz="2400" dirty="0" smtClean="0">
                <a:latin typeface="Arial Narrow"/>
                <a:cs typeface="Arial Narrow"/>
              </a:rPr>
              <a:t>scattering</a:t>
            </a:r>
            <a:endParaRPr lang="en-US" sz="2400" dirty="0">
              <a:latin typeface="Arial Narrow"/>
              <a:cs typeface="Arial Narrow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32504" y="1504955"/>
            <a:ext cx="2209437" cy="8309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/>
                <a:cs typeface="Arial Narrow"/>
              </a:rPr>
              <a:t>Teflon</a:t>
            </a:r>
          </a:p>
          <a:p>
            <a:r>
              <a:rPr lang="en-US" sz="2400" dirty="0" smtClean="0">
                <a:latin typeface="Arial Narrow"/>
                <a:cs typeface="Arial Narrow"/>
              </a:rPr>
              <a:t>peak absorbance</a:t>
            </a:r>
            <a:endParaRPr lang="en-US" sz="2400" dirty="0">
              <a:latin typeface="Arial Narrow"/>
              <a:cs typeface="Arial Narrow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934007" y="1975972"/>
            <a:ext cx="798496" cy="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2"/>
          <p:cNvSpPr txBox="1"/>
          <p:nvPr/>
        </p:nvSpPr>
        <p:spPr>
          <a:xfrm>
            <a:off x="730250" y="6502833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Background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17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4</a:t>
            </a: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/7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47562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Organic aerosols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8976" y="925956"/>
            <a:ext cx="4054177" cy="4694074"/>
          </a:xfrm>
        </p:spPr>
        <p:txBody>
          <a:bodyPr>
            <a:normAutofit/>
          </a:bodyPr>
          <a:lstStyle/>
          <a:p>
            <a:r>
              <a:rPr lang="en-US" dirty="0"/>
              <a:t>Organic aerosols have many different sources</a:t>
            </a:r>
          </a:p>
          <a:p>
            <a:endParaRPr lang="en-US" dirty="0" smtClean="0"/>
          </a:p>
          <a:p>
            <a:r>
              <a:rPr lang="en-US" dirty="0" smtClean="0"/>
              <a:t>Complex </a:t>
            </a:r>
            <a:r>
              <a:rPr lang="en-US" dirty="0"/>
              <a:t>mixtures of 10,000+ compounds</a:t>
            </a:r>
          </a:p>
          <a:p>
            <a:endParaRPr lang="en-US" dirty="0" smtClean="0"/>
          </a:p>
          <a:p>
            <a:r>
              <a:rPr lang="en-US" dirty="0" smtClean="0"/>
              <a:t>Carbon </a:t>
            </a:r>
            <a:r>
              <a:rPr lang="en-US" dirty="0"/>
              <a:t>content commonly analyzed by thermal optical methods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84" y="2393767"/>
            <a:ext cx="1422400" cy="169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34" y="1696854"/>
            <a:ext cx="1736725" cy="177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834" y="1344429"/>
            <a:ext cx="1901825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597" y="2452504"/>
            <a:ext cx="1235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34" y="1079317"/>
            <a:ext cx="1476375" cy="110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>
            <a:off x="213522" y="934854"/>
            <a:ext cx="3500437" cy="3333750"/>
          </a:xfrm>
          <a:prstGeom prst="ellipse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1" name="ZoneTexte 2"/>
          <p:cNvSpPr txBox="1"/>
          <p:nvPr/>
        </p:nvSpPr>
        <p:spPr>
          <a:xfrm>
            <a:off x="730250" y="6502833"/>
            <a:ext cx="1473200" cy="192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Background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  <p:sp>
        <p:nvSpPr>
          <p:cNvPr id="12" name="ZoneTexte 17"/>
          <p:cNvSpPr txBox="1"/>
          <p:nvPr/>
        </p:nvSpPr>
        <p:spPr>
          <a:xfrm>
            <a:off x="2393796" y="6467811"/>
            <a:ext cx="1473200" cy="19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fr-CH" sz="1050" kern="0" spc="50" dirty="0" smtClean="0">
                <a:solidFill>
                  <a:srgbClr val="FFFFFF"/>
                </a:solidFill>
                <a:latin typeface="Arial Narrow"/>
                <a:cs typeface="Arial Narrow"/>
              </a:rPr>
              <a:t>5</a:t>
            </a:r>
            <a:r>
              <a:rPr lang="fr-CH" sz="1050" kern="0" spc="50" dirty="0">
                <a:solidFill>
                  <a:srgbClr val="FFFFFF"/>
                </a:solidFill>
                <a:latin typeface="Arial Narrow"/>
                <a:cs typeface="Arial Narrow"/>
              </a:rPr>
              <a:t>/7</a:t>
            </a:r>
            <a:endParaRPr lang="fr-FR" sz="1050" kern="0" spc="50" dirty="0">
              <a:solidFill>
                <a:prstClr val="black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199847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3245</TotalTime>
  <Words>1191</Words>
  <Application>Microsoft Macintosh PowerPoint</Application>
  <PresentationFormat>On-screen Show (4:3)</PresentationFormat>
  <Paragraphs>240</Paragraphs>
  <Slides>35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Analysis of functional groups in atmospheric aerosols by infrared  spectroscopy: ElnetPLS model</vt:lpstr>
      <vt:lpstr>Nutshell </vt:lpstr>
      <vt:lpstr>Background</vt:lpstr>
      <vt:lpstr>FT-IR spectroscopy</vt:lpstr>
      <vt:lpstr>Data: Teflon/quartz filters collected in the IMPROVE network</vt:lpstr>
      <vt:lpstr>Data - Collection</vt:lpstr>
      <vt:lpstr>Data – Baseline correction</vt:lpstr>
      <vt:lpstr>Data – Baseline correction</vt:lpstr>
      <vt:lpstr>Organic aerosols </vt:lpstr>
      <vt:lpstr>Organic aerosols </vt:lpstr>
      <vt:lpstr>ElnetPLS algorithm</vt:lpstr>
      <vt:lpstr>ElnetPLS algorithm</vt:lpstr>
      <vt:lpstr>ElnetPLS algorithm</vt:lpstr>
      <vt:lpstr>Results</vt:lpstr>
      <vt:lpstr>TOR OC prediction, Full Spectra</vt:lpstr>
      <vt:lpstr>ElnetPLS model – Wavenumbers selected</vt:lpstr>
      <vt:lpstr>TOR OC prediction, Full Spectra Vs. ElnetPLS model</vt:lpstr>
      <vt:lpstr>TOR OC prediction, Full Spectra Vs. ElnetPLS model</vt:lpstr>
      <vt:lpstr>TOR OC prediction, Full Spectra Vs. ElnetPLS model</vt:lpstr>
      <vt:lpstr>TOR OC prediction, Calibration 2011 – Test 2013 Addl </vt:lpstr>
      <vt:lpstr>Past studies: aCH </vt:lpstr>
      <vt:lpstr>aCH Vs. ElnetPLS wavenumbers</vt:lpstr>
      <vt:lpstr>Why can we predict aCH?</vt:lpstr>
      <vt:lpstr>Prediction of aCH in polyfunctional compounds  (laboratory standards)</vt:lpstr>
      <vt:lpstr>Prediction of aCH in lab standards</vt:lpstr>
      <vt:lpstr>Prediction of aCH in lab standards</vt:lpstr>
      <vt:lpstr>Prediction of aCH in polyfunctional compounds  (laboratory standards)</vt:lpstr>
      <vt:lpstr>Summary</vt:lpstr>
      <vt:lpstr>Presentations</vt:lpstr>
      <vt:lpstr>Prediction of aCH in polyfunctional compounds  (laboratory standards)</vt:lpstr>
      <vt:lpstr>Lab standards – aCH – Parrcoord Plot </vt:lpstr>
      <vt:lpstr>10 wavenumbers  simpler interpretation</vt:lpstr>
      <vt:lpstr>TOR OC prediction – Rural Samples</vt:lpstr>
      <vt:lpstr>TOR OC prediction – Urban Samples</vt:lpstr>
      <vt:lpstr>TOR OC prediction – 14 wavenumbers model</vt:lpstr>
    </vt:vector>
  </TitlesOfParts>
  <Company>EPFL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Estimation of Organic and Elemental Carbon using FT-IR absorbance spectra from PTFE filters: Elastic net and PLS</dc:title>
  <dc:creator>Matteo Reggente</dc:creator>
  <cp:lastModifiedBy>Matteo Reggente</cp:lastModifiedBy>
  <cp:revision>165</cp:revision>
  <dcterms:created xsi:type="dcterms:W3CDTF">2015-12-21T12:27:22Z</dcterms:created>
  <dcterms:modified xsi:type="dcterms:W3CDTF">2017-05-16T09:11:01Z</dcterms:modified>
</cp:coreProperties>
</file>