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6" r:id="rId5"/>
    <p:sldId id="284" r:id="rId6"/>
    <p:sldId id="322" r:id="rId7"/>
    <p:sldId id="329" r:id="rId8"/>
    <p:sldId id="325" r:id="rId9"/>
    <p:sldId id="260" r:id="rId10"/>
    <p:sldId id="330" r:id="rId11"/>
    <p:sldId id="272" r:id="rId12"/>
    <p:sldId id="274" r:id="rId13"/>
    <p:sldId id="334" r:id="rId14"/>
    <p:sldId id="335" r:id="rId15"/>
    <p:sldId id="302" r:id="rId16"/>
    <p:sldId id="336" r:id="rId17"/>
    <p:sldId id="305" r:id="rId18"/>
    <p:sldId id="337" r:id="rId19"/>
    <p:sldId id="338" r:id="rId20"/>
    <p:sldId id="339" r:id="rId21"/>
    <p:sldId id="310" r:id="rId22"/>
    <p:sldId id="341" r:id="rId23"/>
    <p:sldId id="342" r:id="rId24"/>
  </p:sldIdLst>
  <p:sldSz cx="9144000" cy="5143500" type="screen16x9"/>
  <p:notesSz cx="6811963" cy="9942513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B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2" autoAdjust="0"/>
    <p:restoredTop sz="96733" autoAdjust="0"/>
  </p:normalViewPr>
  <p:slideViewPr>
    <p:cSldViewPr snapToGrid="0" snapToObjects="1" showGuides="1">
      <p:cViewPr varScale="1">
        <p:scale>
          <a:sx n="146" d="100"/>
          <a:sy n="146" d="100"/>
        </p:scale>
        <p:origin x="822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09.06.2022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‹N°›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2"/>
          </a:xfrm>
          <a:prstGeom prst="rect">
            <a:avLst/>
          </a:prstGeom>
        </p:spPr>
        <p:txBody>
          <a:bodyPr vert="horz" lIns="91733" tIns="45866" rIns="91733" bIns="45866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09/06/2022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33" tIns="45866" rIns="91733" bIns="45866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197" y="4784834"/>
            <a:ext cx="5449570" cy="3914865"/>
          </a:xfrm>
          <a:prstGeom prst="rect">
            <a:avLst/>
          </a:prstGeom>
        </p:spPr>
        <p:txBody>
          <a:bodyPr vert="horz" lIns="91733" tIns="45866" rIns="91733" bIns="45866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8851"/>
          </a:xfrm>
          <a:prstGeom prst="rect">
            <a:avLst/>
          </a:prstGeom>
        </p:spPr>
        <p:txBody>
          <a:bodyPr vert="horz" lIns="91733" tIns="45866" rIns="91733" bIns="45866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1172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Although LDCs currently account for a minimal share of EU-external trade in the CBAM commodities,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294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+mn-lt"/>
                <a:ea typeface="Calibri" panose="020F0502020204030204" pitchFamily="34" charset="0"/>
              </a:rPr>
              <a:t>Or redistribution of revenue generated to address climate justice concerns and support countries in the decarbonization process?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7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CH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/>
              <a:t>NAME EVENT / NAME PRESENTATION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1" r:id="rId3"/>
    <p:sldLayoutId id="2147483673" r:id="rId4"/>
    <p:sldLayoutId id="2147483662" r:id="rId5"/>
    <p:sldLayoutId id="2147483674" r:id="rId6"/>
    <p:sldLayoutId id="2147483675" r:id="rId7"/>
    <p:sldLayoutId id="2147483682" r:id="rId8"/>
    <p:sldLayoutId id="2147483676" r:id="rId9"/>
    <p:sldLayoutId id="2147483664" r:id="rId10"/>
    <p:sldLayoutId id="2147483666" r:id="rId11"/>
    <p:sldLayoutId id="2147483677" r:id="rId12"/>
    <p:sldLayoutId id="2147483678" r:id="rId13"/>
    <p:sldLayoutId id="2147483679" r:id="rId14"/>
    <p:sldLayoutId id="2147483667" r:id="rId1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9003B43-6419-4E3A-9095-54264FC1B48A}"/>
              </a:ext>
            </a:extLst>
          </p:cNvPr>
          <p:cNvSpPr txBox="1"/>
          <p:nvPr/>
        </p:nvSpPr>
        <p:spPr>
          <a:xfrm>
            <a:off x="4571999" y="777875"/>
            <a:ext cx="4425305" cy="2532546"/>
          </a:xfrm>
          <a:prstGeom prst="rect">
            <a:avLst/>
          </a:prstGeom>
        </p:spPr>
        <p:txBody>
          <a:bodyPr vert="horz" lIns="180000" tIns="0" rIns="72000" bIns="46800" rtlCol="0" anchor="ctr" anchorCtr="0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badi" panose="020B0604020104020204" pitchFamily="34" charset="0"/>
              </a:rPr>
              <a:t>Making the EU Carbon Border Adjustment Mechanism  (CBAM) Acceptable and Climate Friendly for Least Developed Countries</a:t>
            </a:r>
            <a:endParaRPr lang="en-US" sz="2800" b="1" kern="1000" spc="-70" dirty="0">
              <a:solidFill>
                <a:schemeClr val="bg1"/>
              </a:solidFill>
              <a:latin typeface="Abadi" panose="020B0604020104020204" pitchFamily="34" charset="0"/>
              <a:ea typeface="Roboto Black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8" name="Image 7" descr="Une image contenant texte, ciel, route, plane&#10;&#10;Description générée automatiquement">
            <a:extLst>
              <a:ext uri="{FF2B5EF4-FFF2-40B4-BE49-F238E27FC236}">
                <a16:creationId xmlns:a16="http://schemas.microsoft.com/office/drawing/2014/main" id="{4E22986A-37A7-4FDF-8A15-31995804A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48699"/>
            <a:ext cx="4572000" cy="3040380"/>
          </a:xfrm>
          <a:prstGeom prst="rect">
            <a:avLst/>
          </a:prstGeom>
          <a:noFill/>
        </p:spPr>
      </p:pic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CB2EFD8C-F3A3-4C24-A4D7-36B64643FE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31238" y="195263"/>
            <a:ext cx="512762" cy="163552"/>
          </a:xfrm>
        </p:spPr>
        <p:txBody>
          <a:bodyPr/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1</a:t>
            </a:fld>
            <a:endParaRPr lang="fr-FR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AEC7D76B-4CD5-4108-8171-BE5C0D33D4BE}"/>
              </a:ext>
            </a:extLst>
          </p:cNvPr>
          <p:cNvSpPr txBox="1">
            <a:spLocks/>
          </p:cNvSpPr>
          <p:nvPr/>
        </p:nvSpPr>
        <p:spPr>
          <a:xfrm>
            <a:off x="4572000" y="3513471"/>
            <a:ext cx="3309751" cy="647782"/>
          </a:xfrm>
          <a:prstGeom prst="rect">
            <a:avLst/>
          </a:prstGeom>
        </p:spPr>
        <p:txBody>
          <a:bodyPr vert="horz" lIns="180000" tIns="45720" rIns="91440" bIns="45720" rtlCol="0"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badi" panose="020B0604020104020204" pitchFamily="34" charset="0"/>
              </a:rPr>
              <a:t>Paper co-authored by: </a:t>
            </a:r>
          </a:p>
          <a:p>
            <a:r>
              <a:rPr lang="en-US" dirty="0" err="1">
                <a:latin typeface="Abadi" panose="020B0604020104020204" pitchFamily="34" charset="0"/>
              </a:rPr>
              <a:t>Sigit</a:t>
            </a:r>
            <a:r>
              <a:rPr lang="en-US" dirty="0">
                <a:latin typeface="Abadi" panose="020B0604020104020204" pitchFamily="34" charset="0"/>
              </a:rPr>
              <a:t> Perdana &amp; Marc Vielle</a:t>
            </a:r>
          </a:p>
          <a:p>
            <a:endParaRPr lang="en-US" dirty="0">
              <a:latin typeface="Abadi" panose="020B0604020104020204" pitchFamily="34" charset="0"/>
            </a:endParaRPr>
          </a:p>
          <a:p>
            <a:endParaRPr lang="en-US" dirty="0">
              <a:latin typeface="Abadi" panose="020B0604020104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4E645-7947-45FB-A761-168640137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9" y="4233987"/>
            <a:ext cx="4425304" cy="755787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Abadi" panose="020B0604020104020204" pitchFamily="34" charset="0"/>
              </a:rPr>
              <a:t>25</a:t>
            </a:r>
            <a:r>
              <a:rPr lang="en-US" sz="1600" baseline="30000" dirty="0">
                <a:latin typeface="Abadi" panose="020B0604020104020204" pitchFamily="34" charset="0"/>
              </a:rPr>
              <a:t>th</a:t>
            </a:r>
            <a:r>
              <a:rPr lang="en-US" sz="1600" dirty="0">
                <a:latin typeface="Abadi" panose="020B0604020104020204" pitchFamily="34" charset="0"/>
              </a:rPr>
              <a:t> Annual Conference on Global Economic Analysis, June 8-10, 2022 </a:t>
            </a:r>
          </a:p>
        </p:txBody>
      </p:sp>
    </p:spTree>
    <p:extLst>
      <p:ext uri="{BB962C8B-B14F-4D97-AF65-F5344CB8AC3E}">
        <p14:creationId xmlns:p14="http://schemas.microsoft.com/office/powerpoint/2010/main" val="41352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5011243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Lump sum transfer: </a:t>
            </a:r>
            <a:r>
              <a:rPr lang="en-US" dirty="0">
                <a:solidFill>
                  <a:srgbClr val="0070C0"/>
                </a:solidFill>
              </a:rPr>
              <a:t>per capita rule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C7837E-F6F3-494C-AC2E-F5A36FA52FB6}"/>
              </a:ext>
            </a:extLst>
          </p:cNvPr>
          <p:cNvSpPr txBox="1"/>
          <p:nvPr/>
        </p:nvSpPr>
        <p:spPr>
          <a:xfrm>
            <a:off x="6227740" y="2014232"/>
            <a:ext cx="240349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Able to limit LDC Burden</a:t>
            </a:r>
          </a:p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Keep CBAM incentive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latin typeface="Arial Nova" panose="020B0504020202020204" pitchFamily="34" charset="0"/>
              </a:rPr>
              <a:t>but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Arial Nova" panose="020B0504020202020204" pitchFamily="34" charset="0"/>
              </a:rPr>
              <a:t>Costly option for EU</a:t>
            </a:r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46B4A4-7BE0-449E-8AB8-96E4D0B02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98" y="773562"/>
            <a:ext cx="5502394" cy="39887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43E3AE-F424-42D6-B4F6-24C0449767D0}"/>
              </a:ext>
            </a:extLst>
          </p:cNvPr>
          <p:cNvSpPr/>
          <p:nvPr/>
        </p:nvSpPr>
        <p:spPr>
          <a:xfrm>
            <a:off x="948464" y="4485354"/>
            <a:ext cx="5923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EU transfer = 29 billion US$ = 2/3 of the estimated EU contribution to 100 billion aid</a:t>
            </a:r>
            <a:endParaRPr lang="en-US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128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Lump sum transfer: </a:t>
            </a:r>
            <a:r>
              <a:rPr lang="en-US" dirty="0">
                <a:solidFill>
                  <a:srgbClr val="0070C0"/>
                </a:solidFill>
              </a:rPr>
              <a:t>you get what you contribute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C7837E-F6F3-494C-AC2E-F5A36FA52FB6}"/>
              </a:ext>
            </a:extLst>
          </p:cNvPr>
          <p:cNvSpPr txBox="1"/>
          <p:nvPr/>
        </p:nvSpPr>
        <p:spPr>
          <a:xfrm>
            <a:off x="6227740" y="2014232"/>
            <a:ext cx="24034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Less able to limit LDC Burden</a:t>
            </a:r>
          </a:p>
          <a:p>
            <a:pPr algn="ctr"/>
            <a:r>
              <a:rPr lang="en-US" sz="1400" b="1" dirty="0">
                <a:solidFill>
                  <a:srgbClr val="00B050"/>
                </a:solidFill>
              </a:rPr>
              <a:t>Keep CBAM incentive</a:t>
            </a:r>
          </a:p>
          <a:p>
            <a:pPr algn="ctr"/>
            <a:endParaRPr lang="en-US" sz="1400" b="1" dirty="0">
              <a:solidFill>
                <a:srgbClr val="0070C0"/>
              </a:solidFill>
            </a:endParaRPr>
          </a:p>
          <a:p>
            <a:pPr algn="ctr"/>
            <a:r>
              <a:rPr lang="en-US" sz="1400" b="1" dirty="0"/>
              <a:t>and</a:t>
            </a:r>
          </a:p>
          <a:p>
            <a:pPr algn="ctr"/>
            <a:endParaRPr lang="en-US" sz="1400" b="1" dirty="0">
              <a:solidFill>
                <a:srgbClr val="0070C0"/>
              </a:solidFill>
            </a:endParaRPr>
          </a:p>
          <a:p>
            <a:pPr algn="ctr"/>
            <a:r>
              <a:rPr lang="en-US" sz="1400" b="1" dirty="0">
                <a:solidFill>
                  <a:srgbClr val="FFC000"/>
                </a:solidFill>
              </a:rPr>
              <a:t>Less costly option for EU</a:t>
            </a:r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6E6E7C-AC32-4D7F-ABC4-CA5646138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19" y="876454"/>
            <a:ext cx="5571721" cy="384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15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4308060" cy="1072753"/>
          </a:xfrm>
        </p:spPr>
        <p:txBody>
          <a:bodyPr/>
          <a:lstStyle/>
          <a:p>
            <a:r>
              <a:rPr lang="en-US" dirty="0"/>
              <a:t>Increasing saving LDCs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1017341" y="1273937"/>
            <a:ext cx="72018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 Nova" panose="020B0504020202020204" pitchFamily="34" charset="0"/>
              </a:rPr>
              <a:t>Lump sum transfer increase consumption and saving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But we can use the money to invest in LDCs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Without targeting any sector, any technology nor economic agent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In this scenario and the following ones, we use the revenue coming from LDCs exports and rebate them to the respective region</a:t>
            </a:r>
          </a:p>
        </p:txBody>
      </p:sp>
    </p:spTree>
    <p:extLst>
      <p:ext uri="{BB962C8B-B14F-4D97-AF65-F5344CB8AC3E}">
        <p14:creationId xmlns:p14="http://schemas.microsoft.com/office/powerpoint/2010/main" val="628812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Increase Saving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D3CAED15-1ACA-4A9C-AD5D-4F93B86E6938}"/>
              </a:ext>
            </a:extLst>
          </p:cNvPr>
          <p:cNvSpPr txBox="1"/>
          <p:nvPr/>
        </p:nvSpPr>
        <p:spPr>
          <a:xfrm>
            <a:off x="6223379" y="2136909"/>
            <a:ext cx="249754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limit LDC Burden</a:t>
            </a:r>
          </a:p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Keep CBAM incentive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latin typeface="Arial Nova" panose="020B0504020202020204" pitchFamily="34" charset="0"/>
              </a:rPr>
              <a:t>and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rgbClr val="FFC000"/>
                </a:solidFill>
                <a:latin typeface="Arial Nova" panose="020B0504020202020204" pitchFamily="34" charset="0"/>
              </a:rPr>
              <a:t>Increase slightly emissions</a:t>
            </a:r>
          </a:p>
          <a:p>
            <a:pPr algn="ctr"/>
            <a:r>
              <a:rPr lang="en-US" b="1" dirty="0">
                <a:solidFill>
                  <a:srgbClr val="FFC000"/>
                </a:solidFill>
                <a:latin typeface="Arial Nova" panose="020B0504020202020204" pitchFamily="34" charset="0"/>
              </a:rPr>
              <a:t>Less costly option for EU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0C4B9E-9FDA-4628-ACA6-C210751B6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88" y="914400"/>
            <a:ext cx="5531371" cy="388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54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6267024" cy="1072753"/>
          </a:xfrm>
        </p:spPr>
        <p:txBody>
          <a:bodyPr/>
          <a:lstStyle/>
          <a:p>
            <a:r>
              <a:rPr lang="en-US" dirty="0"/>
              <a:t>Financing investment in specific sectors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904875" y="1265313"/>
            <a:ext cx="720189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 Nova" panose="020B0504020202020204" pitchFamily="34" charset="0"/>
              </a:rPr>
              <a:t>Aim: financing clean investment in LDCs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We implement a subsidy on investment, 2 scenarios: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In </a:t>
            </a:r>
            <a:r>
              <a:rPr lang="en-US" sz="1600" b="1" dirty="0">
                <a:solidFill>
                  <a:srgbClr val="0070C0"/>
                </a:solidFill>
                <a:latin typeface="Arial Nova" panose="020B0504020202020204" pitchFamily="34" charset="0"/>
              </a:rPr>
              <a:t>energy intensive industries</a:t>
            </a:r>
            <a:r>
              <a:rPr lang="en-US" sz="1600" b="1" dirty="0">
                <a:latin typeface="Arial Nova" panose="020B0504020202020204" pitchFamily="34" charset="0"/>
              </a:rPr>
              <a:t>, facilitating the decarbonization of the sectors that are faced to CBAM and by the way to limit the impact of the CBAM</a:t>
            </a:r>
          </a:p>
          <a:p>
            <a:pPr marL="342900" indent="-342900"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In </a:t>
            </a:r>
            <a:r>
              <a:rPr lang="en-US" sz="1600" b="1" dirty="0">
                <a:solidFill>
                  <a:srgbClr val="0070C0"/>
                </a:solidFill>
                <a:latin typeface="Arial Nova" panose="020B0504020202020204" pitchFamily="34" charset="0"/>
              </a:rPr>
              <a:t>other industries and services (AOG), </a:t>
            </a:r>
            <a:r>
              <a:rPr lang="en-US" sz="1600" b="1" dirty="0">
                <a:latin typeface="Arial Nova" panose="020B0504020202020204" pitchFamily="34" charset="0"/>
              </a:rPr>
              <a:t>promoting diversification in non energy intensive goods</a:t>
            </a:r>
          </a:p>
          <a:p>
            <a:pPr marL="342900" indent="-342900">
              <a:buAutoNum type="arabicPeriod"/>
            </a:pPr>
            <a:endParaRPr lang="en-US" sz="1600" b="1" dirty="0">
              <a:latin typeface="Arial Nova" panose="020B0504020202020204" pitchFamily="34" charset="0"/>
            </a:endParaRPr>
          </a:p>
          <a:p>
            <a:endParaRPr lang="en-US" sz="1600" b="1" i="1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14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Subsidy Capital of Energy Intensive Industries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D3CAED15-1ACA-4A9C-AD5D-4F93B86E6938}"/>
              </a:ext>
            </a:extLst>
          </p:cNvPr>
          <p:cNvSpPr txBox="1"/>
          <p:nvPr/>
        </p:nvSpPr>
        <p:spPr>
          <a:xfrm>
            <a:off x="6223379" y="2136909"/>
            <a:ext cx="24975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No significant change with respect to you get what you contribute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Limit of our model no specific capital dedicated to energy consumption as in Zimmermann et al. (2021)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 Underestimate the impact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B9424-359D-4FF4-99A0-67A2B4F5E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433" y="993216"/>
            <a:ext cx="5306518" cy="3772307"/>
          </a:xfrm>
          <a:prstGeom prst="rect">
            <a:avLst/>
          </a:prstGeom>
        </p:spPr>
      </p:pic>
      <p:pic>
        <p:nvPicPr>
          <p:cNvPr id="16" name="Picture 4" descr="Panneau de signalisation de chaussée glissante en France — Wikipédia">
            <a:extLst>
              <a:ext uri="{FF2B5EF4-FFF2-40B4-BE49-F238E27FC236}">
                <a16:creationId xmlns:a16="http://schemas.microsoft.com/office/drawing/2014/main" id="{883CA12D-9752-43C5-93E9-1A117128C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55390" y="1283695"/>
            <a:ext cx="633518" cy="5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705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Subsidy Capital of Other industries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D3CAED15-1ACA-4A9C-AD5D-4F93B86E6938}"/>
              </a:ext>
            </a:extLst>
          </p:cNvPr>
          <p:cNvSpPr txBox="1"/>
          <p:nvPr/>
        </p:nvSpPr>
        <p:spPr>
          <a:xfrm>
            <a:off x="6223379" y="2136909"/>
            <a:ext cx="24975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No significant change with respect to you get what you contribute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Limit of our model no specific capital dedicated to energy consumption as in Zimmermann et al. (2021)</a:t>
            </a:r>
          </a:p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Nova" panose="020B0504020202020204" pitchFamily="34" charset="0"/>
              </a:rPr>
              <a:t> Underestimate the impact</a:t>
            </a:r>
          </a:p>
        </p:txBody>
      </p:sp>
      <p:pic>
        <p:nvPicPr>
          <p:cNvPr id="16" name="Picture 4" descr="Panneau de signalisation de chaussée glissante en France — Wikipédia">
            <a:extLst>
              <a:ext uri="{FF2B5EF4-FFF2-40B4-BE49-F238E27FC236}">
                <a16:creationId xmlns:a16="http://schemas.microsoft.com/office/drawing/2014/main" id="{883CA12D-9752-43C5-93E9-1A117128C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55390" y="1283695"/>
            <a:ext cx="633518" cy="5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43191B2-5983-454C-9542-949646447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10" y="993217"/>
            <a:ext cx="5428342" cy="380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37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Subsidy electricity renewable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EDE227-6B6E-440B-861D-838945C24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14" y="870857"/>
            <a:ext cx="5292876" cy="3932218"/>
          </a:xfrm>
          <a:prstGeom prst="rect">
            <a:avLst/>
          </a:prstGeom>
        </p:spPr>
      </p:pic>
      <p:sp>
        <p:nvSpPr>
          <p:cNvPr id="16" name="ZoneTexte 11">
            <a:extLst>
              <a:ext uri="{FF2B5EF4-FFF2-40B4-BE49-F238E27FC236}">
                <a16:creationId xmlns:a16="http://schemas.microsoft.com/office/drawing/2014/main" id="{52D3070D-4D48-49BB-A757-58236A0FA095}"/>
              </a:ext>
            </a:extLst>
          </p:cNvPr>
          <p:cNvSpPr txBox="1"/>
          <p:nvPr/>
        </p:nvSpPr>
        <p:spPr>
          <a:xfrm>
            <a:off x="6331590" y="2098126"/>
            <a:ext cx="229964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Decrease emissions in LDCs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Improve welfare in LDCs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/>
              <a:t>and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>
                <a:solidFill>
                  <a:srgbClr val="FFC000"/>
                </a:solidFill>
              </a:rPr>
              <a:t>Less costly option for EU</a:t>
            </a:r>
          </a:p>
        </p:txBody>
      </p:sp>
      <p:sp>
        <p:nvSpPr>
          <p:cNvPr id="17" name="ZoneTexte 12">
            <a:extLst>
              <a:ext uri="{FF2B5EF4-FFF2-40B4-BE49-F238E27FC236}">
                <a16:creationId xmlns:a16="http://schemas.microsoft.com/office/drawing/2014/main" id="{3B76DD11-97C6-4322-8C61-FC00E09AEB1E}"/>
              </a:ext>
            </a:extLst>
          </p:cNvPr>
          <p:cNvSpPr txBox="1"/>
          <p:nvPr/>
        </p:nvSpPr>
        <p:spPr>
          <a:xfrm>
            <a:off x="956989" y="4502993"/>
            <a:ext cx="51110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Nova" panose="020B0504020202020204" pitchFamily="34" charset="0"/>
              </a:rPr>
              <a:t>+237 </a:t>
            </a:r>
            <a:r>
              <a:rPr lang="en-US" b="1" dirty="0" err="1">
                <a:latin typeface="Arial Nova" panose="020B0504020202020204" pitchFamily="34" charset="0"/>
              </a:rPr>
              <a:t>TWh</a:t>
            </a:r>
            <a:r>
              <a:rPr lang="en-US" b="1" dirty="0">
                <a:latin typeface="Arial Nova" panose="020B0504020202020204" pitchFamily="34" charset="0"/>
              </a:rPr>
              <a:t> renewable: 107 </a:t>
            </a:r>
            <a:r>
              <a:rPr lang="en-US" b="1" dirty="0" err="1">
                <a:latin typeface="Arial Nova" panose="020B0504020202020204" pitchFamily="34" charset="0"/>
              </a:rPr>
              <a:t>TWh</a:t>
            </a:r>
            <a:r>
              <a:rPr lang="en-US" b="1" dirty="0">
                <a:latin typeface="Arial Nova" panose="020B0504020202020204" pitchFamily="34" charset="0"/>
              </a:rPr>
              <a:t> wind, 168 </a:t>
            </a:r>
            <a:r>
              <a:rPr lang="en-US" b="1" dirty="0" err="1">
                <a:latin typeface="Arial Nova" panose="020B0504020202020204" pitchFamily="34" charset="0"/>
              </a:rPr>
              <a:t>TWh</a:t>
            </a:r>
            <a:r>
              <a:rPr lang="en-US" b="1" dirty="0">
                <a:latin typeface="Arial Nova" panose="020B0504020202020204" pitchFamily="34" charset="0"/>
              </a:rPr>
              <a:t> solar</a:t>
            </a:r>
          </a:p>
        </p:txBody>
      </p:sp>
    </p:spTree>
    <p:extLst>
      <p:ext uri="{BB962C8B-B14F-4D97-AF65-F5344CB8AC3E}">
        <p14:creationId xmlns:p14="http://schemas.microsoft.com/office/powerpoint/2010/main" val="666677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131032"/>
            <a:ext cx="7133657" cy="1072753"/>
          </a:xfrm>
        </p:spPr>
        <p:txBody>
          <a:bodyPr/>
          <a:lstStyle/>
          <a:p>
            <a:r>
              <a:rPr lang="en-US" dirty="0"/>
              <a:t>Promoting efficiency measures in residential energy consumption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904876" y="1265313"/>
            <a:ext cx="72820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 Nova" panose="020B0504020202020204" pitchFamily="34" charset="0"/>
              </a:rPr>
              <a:t>Aim</a:t>
            </a:r>
            <a:r>
              <a:rPr lang="en-US" sz="1400" dirty="0">
                <a:latin typeface="Arial Nova" panose="020B0504020202020204" pitchFamily="34" charset="0"/>
              </a:rPr>
              <a:t>: </a:t>
            </a:r>
            <a:r>
              <a:rPr lang="en-US" sz="1400" b="1" dirty="0">
                <a:solidFill>
                  <a:srgbClr val="0070C0"/>
                </a:solidFill>
                <a:latin typeface="Arial Nova" panose="020B0504020202020204" pitchFamily="34" charset="0"/>
              </a:rPr>
              <a:t>limit energy poverty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" panose="020B0504020202020204" pitchFamily="34" charset="0"/>
              </a:rPr>
              <a:t>TIAM Database: 1% efficiency improvement in electric appliances (refrigerator, dishwashers, …) costs 1$ to 4$, we retain 3$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" panose="020B0504020202020204" pitchFamily="34" charset="0"/>
              </a:rPr>
              <a:t>Refrigerator (300 liters) = 400 </a:t>
            </a:r>
            <a:r>
              <a:rPr lang="en-US" sz="1400" dirty="0" err="1">
                <a:latin typeface="Arial Nova" panose="020B0504020202020204" pitchFamily="34" charset="0"/>
              </a:rPr>
              <a:t>KWh</a:t>
            </a:r>
            <a:r>
              <a:rPr lang="en-US" sz="1400" dirty="0">
                <a:latin typeface="Arial Nova" panose="020B0504020202020204" pitchFamily="34" charset="0"/>
              </a:rPr>
              <a:t> per year, we give 100 US$ per refrigerator </a:t>
            </a:r>
            <a:r>
              <a:rPr lang="en-US" sz="1400" dirty="0">
                <a:latin typeface="Arial Nova" panose="020B0504020202020204" pitchFamily="34" charset="0"/>
                <a:sym typeface="Symbol" panose="05050102010706020507" pitchFamily="18" charset="2"/>
              </a:rPr>
              <a:t> -133 </a:t>
            </a:r>
            <a:r>
              <a:rPr lang="en-US" sz="1400" dirty="0" err="1">
                <a:latin typeface="Arial Nova" panose="020B0504020202020204" pitchFamily="34" charset="0"/>
                <a:sym typeface="Symbol" panose="05050102010706020507" pitchFamily="18" charset="2"/>
              </a:rPr>
              <a:t>KWh</a:t>
            </a:r>
            <a:endParaRPr lang="en-US" sz="1400" dirty="0">
              <a:latin typeface="Arial Nova" panose="020B0504020202020204" pitchFamily="34" charset="0"/>
            </a:endParaRPr>
          </a:p>
          <a:p>
            <a:endParaRPr lang="en-US" sz="1400" i="1" dirty="0">
              <a:latin typeface="Arial Nova" panose="020B050402020202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15E443B-EDCB-4AB8-A44C-71A725BCC5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275384"/>
              </p:ext>
            </p:extLst>
          </p:nvPr>
        </p:nvGraphicFramePr>
        <p:xfrm>
          <a:off x="1573398" y="2633526"/>
          <a:ext cx="5692775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92010" imgH="1981102" progId="Excel.Sheet.12">
                  <p:embed/>
                </p:oleObj>
              </mc:Choice>
              <mc:Fallback>
                <p:oleObj name="Worksheet" r:id="rId2" imgW="5692010" imgH="19811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73398" y="2633526"/>
                        <a:ext cx="5692775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8578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3" y="131032"/>
            <a:ext cx="6500267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Financing electric appliance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E0966913-AD1D-439B-80C3-F7DBE23716D7}"/>
              </a:ext>
            </a:extLst>
          </p:cNvPr>
          <p:cNvSpPr txBox="1">
            <a:spLocks/>
          </p:cNvSpPr>
          <p:nvPr/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IEW, Freiburg Germany /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May 2022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  <p:sp>
        <p:nvSpPr>
          <p:cNvPr id="16" name="ZoneTexte 11">
            <a:extLst>
              <a:ext uri="{FF2B5EF4-FFF2-40B4-BE49-F238E27FC236}">
                <a16:creationId xmlns:a16="http://schemas.microsoft.com/office/drawing/2014/main" id="{52D3070D-4D48-49BB-A757-58236A0FA095}"/>
              </a:ext>
            </a:extLst>
          </p:cNvPr>
          <p:cNvSpPr txBox="1"/>
          <p:nvPr/>
        </p:nvSpPr>
        <p:spPr>
          <a:xfrm>
            <a:off x="6331590" y="2098126"/>
            <a:ext cx="229964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Decrease emissions in LDCs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Improve welfare in LDCs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/>
              <a:t>and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en-US" b="1" dirty="0">
                <a:solidFill>
                  <a:srgbClr val="FFC000"/>
                </a:solidFill>
              </a:rPr>
              <a:t>Less costly option for EU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D95F39-C711-4133-98DF-153B5985A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38" y="841829"/>
            <a:ext cx="5410103" cy="3961246"/>
          </a:xfrm>
          <a:prstGeom prst="rect">
            <a:avLst/>
          </a:prstGeom>
        </p:spPr>
      </p:pic>
      <p:sp>
        <p:nvSpPr>
          <p:cNvPr id="18" name="ZoneTexte 12">
            <a:extLst>
              <a:ext uri="{FF2B5EF4-FFF2-40B4-BE49-F238E27FC236}">
                <a16:creationId xmlns:a16="http://schemas.microsoft.com/office/drawing/2014/main" id="{C279C279-56F7-4F67-A3CB-9BEAF922CADB}"/>
              </a:ext>
            </a:extLst>
          </p:cNvPr>
          <p:cNvSpPr txBox="1"/>
          <p:nvPr/>
        </p:nvSpPr>
        <p:spPr>
          <a:xfrm>
            <a:off x="967145" y="4403785"/>
            <a:ext cx="51110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Decrease of electricity consumption = 209 </a:t>
            </a:r>
            <a:r>
              <a:rPr lang="en-US" b="1" dirty="0" err="1"/>
              <a:t>TWh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0847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1077099"/>
            <a:ext cx="7726363" cy="3274858"/>
          </a:xfrm>
        </p:spPr>
        <p:txBody>
          <a:bodyPr>
            <a:normAutofit fontScale="92500"/>
          </a:bodyPr>
          <a:lstStyle/>
          <a:p>
            <a:r>
              <a:rPr lang="en-US" sz="2000" dirty="0">
                <a:ea typeface="Calibri" panose="020F0502020204030204" pitchFamily="34" charset="0"/>
              </a:rPr>
              <a:t>EU ‘Fit for 55’ : reducing GHG by at least </a:t>
            </a:r>
            <a:r>
              <a:rPr lang="en-US" sz="2000" b="1" i="1" dirty="0">
                <a:solidFill>
                  <a:srgbClr val="0070C0"/>
                </a:solidFill>
                <a:ea typeface="Calibri" panose="020F0502020204030204" pitchFamily="34" charset="0"/>
              </a:rPr>
              <a:t>55% </a:t>
            </a:r>
            <a:r>
              <a:rPr lang="en-US" sz="2000" dirty="0">
                <a:ea typeface="Calibri" panose="020F0502020204030204" pitchFamily="34" charset="0"/>
              </a:rPr>
              <a:t>compared to levels in 1990; 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climate neutrality in 2050</a:t>
            </a:r>
            <a:r>
              <a:rPr lang="en-US" sz="2000" dirty="0">
                <a:ea typeface="Calibri" panose="020F0502020204030204" pitchFamily="34" charset="0"/>
              </a:rPr>
              <a:t>.</a:t>
            </a:r>
          </a:p>
          <a:p>
            <a:r>
              <a:rPr lang="en-US" sz="2000" dirty="0">
                <a:ea typeface="Calibri" panose="020F0502020204030204" pitchFamily="34" charset="0"/>
              </a:rPr>
              <a:t>CBAM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supports the transition to stop free allowances </a:t>
            </a:r>
            <a:r>
              <a:rPr lang="en-US" sz="2000" dirty="0">
                <a:ea typeface="Calibri" panose="020F0502020204030204" pitchFamily="34" charset="0"/>
              </a:rPr>
              <a:t>under the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EU-ETS</a:t>
            </a:r>
          </a:p>
          <a:p>
            <a:r>
              <a:rPr lang="en-US" sz="2000" dirty="0">
                <a:ea typeface="Calibri" panose="020F0502020204030204" pitchFamily="34" charset="0"/>
              </a:rPr>
              <a:t>CBAM </a:t>
            </a:r>
            <a:r>
              <a:rPr lang="en-US" sz="2000" b="1" dirty="0">
                <a:solidFill>
                  <a:srgbClr val="0070C0"/>
                </a:solidFill>
                <a:ea typeface="Calibri" panose="020F0502020204030204" pitchFamily="34" charset="0"/>
              </a:rPr>
              <a:t>address risks of carbon leakage</a:t>
            </a:r>
            <a:r>
              <a:rPr lang="en-US" sz="2000" b="1" dirty="0">
                <a:ea typeface="Calibri" panose="020F0502020204030204" pitchFamily="34" charset="0"/>
              </a:rPr>
              <a:t> </a:t>
            </a:r>
            <a:r>
              <a:rPr lang="en-US" sz="2000" dirty="0">
                <a:ea typeface="Calibri" panose="020F0502020204030204" pitchFamily="34" charset="0"/>
              </a:rPr>
              <a:t>as a result of the increased Union climate ambition.</a:t>
            </a:r>
          </a:p>
          <a:p>
            <a:r>
              <a:rPr lang="en-US" sz="2000" dirty="0"/>
              <a:t>CBAM is implemented through </a:t>
            </a:r>
            <a:r>
              <a:rPr lang="en-US" sz="2000" b="1" dirty="0">
                <a:solidFill>
                  <a:srgbClr val="0070C0"/>
                </a:solidFill>
              </a:rPr>
              <a:t>carbon-based import tariffs </a:t>
            </a:r>
            <a:r>
              <a:rPr lang="en-US" sz="2000" dirty="0"/>
              <a:t>on certain goods to the EU using </a:t>
            </a:r>
            <a:r>
              <a:rPr lang="en-US" sz="2000" b="1" dirty="0">
                <a:solidFill>
                  <a:srgbClr val="0070C0"/>
                </a:solidFill>
              </a:rPr>
              <a:t>direct emissions (scope 1)</a:t>
            </a:r>
          </a:p>
          <a:p>
            <a:r>
              <a:rPr lang="en-US" sz="2000" dirty="0">
                <a:latin typeface="+mn-lt"/>
                <a:ea typeface="Calibri" panose="020F0502020204030204" pitchFamily="34" charset="0"/>
              </a:rPr>
              <a:t>Power Sector  and EII (</a:t>
            </a:r>
            <a:r>
              <a:rPr lang="en-US" sz="2000" b="1" dirty="0">
                <a:solidFill>
                  <a:srgbClr val="0070C0"/>
                </a:solidFill>
                <a:latin typeface="+mn-lt"/>
                <a:ea typeface="Calibri" panose="020F0502020204030204" pitchFamily="34" charset="0"/>
              </a:rPr>
              <a:t>cement, steel, </a:t>
            </a:r>
            <a:r>
              <a:rPr lang="en-US" sz="2000" b="1" dirty="0" err="1">
                <a:solidFill>
                  <a:srgbClr val="0070C0"/>
                </a:solidFill>
                <a:latin typeface="+mn-lt"/>
                <a:ea typeface="Calibri" panose="020F0502020204030204" pitchFamily="34" charset="0"/>
              </a:rPr>
              <a:t>aluminium</a:t>
            </a:r>
            <a:r>
              <a:rPr lang="en-US" sz="2000" b="1" dirty="0">
                <a:solidFill>
                  <a:srgbClr val="0070C0"/>
                </a:solidFill>
                <a:latin typeface="+mn-lt"/>
                <a:ea typeface="Calibri" panose="020F0502020204030204" pitchFamily="34" charset="0"/>
              </a:rPr>
              <a:t>, and fertilizers</a:t>
            </a:r>
            <a:r>
              <a:rPr lang="en-US" sz="2000" dirty="0">
                <a:latin typeface="+mn-lt"/>
                <a:ea typeface="Calibri" panose="020F0502020204030204" pitchFamily="34" charset="0"/>
              </a:rPr>
              <a:t>)</a:t>
            </a:r>
          </a:p>
          <a:p>
            <a:r>
              <a:rPr lang="en-US" sz="2000" dirty="0"/>
              <a:t>Nothing on</a:t>
            </a:r>
            <a:r>
              <a:rPr lang="en-US" sz="2000" b="1" dirty="0">
                <a:solidFill>
                  <a:srgbClr val="0070C0"/>
                </a:solidFill>
              </a:rPr>
              <a:t> exports</a:t>
            </a:r>
            <a:endParaRPr lang="en-US" sz="2000" dirty="0">
              <a:latin typeface="+mn-lt"/>
            </a:endParaRPr>
          </a:p>
          <a:p>
            <a:endParaRPr lang="en-US" sz="2000" b="1" dirty="0">
              <a:solidFill>
                <a:srgbClr val="0070C0"/>
              </a:solidFill>
            </a:endParaRPr>
          </a:p>
          <a:p>
            <a:endParaRPr lang="en-US" sz="2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0070C0"/>
              </a:solidFill>
            </a:endParaRPr>
          </a:p>
          <a:p>
            <a:endParaRPr lang="en-US" sz="2000" dirty="0">
              <a:ea typeface="Calibri" panose="020F0502020204030204" pitchFamily="34" charset="0"/>
            </a:endParaRPr>
          </a:p>
          <a:p>
            <a:endParaRPr lang="en-US" sz="2000" dirty="0">
              <a:ea typeface="Calibri" panose="020F0502020204030204" pitchFamily="34" charset="0"/>
            </a:endParaRP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>
            <a:normAutofit fontScale="90000"/>
          </a:bodyPr>
          <a:lstStyle/>
          <a:p>
            <a:r>
              <a:rPr lang="en-US" dirty="0"/>
              <a:t>The Fit for 55 and CBAM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0238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925513"/>
            <a:ext cx="7726363" cy="37893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EU CBAM </a:t>
            </a:r>
            <a:r>
              <a:rPr lang="en-US" sz="2000" b="1" dirty="0">
                <a:solidFill>
                  <a:srgbClr val="0070C0"/>
                </a:solidFill>
                <a:latin typeface="Arial Nova" panose="020B0504020202020204" pitchFamily="34" charset="0"/>
              </a:rPr>
              <a:t>reduces leakage by one-third</a:t>
            </a:r>
            <a:r>
              <a:rPr lang="en-US" sz="2000" dirty="0">
                <a:latin typeface="Arial Nova" panose="020B0504020202020204" pitchFamily="34" charset="0"/>
              </a:rPr>
              <a:t>, from 17% to 12.6% by 2040;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 Nova" panose="020B0504020202020204" pitchFamily="34" charset="0"/>
              </a:rPr>
              <a:t>Implementation is </a:t>
            </a:r>
            <a:r>
              <a:rPr lang="en-US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detrimental to LDCs </a:t>
            </a:r>
            <a:r>
              <a:rPr lang="en-US" sz="2000" dirty="0">
                <a:latin typeface="Arial Nova" panose="020B0504020202020204" pitchFamily="34" charset="0"/>
              </a:rPr>
              <a:t>causing declines in EIIs, thus leading to </a:t>
            </a:r>
            <a:r>
              <a:rPr lang="en-US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significant welfare loss</a:t>
            </a:r>
            <a:r>
              <a:rPr lang="en-US" sz="2000" dirty="0">
                <a:latin typeface="Arial Nova" panose="020B0504020202020204" pitchFamily="34" charset="0"/>
              </a:rPr>
              <a:t>;</a:t>
            </a: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Arial Nova" panose="020B0504020202020204" pitchFamily="34" charset="0"/>
              </a:rPr>
              <a:t>Exemptions</a:t>
            </a:r>
            <a:r>
              <a:rPr lang="en-US" sz="2000" dirty="0">
                <a:latin typeface="Arial Nova" panose="020B0504020202020204" pitchFamily="34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Arial Nova" panose="020B0504020202020204" pitchFamily="34" charset="0"/>
              </a:rPr>
              <a:t>improve LDCs’ welfare</a:t>
            </a:r>
            <a:r>
              <a:rPr lang="en-US" sz="2000" dirty="0">
                <a:latin typeface="Arial Nova" panose="020B0504020202020204" pitchFamily="34" charset="0"/>
              </a:rPr>
              <a:t>, yet the environmental implications and EU costs are too significant. </a:t>
            </a:r>
            <a:r>
              <a:rPr lang="en-US" sz="2000" b="1" dirty="0">
                <a:solidFill>
                  <a:srgbClr val="C00000"/>
                </a:solidFill>
                <a:latin typeface="Arial Nova" panose="020B0504020202020204" pitchFamily="34" charset="0"/>
              </a:rPr>
              <a:t>It results in higher leakage</a:t>
            </a:r>
            <a:r>
              <a:rPr lang="en-US" sz="2000" dirty="0">
                <a:solidFill>
                  <a:srgbClr val="C00000"/>
                </a:solidFill>
                <a:latin typeface="Arial Nova" panose="020B0504020202020204" pitchFamily="34" charset="0"/>
              </a:rPr>
              <a:t> </a:t>
            </a:r>
            <a:r>
              <a:rPr lang="en-US" sz="2000" dirty="0">
                <a:latin typeface="Arial Nova" panose="020B0504020202020204" pitchFamily="34" charset="0"/>
              </a:rPr>
              <a:t>compared to other complementary scenarios;</a:t>
            </a:r>
          </a:p>
          <a:p>
            <a:r>
              <a:rPr lang="en-US" sz="2000" dirty="0"/>
              <a:t>Redistribution to promote </a:t>
            </a:r>
            <a:r>
              <a:rPr lang="en-US" sz="2000" b="1" dirty="0">
                <a:solidFill>
                  <a:srgbClr val="0070C0"/>
                </a:solidFill>
              </a:rPr>
              <a:t>clean energy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0070C0"/>
                </a:solidFill>
              </a:rPr>
              <a:t>improve energy efficiency</a:t>
            </a:r>
            <a:r>
              <a:rPr lang="en-US" sz="2000" dirty="0"/>
              <a:t> substantially reduces leakage with relatively the same costs for the EU.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326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E590A-06E8-4732-885C-173874850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18" y="869907"/>
            <a:ext cx="7843511" cy="4042564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n-lt"/>
              </a:rPr>
              <a:t>Developing Economies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+mn-lt"/>
              </a:rPr>
              <a:t>EU CBAM will come with a high cost, especially for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Least Developing Countries </a:t>
            </a:r>
            <a:r>
              <a:rPr lang="en-US" sz="2000" dirty="0">
                <a:latin typeface="+mn-lt"/>
              </a:rPr>
              <a:t>(LDC). </a:t>
            </a:r>
          </a:p>
          <a:p>
            <a:r>
              <a:rPr lang="en-US" sz="2000" dirty="0">
                <a:latin typeface="+mn-lt"/>
              </a:rPr>
              <a:t>LDC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High Exposures </a:t>
            </a:r>
            <a:r>
              <a:rPr lang="en-US" sz="2000" dirty="0">
                <a:latin typeface="+mn-lt"/>
              </a:rPr>
              <a:t>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Vulnerability Risks </a:t>
            </a:r>
            <a:r>
              <a:rPr lang="en-US" sz="2000" dirty="0">
                <a:latin typeface="+mn-lt"/>
              </a:rPr>
              <a:t>(European Commission, 2021)</a:t>
            </a:r>
          </a:p>
          <a:p>
            <a:r>
              <a:rPr lang="en-US" sz="2000" dirty="0"/>
              <a:t>Exports to the EU are the primary sources of foreign income and represent a significant share of LDC GNI.</a:t>
            </a:r>
          </a:p>
          <a:p>
            <a:r>
              <a:rPr lang="en-US" sz="2000" dirty="0"/>
              <a:t>There have been calls to support a smooth transition to help countries to adapt to the effects of the EU’s climate change mitigation policies.</a:t>
            </a:r>
          </a:p>
          <a:p>
            <a:r>
              <a:rPr lang="en-US" sz="2000" dirty="0"/>
              <a:t>Exemption of CBAM for countries with specific conditions of unilateral agreement with the EU (such as GSP, GSP+ and EBA). </a:t>
            </a:r>
          </a:p>
          <a:p>
            <a:endParaRPr lang="en-US" sz="2000" dirty="0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6D49A-2D15-49AA-9CB8-C62E316A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18" y="277039"/>
            <a:ext cx="3667125" cy="592868"/>
          </a:xfrm>
        </p:spPr>
        <p:txBody>
          <a:bodyPr/>
          <a:lstStyle/>
          <a:p>
            <a:r>
              <a:rPr lang="en-US" dirty="0"/>
              <a:t>CBAM Concern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08C53-220E-40F0-B178-F30713943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B1A32-7EE8-4EF1-8AE1-5AF870C0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1CD7C-2161-7D43-862E-CE4C333CD873}" type="slidenum">
              <a:rPr kumimoji="0" lang="fr-FR" sz="700" b="1" i="0" u="none" strike="noStrike" kern="1200" cap="none" spc="0" normalizeH="0" baseline="0" noProof="0" smtClean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Franklin Gothic Demi Cond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srgbClr val="413C3A"/>
              </a:solidFill>
              <a:effectLst/>
              <a:uLnTx/>
              <a:uFillTx/>
              <a:latin typeface="Franklin Gothic Demi C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4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24FE726-87CA-47BE-8BCC-A21DFD22B176}"/>
              </a:ext>
            </a:extLst>
          </p:cNvPr>
          <p:cNvSpPr txBox="1">
            <a:spLocks/>
          </p:cNvSpPr>
          <p:nvPr/>
        </p:nvSpPr>
        <p:spPr>
          <a:xfrm>
            <a:off x="3119718" y="654941"/>
            <a:ext cx="5740671" cy="4009966"/>
          </a:xfrm>
          <a:prstGeom prst="rect">
            <a:avLst/>
          </a:prstGeom>
        </p:spPr>
        <p:txBody>
          <a:bodyPr vert="horz" lIns="18000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i="1" u="sng" dirty="0">
                <a:solidFill>
                  <a:srgbClr val="0070C0"/>
                </a:solidFill>
                <a:latin typeface="+mn-lt"/>
              </a:rPr>
              <a:t>This Research:</a:t>
            </a:r>
          </a:p>
          <a:p>
            <a:r>
              <a:rPr lang="en-US" sz="2000" dirty="0">
                <a:latin typeface="+mn-lt"/>
              </a:rPr>
              <a:t>Address these options on the exemption and revenue allocation of the EU CBAM 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implications on climate and economic indicators</a:t>
            </a:r>
            <a:r>
              <a:rPr lang="en-US" sz="2000" dirty="0">
                <a:latin typeface="+mn-lt"/>
              </a:rPr>
              <a:t>. </a:t>
            </a:r>
          </a:p>
          <a:p>
            <a:r>
              <a:rPr lang="en-US" sz="2000" dirty="0">
                <a:latin typeface="+mn-lt"/>
              </a:rPr>
              <a:t>The magnitude of changes on leakage, sectoral competitiveness, and welfare is quantified, and compared to baseline projections of pure CBAM implementation. </a:t>
            </a:r>
          </a:p>
          <a:p>
            <a:r>
              <a:rPr lang="en-US" sz="2000" dirty="0">
                <a:latin typeface="+mn-lt"/>
              </a:rPr>
              <a:t>The analysis is based on the development of 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8 different scenarios of CBAM exemptions and revenue redistributions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on targeted countries/ regions 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FE62070C-A8BC-48CF-AB52-0F5C94354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31" y="210444"/>
            <a:ext cx="3667125" cy="592868"/>
          </a:xfrm>
        </p:spPr>
        <p:txBody>
          <a:bodyPr/>
          <a:lstStyle/>
          <a:p>
            <a:r>
              <a:rPr lang="en-US" dirty="0"/>
              <a:t>Research Background</a:t>
            </a:r>
          </a:p>
        </p:txBody>
      </p:sp>
      <p:sp>
        <p:nvSpPr>
          <p:cNvPr id="12" name="Flowchart: Decision 11">
            <a:extLst>
              <a:ext uri="{FF2B5EF4-FFF2-40B4-BE49-F238E27FC236}">
                <a16:creationId xmlns:a16="http://schemas.microsoft.com/office/drawing/2014/main" id="{3B15E5CE-E15C-4819-96FF-D74085ECDEB4}"/>
              </a:ext>
            </a:extLst>
          </p:cNvPr>
          <p:cNvSpPr/>
          <p:nvPr/>
        </p:nvSpPr>
        <p:spPr>
          <a:xfrm>
            <a:off x="990023" y="1690362"/>
            <a:ext cx="1797185" cy="973078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Exemption</a:t>
            </a:r>
          </a:p>
        </p:txBody>
      </p: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5700523E-A1FC-4D40-A03B-D3379503DA54}"/>
              </a:ext>
            </a:extLst>
          </p:cNvPr>
          <p:cNvSpPr/>
          <p:nvPr/>
        </p:nvSpPr>
        <p:spPr>
          <a:xfrm>
            <a:off x="990023" y="3104745"/>
            <a:ext cx="1797185" cy="973078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Revenue Allocation</a:t>
            </a: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3C7729C0-069B-4418-9D5A-5DD8A0029A50}"/>
              </a:ext>
            </a:extLst>
          </p:cNvPr>
          <p:cNvSpPr txBox="1"/>
          <p:nvPr/>
        </p:nvSpPr>
        <p:spPr>
          <a:xfrm>
            <a:off x="1721946" y="2769862"/>
            <a:ext cx="410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35895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DAFE-074D-4684-A638-72110E0E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pPr lvl="0">
              <a:defRPr/>
            </a:pPr>
            <a:r>
              <a:rPr lang="fr-FR" i="1" dirty="0">
                <a:solidFill>
                  <a:srgbClr val="FF0000"/>
                </a:solidFill>
              </a:rPr>
              <a:t>Sigit Perdana &amp; Marc Vielle - (LEURE 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D06E-B361-4D22-8292-BAE0B40C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5F2D064-1005-41DE-A41A-70907BBC6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538" y="971147"/>
            <a:ext cx="6491940" cy="2871011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n-lt"/>
              </a:rPr>
              <a:t>GEMINI E-3  model </a:t>
            </a:r>
            <a:r>
              <a:rPr lang="en-US" sz="2000" dirty="0">
                <a:latin typeface="+mn-lt"/>
              </a:rPr>
              <a:t>(Bernard &amp; Vielle,2008)</a:t>
            </a:r>
          </a:p>
          <a:p>
            <a:r>
              <a:rPr lang="en-US" sz="2000" dirty="0">
                <a:latin typeface="+mn-lt"/>
              </a:rPr>
              <a:t>The </a:t>
            </a:r>
            <a:r>
              <a:rPr lang="en-US" sz="2000" b="1" dirty="0">
                <a:latin typeface="+mn-lt"/>
              </a:rPr>
              <a:t>baseline</a:t>
            </a:r>
            <a:r>
              <a:rPr lang="en-US" sz="2000" dirty="0">
                <a:latin typeface="+mn-lt"/>
              </a:rPr>
              <a:t> is constructed  based on the </a:t>
            </a:r>
            <a:r>
              <a:rPr lang="en-US" sz="2000" b="1" dirty="0">
                <a:latin typeface="+mn-lt"/>
              </a:rPr>
              <a:t>current policies </a:t>
            </a:r>
            <a:r>
              <a:rPr lang="en-US" sz="2000" dirty="0">
                <a:latin typeface="+mn-lt"/>
              </a:rPr>
              <a:t>(</a:t>
            </a:r>
            <a:r>
              <a:rPr lang="en-US" sz="2000" dirty="0" err="1">
                <a:latin typeface="+mn-lt"/>
              </a:rPr>
              <a:t>Giarola</a:t>
            </a:r>
            <a:r>
              <a:rPr lang="en-US" sz="2000" dirty="0">
                <a:latin typeface="+mn-lt"/>
              </a:rPr>
              <a:t> et al. 2021; </a:t>
            </a:r>
            <a:r>
              <a:rPr lang="en-US" sz="2000" dirty="0" err="1">
                <a:latin typeface="+mn-lt"/>
              </a:rPr>
              <a:t>Sognaes</a:t>
            </a:r>
            <a:r>
              <a:rPr lang="en-US" sz="2000" dirty="0">
                <a:latin typeface="+mn-lt"/>
              </a:rPr>
              <a:t> et al.2021).</a:t>
            </a:r>
          </a:p>
          <a:p>
            <a:r>
              <a:rPr lang="en-US" sz="2000" dirty="0">
                <a:latin typeface="+mn-lt"/>
              </a:rPr>
              <a:t>Timeframe: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2020-2040</a:t>
            </a:r>
          </a:p>
          <a:p>
            <a:r>
              <a:rPr lang="en-US" sz="2000" dirty="0">
                <a:latin typeface="+mn-lt"/>
              </a:rPr>
              <a:t>Then moves to the </a:t>
            </a:r>
            <a:r>
              <a:rPr lang="en-US" sz="2000" b="1" dirty="0">
                <a:latin typeface="+mn-lt"/>
              </a:rPr>
              <a:t>Fit 55 </a:t>
            </a:r>
            <a:r>
              <a:rPr lang="en-US" sz="2000" dirty="0">
                <a:latin typeface="+mn-lt"/>
              </a:rPr>
              <a:t>target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without</a:t>
            </a:r>
            <a:r>
              <a:rPr lang="en-US" sz="2000" dirty="0">
                <a:latin typeface="+mn-lt"/>
              </a:rPr>
              <a:t> and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with</a:t>
            </a:r>
            <a:r>
              <a:rPr lang="en-US" sz="2000" dirty="0">
                <a:latin typeface="+mn-lt"/>
              </a:rPr>
              <a:t> CBAM.</a:t>
            </a:r>
          </a:p>
          <a:p>
            <a:r>
              <a:rPr lang="en-US" sz="2000" dirty="0">
                <a:latin typeface="+mn-lt"/>
              </a:rPr>
              <a:t>We use scope 1 (i.e. direct emissions)</a:t>
            </a:r>
          </a:p>
          <a:p>
            <a:r>
              <a:rPr lang="en-US" sz="2000" dirty="0">
                <a:latin typeface="+mn-lt"/>
              </a:rPr>
              <a:t>Examine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8 Different scenarios</a:t>
            </a:r>
            <a:r>
              <a:rPr lang="en-US" sz="2000" dirty="0">
                <a:latin typeface="+mn-lt"/>
              </a:rPr>
              <a:t>.</a:t>
            </a:r>
          </a:p>
          <a:p>
            <a:pPr marL="0" indent="0">
              <a:buNone/>
            </a:pPr>
            <a:endParaRPr lang="en-US" sz="2000" dirty="0">
              <a:latin typeface="+mn-lt"/>
            </a:endParaRP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BA4681F6-3C63-6F0F-77E1-D2A05A7BE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6077222" cy="672334"/>
          </a:xfrm>
        </p:spPr>
        <p:txBody>
          <a:bodyPr>
            <a:normAutofit fontScale="90000"/>
          </a:bodyPr>
          <a:lstStyle/>
          <a:p>
            <a:r>
              <a:rPr lang="fr-FR" dirty="0"/>
              <a:t>A Computable </a:t>
            </a:r>
            <a:r>
              <a:rPr lang="fr-FR" dirty="0" err="1"/>
              <a:t>general</a:t>
            </a:r>
            <a:r>
              <a:rPr lang="fr-FR" dirty="0"/>
              <a:t> </a:t>
            </a:r>
            <a:r>
              <a:rPr lang="fr-FR" dirty="0" err="1"/>
              <a:t>equilibrium</a:t>
            </a:r>
            <a:r>
              <a:rPr lang="fr-FR" dirty="0"/>
              <a:t>  </a:t>
            </a:r>
            <a:r>
              <a:rPr lang="fr-FR" dirty="0" err="1"/>
              <a:t>analysis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301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071" y="199160"/>
            <a:ext cx="5925829" cy="529096"/>
          </a:xfrm>
        </p:spPr>
        <p:txBody>
          <a:bodyPr/>
          <a:lstStyle/>
          <a:p>
            <a:r>
              <a:rPr lang="fr-FR" dirty="0"/>
              <a:t>The Fit for 55 package </a:t>
            </a:r>
            <a:r>
              <a:rPr lang="fr-FR" i="1" dirty="0" err="1">
                <a:solidFill>
                  <a:srgbClr val="C00000"/>
                </a:solidFill>
              </a:rPr>
              <a:t>without</a:t>
            </a:r>
            <a:r>
              <a:rPr lang="fr-FR" i="1" dirty="0">
                <a:solidFill>
                  <a:srgbClr val="C00000"/>
                </a:solidFill>
              </a:rPr>
              <a:t>  </a:t>
            </a:r>
            <a:r>
              <a:rPr lang="fr-FR" dirty="0"/>
              <a:t>CBAM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3D93BC-B7F3-49DE-ADC6-EF8A734369C6}"/>
              </a:ext>
            </a:extLst>
          </p:cNvPr>
          <p:cNvSpPr txBox="1"/>
          <p:nvPr/>
        </p:nvSpPr>
        <p:spPr>
          <a:xfrm>
            <a:off x="6725273" y="2299276"/>
            <a:ext cx="210521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Leakage rate = 17%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Results comparable to JRC GEM-E3 and GTAP-E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EU ETS Price=132 US$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scenario): Year 2040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C7D940-1981-2940-6175-CEC1EC106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62" y="1178351"/>
            <a:ext cx="5783275" cy="3741095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2B33737-FE3E-4AC4-913A-398030B6C0DF}"/>
              </a:ext>
            </a:extLst>
          </p:cNvPr>
          <p:cNvSpPr/>
          <p:nvPr/>
        </p:nvSpPr>
        <p:spPr>
          <a:xfrm>
            <a:off x="672997" y="2478720"/>
            <a:ext cx="5870349" cy="18605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9429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071" y="199160"/>
            <a:ext cx="5925829" cy="529096"/>
          </a:xfrm>
        </p:spPr>
        <p:txBody>
          <a:bodyPr/>
          <a:lstStyle/>
          <a:p>
            <a:r>
              <a:rPr lang="fr-FR" dirty="0"/>
              <a:t>The Fit for 55 package </a:t>
            </a:r>
            <a:r>
              <a:rPr lang="fr-FR" i="1" dirty="0" err="1">
                <a:solidFill>
                  <a:srgbClr val="0070C0"/>
                </a:solidFill>
              </a:rPr>
              <a:t>with</a:t>
            </a:r>
            <a:r>
              <a:rPr lang="fr-FR" i="1" dirty="0">
                <a:solidFill>
                  <a:srgbClr val="0070C0"/>
                </a:solidFill>
              </a:rPr>
              <a:t> </a:t>
            </a:r>
            <a:r>
              <a:rPr lang="fr-FR" i="1" dirty="0">
                <a:solidFill>
                  <a:srgbClr val="C00000"/>
                </a:solidFill>
              </a:rPr>
              <a:t> </a:t>
            </a:r>
            <a:r>
              <a:rPr lang="fr-FR" dirty="0"/>
              <a:t>CBAM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D9CD81-F741-E34D-918B-87902044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786AF-680B-4D85-A068-468630FA00CF}"/>
              </a:ext>
            </a:extLst>
          </p:cNvPr>
          <p:cNvSpPr/>
          <p:nvPr/>
        </p:nvSpPr>
        <p:spPr>
          <a:xfrm>
            <a:off x="872971" y="649255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current policies scenario): Year 2040</a:t>
            </a:r>
          </a:p>
        </p:txBody>
      </p:sp>
      <p:sp>
        <p:nvSpPr>
          <p:cNvPr id="18" name="ZoneTexte 7">
            <a:extLst>
              <a:ext uri="{FF2B5EF4-FFF2-40B4-BE49-F238E27FC236}">
                <a16:creationId xmlns:a16="http://schemas.microsoft.com/office/drawing/2014/main" id="{1C7EBF73-2644-4B4C-B40B-A763052B7720}"/>
              </a:ext>
            </a:extLst>
          </p:cNvPr>
          <p:cNvSpPr txBox="1"/>
          <p:nvPr/>
        </p:nvSpPr>
        <p:spPr>
          <a:xfrm>
            <a:off x="6685900" y="1182848"/>
            <a:ext cx="1945337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  <a:latin typeface="Arial Nova" panose="020B0504020202020204" pitchFamily="34" charset="0"/>
              </a:rPr>
              <a:t>Scope 1       (Direct Emissions)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70C0"/>
                </a:solidFill>
                <a:latin typeface="Arial Nova" panose="020B0504020202020204" pitchFamily="34" charset="0"/>
              </a:rPr>
              <a:t>Leakage rate</a:t>
            </a:r>
            <a:r>
              <a:rPr lang="en-US" sz="1200" dirty="0">
                <a:latin typeface="Arial Nova" panose="020B0504020202020204" pitchFamily="34" charset="0"/>
              </a:rPr>
              <a:t>:   17% 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 12.6%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  <a:latin typeface="Arial Nova" panose="020B0504020202020204" pitchFamily="34" charset="0"/>
                <a:sym typeface="Symbol" panose="05050102010706020507" pitchFamily="18" charset="2"/>
              </a:rPr>
              <a:t>EU EII output loss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: </a:t>
            </a:r>
            <a:r>
              <a:rPr lang="en-US" sz="1200" dirty="0">
                <a:latin typeface="Arial Nova" panose="020B0504020202020204" pitchFamily="34" charset="0"/>
              </a:rPr>
              <a:t>13.8% 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 11.6%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70C0"/>
                </a:solidFill>
                <a:latin typeface="Arial Nova" panose="020B0504020202020204" pitchFamily="34" charset="0"/>
                <a:sym typeface="Symbol" panose="05050102010706020507" pitchFamily="18" charset="2"/>
              </a:rPr>
              <a:t>EU welfare gain</a:t>
            </a:r>
            <a:r>
              <a:rPr lang="en-US" sz="1200" dirty="0">
                <a:latin typeface="Arial Nova" panose="020B0504020202020204" pitchFamily="34" charset="0"/>
                <a:sym typeface="Symbol" panose="05050102010706020507" pitchFamily="18" charset="2"/>
              </a:rPr>
              <a:t>: 47 billion US$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  <a:latin typeface="Arial Nova" panose="020B0504020202020204" pitchFamily="34" charset="0"/>
              </a:rPr>
              <a:t>LDC welfare loss</a:t>
            </a:r>
            <a:r>
              <a:rPr lang="en-US" sz="1200" dirty="0">
                <a:latin typeface="Arial Nova" panose="020B0504020202020204" pitchFamily="34" charset="0"/>
              </a:rPr>
              <a:t>: 37 billion US$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D2F528-8ED1-E6F0-DAAA-863F9A730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693" y="1211859"/>
            <a:ext cx="5811137" cy="3759119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2B33737-FE3E-4AC4-913A-398030B6C0DF}"/>
              </a:ext>
            </a:extLst>
          </p:cNvPr>
          <p:cNvSpPr/>
          <p:nvPr/>
        </p:nvSpPr>
        <p:spPr>
          <a:xfrm>
            <a:off x="724421" y="2571750"/>
            <a:ext cx="5775751" cy="18605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 : coins arrondis 13">
            <a:extLst>
              <a:ext uri="{FF2B5EF4-FFF2-40B4-BE49-F238E27FC236}">
                <a16:creationId xmlns:a16="http://schemas.microsoft.com/office/drawing/2014/main" id="{20E6E308-DF93-4650-BA2D-4DF561764CFF}"/>
              </a:ext>
            </a:extLst>
          </p:cNvPr>
          <p:cNvSpPr/>
          <p:nvPr/>
        </p:nvSpPr>
        <p:spPr>
          <a:xfrm>
            <a:off x="668803" y="3760280"/>
            <a:ext cx="5925828" cy="67417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75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4308060" cy="473571"/>
          </a:xfrm>
        </p:spPr>
        <p:txBody>
          <a:bodyPr>
            <a:normAutofit fontScale="90000"/>
          </a:bodyPr>
          <a:lstStyle/>
          <a:p>
            <a:r>
              <a:rPr lang="en-US" dirty="0"/>
              <a:t>LDC exemption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AD287-D36E-824B-97DA-B5B92B42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3973688" y="4575995"/>
            <a:ext cx="3341052" cy="911524"/>
          </a:xfrm>
        </p:spPr>
        <p:txBody>
          <a:bodyPr/>
          <a:lstStyle/>
          <a:p>
            <a:r>
              <a:rPr lang="fr-CH" dirty="0"/>
              <a:t>LEURE MEETING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0E6545-89CD-46B8-9C4A-78EB2251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C7837E-F6F3-494C-AC2E-F5A36FA52FB6}"/>
              </a:ext>
            </a:extLst>
          </p:cNvPr>
          <p:cNvSpPr txBox="1"/>
          <p:nvPr/>
        </p:nvSpPr>
        <p:spPr>
          <a:xfrm>
            <a:off x="6227740" y="2014232"/>
            <a:ext cx="2403498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 Nova" panose="020B0504020202020204" pitchFamily="34" charset="0"/>
              </a:rPr>
              <a:t>Able to limit LDCs Burden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algn="ctr"/>
            <a:r>
              <a:rPr lang="en-US" b="1" dirty="0">
                <a:latin typeface="Arial Nova" panose="020B0504020202020204" pitchFamily="34" charset="0"/>
              </a:rPr>
              <a:t>but</a:t>
            </a:r>
          </a:p>
          <a:p>
            <a:pPr algn="ctr"/>
            <a:endParaRPr lang="en-US" b="1" dirty="0">
              <a:solidFill>
                <a:srgbClr val="0070C0"/>
              </a:solidFill>
              <a:latin typeface="Arial Nova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Arial Nova" panose="020B0504020202020204" pitchFamily="34" charset="0"/>
              </a:rPr>
              <a:t>Costly option for 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Arial Nova" panose="020B0504020202020204" pitchFamily="34" charset="0"/>
              </a:rPr>
              <a:t>Not effective for limiting leakage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Arial Nova" panose="020B0504020202020204" pitchFamily="34" charset="0"/>
              </a:rPr>
              <a:t>Not effective for reducing EU EII output</a:t>
            </a:r>
          </a:p>
        </p:txBody>
      </p:sp>
      <p:pic>
        <p:nvPicPr>
          <p:cNvPr id="13" name="Picture 2" descr="Panneau d'annonce de feux tricolores en France — Wikipédia">
            <a:extLst>
              <a:ext uri="{FF2B5EF4-FFF2-40B4-BE49-F238E27FC236}">
                <a16:creationId xmlns:a16="http://schemas.microsoft.com/office/drawing/2014/main" id="{9197A710-A8B1-4ED3-B63D-8756FEA9B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69" y="1095028"/>
            <a:ext cx="785041" cy="6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EA07DA-E73B-4734-BC5B-0BE2478C7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52" y="1013384"/>
            <a:ext cx="5441878" cy="378346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C5A4291-B5FA-4608-AB70-12F85C6E3EBC}"/>
              </a:ext>
            </a:extLst>
          </p:cNvPr>
          <p:cNvSpPr/>
          <p:nvPr/>
        </p:nvSpPr>
        <p:spPr>
          <a:xfrm>
            <a:off x="1002886" y="519646"/>
            <a:ext cx="37968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(changes w.r.t Fit for 55 with CBAM): Year 2040</a:t>
            </a:r>
          </a:p>
        </p:txBody>
      </p:sp>
    </p:spTree>
    <p:extLst>
      <p:ext uri="{BB962C8B-B14F-4D97-AF65-F5344CB8AC3E}">
        <p14:creationId xmlns:p14="http://schemas.microsoft.com/office/powerpoint/2010/main" val="3393108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ADC9092-B8AD-9448-9690-13D94442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3"/>
            <a:ext cx="4308060" cy="541842"/>
          </a:xfrm>
        </p:spPr>
        <p:txBody>
          <a:bodyPr/>
          <a:lstStyle/>
          <a:p>
            <a:r>
              <a:rPr lang="en-US" dirty="0"/>
              <a:t>Lump sum transfer to LDCs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95DC5-778C-474A-AD7D-E5E2435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47B2CB-B533-45CF-85CE-5B3F5EB09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i="1" dirty="0">
                <a:solidFill>
                  <a:srgbClr val="FF0000"/>
                </a:solidFill>
              </a:rPr>
              <a:t>Sigit Perdana &amp; Marc Vielle - (LEURE)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A61428-61C8-45C7-AFFA-17829F84EC08}"/>
              </a:ext>
            </a:extLst>
          </p:cNvPr>
          <p:cNvSpPr txBox="1"/>
          <p:nvPr/>
        </p:nvSpPr>
        <p:spPr>
          <a:xfrm>
            <a:off x="904875" y="1265313"/>
            <a:ext cx="720189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 Nova" panose="020B0504020202020204" pitchFamily="34" charset="0"/>
              </a:rPr>
              <a:t>CBAM revenue rebated to LDCs trough lump-sum transfer to each government (Sovereignty principle)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As government budget is balanced </a:t>
            </a:r>
            <a:r>
              <a:rPr lang="en-US" sz="1600" b="1" dirty="0">
                <a:latin typeface="Arial Nova" panose="020B0504020202020204" pitchFamily="34" charset="0"/>
                <a:sym typeface="Symbol" panose="05050102010706020507" pitchFamily="18" charset="2"/>
              </a:rPr>
              <a:t> revenue goes to Households</a:t>
            </a:r>
            <a:endParaRPr lang="en-US" sz="1600" b="1" dirty="0">
              <a:latin typeface="Arial Nova" panose="020B0504020202020204" pitchFamily="34" charset="0"/>
            </a:endParaRP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r>
              <a:rPr lang="en-US" sz="1600" b="1" dirty="0">
                <a:latin typeface="Arial Nova" panose="020B0504020202020204" pitchFamily="34" charset="0"/>
              </a:rPr>
              <a:t>Two scenarios:</a:t>
            </a:r>
          </a:p>
          <a:p>
            <a:endParaRPr lang="en-US" sz="1600" b="1" dirty="0">
              <a:latin typeface="Arial Nova" panose="020B05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All the CBAM revenue (including the ones from non-LDCs) redistributed with a</a:t>
            </a:r>
            <a:r>
              <a:rPr lang="en-US" sz="1600" b="1" dirty="0">
                <a:solidFill>
                  <a:srgbClr val="FF0000"/>
                </a:solidFill>
                <a:latin typeface="Arial Nova" panose="020B0504020202020204" pitchFamily="34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Arial Nova" panose="020B0504020202020204" pitchFamily="34" charset="0"/>
              </a:rPr>
              <a:t>per capita rule.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latin typeface="Arial Nova" panose="020B0504020202020204" pitchFamily="34" charset="0"/>
              </a:rPr>
              <a:t>Only the CBAM revenue collected from the LDC exports is rebated to it, </a:t>
            </a:r>
            <a:r>
              <a:rPr lang="en-US" sz="1600" b="1" i="1" dirty="0">
                <a:solidFill>
                  <a:srgbClr val="FF0000"/>
                </a:solidFill>
                <a:latin typeface="Arial Nova" panose="020B0504020202020204" pitchFamily="34" charset="0"/>
              </a:rPr>
              <a:t>you get what you contribute.</a:t>
            </a:r>
          </a:p>
        </p:txBody>
      </p:sp>
    </p:spTree>
    <p:extLst>
      <p:ext uri="{BB962C8B-B14F-4D97-AF65-F5344CB8AC3E}">
        <p14:creationId xmlns:p14="http://schemas.microsoft.com/office/powerpoint/2010/main" val="23301825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8A6C70-7FF5-480A-B09B-7D0A19B2F43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8CE09B-89B1-4B5D-BED2-87C84F077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66205E9-12FC-4D6C-B0C7-1E9025EEB1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2800</TotalTime>
  <Words>1423</Words>
  <Application>Microsoft Office PowerPoint</Application>
  <PresentationFormat>Affichage à l'écran (16:9)</PresentationFormat>
  <Paragraphs>203</Paragraphs>
  <Slides>20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8" baseType="lpstr">
      <vt:lpstr>Abadi</vt:lpstr>
      <vt:lpstr>Arial</vt:lpstr>
      <vt:lpstr>Arial Nova</vt:lpstr>
      <vt:lpstr>Calibri</vt:lpstr>
      <vt:lpstr>Franklin Gothic Demi Cond</vt:lpstr>
      <vt:lpstr>Wingdings</vt:lpstr>
      <vt:lpstr>Thème Office</vt:lpstr>
      <vt:lpstr>Worksheet</vt:lpstr>
      <vt:lpstr>Présentation PowerPoint</vt:lpstr>
      <vt:lpstr>The Fit for 55 and CBAM</vt:lpstr>
      <vt:lpstr>CBAM Concern</vt:lpstr>
      <vt:lpstr>Research Background</vt:lpstr>
      <vt:lpstr>A Computable general equilibrium  analysis</vt:lpstr>
      <vt:lpstr>The Fit for 55 package without  CBAM</vt:lpstr>
      <vt:lpstr>The Fit for 55 package with  CBAM</vt:lpstr>
      <vt:lpstr>LDC exemption</vt:lpstr>
      <vt:lpstr>Lump sum transfer to LDCs</vt:lpstr>
      <vt:lpstr>Lump sum transfer: per capita rule</vt:lpstr>
      <vt:lpstr>Lump sum transfer: you get what you contribute</vt:lpstr>
      <vt:lpstr>Increasing saving LDCs</vt:lpstr>
      <vt:lpstr>Increase Saving</vt:lpstr>
      <vt:lpstr>Financing investment in specific sectors</vt:lpstr>
      <vt:lpstr>Subsidy Capital of Energy Intensive Industries</vt:lpstr>
      <vt:lpstr>Subsidy Capital of Other industries</vt:lpstr>
      <vt:lpstr>Subsidy electricity renewable</vt:lpstr>
      <vt:lpstr>Promoting efficiency measures in residential energy consumption</vt:lpstr>
      <vt:lpstr>Financing electric appliance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Marc</cp:lastModifiedBy>
  <cp:revision>225</cp:revision>
  <cp:lastPrinted>2021-12-02T15:26:24Z</cp:lastPrinted>
  <dcterms:created xsi:type="dcterms:W3CDTF">2019-04-02T06:24:35Z</dcterms:created>
  <dcterms:modified xsi:type="dcterms:W3CDTF">2022-06-09T09:51:05Z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</Properties>
</file>