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D9C399-C596-4715-9471-EDB944864F26}" v="13" dt="2023-06-15T08:38:30.1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андр Дмитриев" userId="0b506971a0fb13d0" providerId="LiveId" clId="{72D9C399-C596-4715-9471-EDB944864F26}"/>
    <pc:docChg chg="undo custSel addSld modSld">
      <pc:chgData name="Александр Дмитриев" userId="0b506971a0fb13d0" providerId="LiveId" clId="{72D9C399-C596-4715-9471-EDB944864F26}" dt="2023-06-15T08:38:47.466" v="1003" actId="20577"/>
      <pc:docMkLst>
        <pc:docMk/>
      </pc:docMkLst>
      <pc:sldChg chg="addSp delSp modSp mod modClrScheme chgLayout">
        <pc:chgData name="Александр Дмитриев" userId="0b506971a0fb13d0" providerId="LiveId" clId="{72D9C399-C596-4715-9471-EDB944864F26}" dt="2023-06-15T00:48:28.079" v="259" actId="1076"/>
        <pc:sldMkLst>
          <pc:docMk/>
          <pc:sldMk cId="4170664194" sldId="257"/>
        </pc:sldMkLst>
        <pc:spChg chg="del mod">
          <ac:chgData name="Александр Дмитриев" userId="0b506971a0fb13d0" providerId="LiveId" clId="{72D9C399-C596-4715-9471-EDB944864F26}" dt="2023-06-15T00:47:42.580" v="242" actId="478"/>
          <ac:spMkLst>
            <pc:docMk/>
            <pc:sldMk cId="4170664194" sldId="257"/>
            <ac:spMk id="3" creationId="{12C62339-A34A-549E-067E-FFAEAE3F6633}"/>
          </ac:spMkLst>
        </pc:spChg>
        <pc:spChg chg="add del mod ord">
          <ac:chgData name="Александр Дмитриев" userId="0b506971a0fb13d0" providerId="LiveId" clId="{72D9C399-C596-4715-9471-EDB944864F26}" dt="2023-06-15T00:47:27.885" v="239" actId="700"/>
          <ac:spMkLst>
            <pc:docMk/>
            <pc:sldMk cId="4170664194" sldId="257"/>
            <ac:spMk id="4" creationId="{9ABD1946-16AC-A415-F99F-5A4AC30FEAA9}"/>
          </ac:spMkLst>
        </pc:spChg>
        <pc:spChg chg="add del mod ord">
          <ac:chgData name="Александр Дмитриев" userId="0b506971a0fb13d0" providerId="LiveId" clId="{72D9C399-C596-4715-9471-EDB944864F26}" dt="2023-06-15T00:47:27.885" v="239" actId="700"/>
          <ac:spMkLst>
            <pc:docMk/>
            <pc:sldMk cId="4170664194" sldId="257"/>
            <ac:spMk id="5" creationId="{804913F3-F197-B498-288D-4DC0FE0A559C}"/>
          </ac:spMkLst>
        </pc:spChg>
        <pc:spChg chg="add del mod ord">
          <ac:chgData name="Александр Дмитриев" userId="0b506971a0fb13d0" providerId="LiveId" clId="{72D9C399-C596-4715-9471-EDB944864F26}" dt="2023-06-15T00:47:27.885" v="239" actId="700"/>
          <ac:spMkLst>
            <pc:docMk/>
            <pc:sldMk cId="4170664194" sldId="257"/>
            <ac:spMk id="6" creationId="{3B51E735-4494-9F8F-3F97-3AE573D8EB03}"/>
          </ac:spMkLst>
        </pc:spChg>
        <pc:spChg chg="add del mod">
          <ac:chgData name="Александр Дмитриев" userId="0b506971a0fb13d0" providerId="LiveId" clId="{72D9C399-C596-4715-9471-EDB944864F26}" dt="2023-06-15T00:47:55.573" v="246" actId="478"/>
          <ac:spMkLst>
            <pc:docMk/>
            <pc:sldMk cId="4170664194" sldId="257"/>
            <ac:spMk id="7" creationId="{E1825363-A58C-4847-ED01-B3311028C77B}"/>
          </ac:spMkLst>
        </pc:spChg>
        <pc:spChg chg="add del mod">
          <ac:chgData name="Александр Дмитриев" userId="0b506971a0fb13d0" providerId="LiveId" clId="{72D9C399-C596-4715-9471-EDB944864F26}" dt="2023-06-15T00:48:23.450" v="257"/>
          <ac:spMkLst>
            <pc:docMk/>
            <pc:sldMk cId="4170664194" sldId="257"/>
            <ac:spMk id="8" creationId="{4CE6CA85-E056-064B-6A36-F0C9374E537D}"/>
          </ac:spMkLst>
        </pc:spChg>
        <pc:spChg chg="add mod">
          <ac:chgData name="Александр Дмитриев" userId="0b506971a0fb13d0" providerId="LiveId" clId="{72D9C399-C596-4715-9471-EDB944864F26}" dt="2023-06-15T00:48:05.902" v="255" actId="27636"/>
          <ac:spMkLst>
            <pc:docMk/>
            <pc:sldMk cId="4170664194" sldId="257"/>
            <ac:spMk id="9" creationId="{294D55BC-4055-B6DB-E251-8416C147F3C4}"/>
          </ac:spMkLst>
        </pc:spChg>
        <pc:picChg chg="add mod">
          <ac:chgData name="Александр Дмитриев" userId="0b506971a0fb13d0" providerId="LiveId" clId="{72D9C399-C596-4715-9471-EDB944864F26}" dt="2023-06-15T00:48:28.079" v="259" actId="1076"/>
          <ac:picMkLst>
            <pc:docMk/>
            <pc:sldMk cId="4170664194" sldId="257"/>
            <ac:picMk id="11" creationId="{A9D7E37F-9545-B4F5-238D-6959A4C7772F}"/>
          </ac:picMkLst>
        </pc:picChg>
      </pc:sldChg>
      <pc:sldChg chg="addSp delSp modSp new mod modClrScheme chgLayout">
        <pc:chgData name="Александр Дмитриев" userId="0b506971a0fb13d0" providerId="LiveId" clId="{72D9C399-C596-4715-9471-EDB944864F26}" dt="2023-06-15T00:23:47.818" v="104" actId="1076"/>
        <pc:sldMkLst>
          <pc:docMk/>
          <pc:sldMk cId="4032024077" sldId="258"/>
        </pc:sldMkLst>
        <pc:spChg chg="add del mod">
          <ac:chgData name="Александр Дмитриев" userId="0b506971a0fb13d0" providerId="LiveId" clId="{72D9C399-C596-4715-9471-EDB944864F26}" dt="2023-06-14T22:33:27.520" v="6" actId="478"/>
          <ac:spMkLst>
            <pc:docMk/>
            <pc:sldMk cId="4032024077" sldId="258"/>
            <ac:spMk id="3" creationId="{0B0A3237-F2D7-CFFE-A150-61A9FD977EA1}"/>
          </ac:spMkLst>
        </pc:spChg>
        <pc:spChg chg="add mod ord">
          <ac:chgData name="Александр Дмитриев" userId="0b506971a0fb13d0" providerId="LiveId" clId="{72D9C399-C596-4715-9471-EDB944864F26}" dt="2023-06-15T00:14:38.138" v="60" actId="20577"/>
          <ac:spMkLst>
            <pc:docMk/>
            <pc:sldMk cId="4032024077" sldId="258"/>
            <ac:spMk id="4" creationId="{B52825E7-1E59-E062-9668-F1FDC301A539}"/>
          </ac:spMkLst>
        </pc:spChg>
        <pc:spChg chg="add del mod ord">
          <ac:chgData name="Александр Дмитриев" userId="0b506971a0fb13d0" providerId="LiveId" clId="{72D9C399-C596-4715-9471-EDB944864F26}" dt="2023-06-15T00:21:00.097" v="61"/>
          <ac:spMkLst>
            <pc:docMk/>
            <pc:sldMk cId="4032024077" sldId="258"/>
            <ac:spMk id="5" creationId="{2DD61947-0BE2-9801-2C98-0D26D040AC5F}"/>
          </ac:spMkLst>
        </pc:spChg>
        <pc:spChg chg="add mod ord">
          <ac:chgData name="Александр Дмитриев" userId="0b506971a0fb13d0" providerId="LiveId" clId="{72D9C399-C596-4715-9471-EDB944864F26}" dt="2023-06-15T00:22:45.727" v="94" actId="27636"/>
          <ac:spMkLst>
            <pc:docMk/>
            <pc:sldMk cId="4032024077" sldId="258"/>
            <ac:spMk id="6" creationId="{91C94843-829F-19E8-44C1-6E91552A6A55}"/>
          </ac:spMkLst>
        </pc:spChg>
        <pc:picChg chg="add mod">
          <ac:chgData name="Александр Дмитриев" userId="0b506971a0fb13d0" providerId="LiveId" clId="{72D9C399-C596-4715-9471-EDB944864F26}" dt="2023-06-15T00:23:35.983" v="99" actId="1076"/>
          <ac:picMkLst>
            <pc:docMk/>
            <pc:sldMk cId="4032024077" sldId="258"/>
            <ac:picMk id="8" creationId="{F36A7F45-1A81-52EC-EDD4-BB7208600E74}"/>
          </ac:picMkLst>
        </pc:picChg>
        <pc:picChg chg="add mod">
          <ac:chgData name="Александр Дмитриев" userId="0b506971a0fb13d0" providerId="LiveId" clId="{72D9C399-C596-4715-9471-EDB944864F26}" dt="2023-06-15T00:23:45.576" v="103" actId="1076"/>
          <ac:picMkLst>
            <pc:docMk/>
            <pc:sldMk cId="4032024077" sldId="258"/>
            <ac:picMk id="10" creationId="{CF64249C-2BF6-4C25-CD25-9031DD75CB4F}"/>
          </ac:picMkLst>
        </pc:picChg>
        <pc:picChg chg="add mod">
          <ac:chgData name="Александр Дмитриев" userId="0b506971a0fb13d0" providerId="LiveId" clId="{72D9C399-C596-4715-9471-EDB944864F26}" dt="2023-06-15T00:23:47.818" v="104" actId="1076"/>
          <ac:picMkLst>
            <pc:docMk/>
            <pc:sldMk cId="4032024077" sldId="258"/>
            <ac:picMk id="12" creationId="{4B0EF39D-66DA-83BD-0014-465D8EDBAFE9}"/>
          </ac:picMkLst>
        </pc:picChg>
      </pc:sldChg>
      <pc:sldChg chg="addSp delSp modSp new mod chgLayout">
        <pc:chgData name="Александр Дмитриев" userId="0b506971a0fb13d0" providerId="LiveId" clId="{72D9C399-C596-4715-9471-EDB944864F26}" dt="2023-06-15T02:02:09.833" v="954" actId="20577"/>
        <pc:sldMkLst>
          <pc:docMk/>
          <pc:sldMk cId="3181181714" sldId="259"/>
        </pc:sldMkLst>
        <pc:spChg chg="mod ord">
          <ac:chgData name="Александр Дмитриев" userId="0b506971a0fb13d0" providerId="LiveId" clId="{72D9C399-C596-4715-9471-EDB944864F26}" dt="2023-06-15T01:58:39.424" v="868" actId="20577"/>
          <ac:spMkLst>
            <pc:docMk/>
            <pc:sldMk cId="3181181714" sldId="259"/>
            <ac:spMk id="2" creationId="{3CEFCABA-7DE2-ACB4-00AA-9CA521EC1FE3}"/>
          </ac:spMkLst>
        </pc:spChg>
        <pc:spChg chg="mod ord">
          <ac:chgData name="Александр Дмитриев" userId="0b506971a0fb13d0" providerId="LiveId" clId="{72D9C399-C596-4715-9471-EDB944864F26}" dt="2023-06-15T01:59:44.974" v="913" actId="27636"/>
          <ac:spMkLst>
            <pc:docMk/>
            <pc:sldMk cId="3181181714" sldId="259"/>
            <ac:spMk id="3" creationId="{D7048559-2C6E-9F45-853B-01A1837A81B6}"/>
          </ac:spMkLst>
        </pc:spChg>
        <pc:spChg chg="mod ord">
          <ac:chgData name="Александр Дмитриев" userId="0b506971a0fb13d0" providerId="LiveId" clId="{72D9C399-C596-4715-9471-EDB944864F26}" dt="2023-06-15T02:02:09.833" v="954" actId="20577"/>
          <ac:spMkLst>
            <pc:docMk/>
            <pc:sldMk cId="3181181714" sldId="259"/>
            <ac:spMk id="4" creationId="{BA18EE1B-D019-E634-4AB7-6017EBB43D5B}"/>
          </ac:spMkLst>
        </pc:spChg>
        <pc:picChg chg="add mod">
          <ac:chgData name="Александр Дмитриев" userId="0b506971a0fb13d0" providerId="LiveId" clId="{72D9C399-C596-4715-9471-EDB944864F26}" dt="2023-06-15T02:00:06.542" v="923" actId="1076"/>
          <ac:picMkLst>
            <pc:docMk/>
            <pc:sldMk cId="3181181714" sldId="259"/>
            <ac:picMk id="6" creationId="{7124FA3D-FEDC-955E-5E85-7BDE105F45C6}"/>
          </ac:picMkLst>
        </pc:picChg>
        <pc:picChg chg="add mod">
          <ac:chgData name="Александр Дмитриев" userId="0b506971a0fb13d0" providerId="LiveId" clId="{72D9C399-C596-4715-9471-EDB944864F26}" dt="2023-06-15T02:00:43.950" v="933" actId="1076"/>
          <ac:picMkLst>
            <pc:docMk/>
            <pc:sldMk cId="3181181714" sldId="259"/>
            <ac:picMk id="8" creationId="{A40BC0D6-E86C-303F-CCA1-12E03A7819C0}"/>
          </ac:picMkLst>
        </pc:picChg>
        <pc:picChg chg="add del mod">
          <ac:chgData name="Александр Дмитриев" userId="0b506971a0fb13d0" providerId="LiveId" clId="{72D9C399-C596-4715-9471-EDB944864F26}" dt="2023-06-15T00:45:11.023" v="228"/>
          <ac:picMkLst>
            <pc:docMk/>
            <pc:sldMk cId="3181181714" sldId="259"/>
            <ac:picMk id="10" creationId="{D77E7CF5-D67F-BBE1-CD10-95B4E4459AD3}"/>
          </ac:picMkLst>
        </pc:picChg>
        <pc:picChg chg="add mod">
          <ac:chgData name="Александр Дмитриев" userId="0b506971a0fb13d0" providerId="LiveId" clId="{72D9C399-C596-4715-9471-EDB944864F26}" dt="2023-06-15T00:45:36.965" v="230" actId="1076"/>
          <ac:picMkLst>
            <pc:docMk/>
            <pc:sldMk cId="3181181714" sldId="259"/>
            <ac:picMk id="12" creationId="{17789ABA-5B68-2127-26FF-B1D8976D5C82}"/>
          </ac:picMkLst>
        </pc:picChg>
      </pc:sldChg>
      <pc:sldChg chg="modSp new mod">
        <pc:chgData name="Александр Дмитриев" userId="0b506971a0fb13d0" providerId="LiveId" clId="{72D9C399-C596-4715-9471-EDB944864F26}" dt="2023-06-15T02:01:33.709" v="950" actId="20577"/>
        <pc:sldMkLst>
          <pc:docMk/>
          <pc:sldMk cId="1776054707" sldId="260"/>
        </pc:sldMkLst>
        <pc:spChg chg="mod">
          <ac:chgData name="Александр Дмитриев" userId="0b506971a0fb13d0" providerId="LiveId" clId="{72D9C399-C596-4715-9471-EDB944864F26}" dt="2023-06-15T02:01:33.709" v="950" actId="20577"/>
          <ac:spMkLst>
            <pc:docMk/>
            <pc:sldMk cId="1776054707" sldId="260"/>
            <ac:spMk id="2" creationId="{F3D76FD1-4742-2FAE-2803-47FE0080B400}"/>
          </ac:spMkLst>
        </pc:spChg>
        <pc:spChg chg="mod">
          <ac:chgData name="Александр Дмитриев" userId="0b506971a0fb13d0" providerId="LiveId" clId="{72D9C399-C596-4715-9471-EDB944864F26}" dt="2023-06-15T02:01:03.362" v="936" actId="20577"/>
          <ac:spMkLst>
            <pc:docMk/>
            <pc:sldMk cId="1776054707" sldId="260"/>
            <ac:spMk id="3" creationId="{F2BE7166-7609-FF22-ACE3-941A5FA25D04}"/>
          </ac:spMkLst>
        </pc:spChg>
        <pc:spChg chg="mod">
          <ac:chgData name="Александр Дмитриев" userId="0b506971a0fb13d0" providerId="LiveId" clId="{72D9C399-C596-4715-9471-EDB944864F26}" dt="2023-06-15T01:45:45.648" v="730" actId="27636"/>
          <ac:spMkLst>
            <pc:docMk/>
            <pc:sldMk cId="1776054707" sldId="260"/>
            <ac:spMk id="4" creationId="{413C9D2A-AD35-69AE-E4A9-8FBE289F9A4B}"/>
          </ac:spMkLst>
        </pc:spChg>
      </pc:sldChg>
      <pc:sldChg chg="modSp new mod">
        <pc:chgData name="Александр Дмитриев" userId="0b506971a0fb13d0" providerId="LiveId" clId="{72D9C399-C596-4715-9471-EDB944864F26}" dt="2023-06-15T08:38:47.466" v="1003" actId="20577"/>
        <pc:sldMkLst>
          <pc:docMk/>
          <pc:sldMk cId="2732554754" sldId="261"/>
        </pc:sldMkLst>
        <pc:spChg chg="mod">
          <ac:chgData name="Александр Дмитриев" userId="0b506971a0fb13d0" providerId="LiveId" clId="{72D9C399-C596-4715-9471-EDB944864F26}" dt="2023-06-15T02:03:21.361" v="991" actId="20577"/>
          <ac:spMkLst>
            <pc:docMk/>
            <pc:sldMk cId="2732554754" sldId="261"/>
            <ac:spMk id="2" creationId="{966DD983-02EF-8671-EEDA-0377A6DAC7A6}"/>
          </ac:spMkLst>
        </pc:spChg>
        <pc:spChg chg="mod">
          <ac:chgData name="Александр Дмитриев" userId="0b506971a0fb13d0" providerId="LiveId" clId="{72D9C399-C596-4715-9471-EDB944864F26}" dt="2023-06-15T08:38:47.466" v="1003" actId="20577"/>
          <ac:spMkLst>
            <pc:docMk/>
            <pc:sldMk cId="2732554754" sldId="261"/>
            <ac:spMk id="3" creationId="{A64E1312-323A-1042-9683-169C903B32C3}"/>
          </ac:spMkLst>
        </pc:spChg>
        <pc:spChg chg="mod">
          <ac:chgData name="Александр Дмитриев" userId="0b506971a0fb13d0" providerId="LiveId" clId="{72D9C399-C596-4715-9471-EDB944864F26}" dt="2023-06-15T01:57:07.522" v="815" actId="20577"/>
          <ac:spMkLst>
            <pc:docMk/>
            <pc:sldMk cId="2732554754" sldId="261"/>
            <ac:spMk id="4" creationId="{92E6B4EF-322A-16C9-3698-E6BCD9A6D16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F25B0-0B8A-4EC6-3B00-7C930ED90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ED5034-ECBE-813C-20F1-B6E13AF6C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AAEF66-6037-198C-880B-46DA7B94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CA14A8-E204-2CAC-E0D3-BCB521BBF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AAA4FA-03EC-E809-C5EB-95041D07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871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A2AA7-86B9-39BB-CC70-50939D2CE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6439F8-A666-4526-2C79-D1D128F85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8CE897-D67A-4F18-A77F-70730C936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4A0650-D0DC-0225-31B3-5074B4162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8720DF-F62B-B1A3-23AB-82D9A201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0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F761A7F-C864-01B0-8F6B-88D7244CC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69AF6A-BA49-CD77-580E-A1061FE7F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254806-AFB5-3D39-20D8-425C5EAF8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637340-B0F7-3ACF-DBEA-C651DA9CE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249065-93D7-069F-ADD7-D13D5BF1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34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D38894-6D89-4794-6D78-16545F65B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DAB168-95C9-7142-AE61-C36227DD8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C9A9A2-676F-80C7-CD09-116DB24BA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769BDC-DA7D-859F-86E1-37708E85E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C13D3A-6746-DD55-2ABF-7E1FBA997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39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DC68E-67A7-A833-A8A1-E79D9A441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893F7F-E565-9874-6D18-02C11196E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C9C510-7DE4-C943-0738-D8DF4288E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FC362E-F83C-94C6-9725-4ABC50F6F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7E6EA7-4AAC-5CA7-F4B4-FEB558E5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3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9715D8-1697-061F-489E-73D811E64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AFF0B-052E-CFF8-2008-4D13E983D7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A36984-7BB6-221A-61C0-0A3DC1A13C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3DEE4D-D7AE-0BFC-9F62-43686221E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304C66-A808-08CA-1117-C159648C1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0BC0BC-6A4C-3270-80C9-0F07117E5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3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9446CA-AD5E-6464-D327-DB07B4C68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1032AA-E66D-6C95-FE50-0DCD9A98E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19538F1-53B7-BC36-8A2C-9FF5B1A894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2D09787-B708-BFCC-1C46-14A04ADB3E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6D6608-A9FC-1E42-8BBB-40FBB88ABF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21783FA-AA9E-91CD-F355-47686199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BD77B1-5712-7C6A-C9EC-41D478CD9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16C4817-4EB5-F022-FEAC-50D3A7999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5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BFB36-3DC4-056A-DB4C-A8D27E715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F8BC3B-90A0-A376-C261-45B7DAF40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5C74E82-67C9-AD3B-569B-E1449BE6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576D714-8E0A-92E1-54A0-1E8462D8D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2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5A36FA8-D792-5DDF-6346-458BEAF5B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51F7240-7BAA-1B83-6557-D3736ADE2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AC0868-B247-0096-7C9E-A8E5F37B0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20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50A6C-37BF-7AC0-C396-3A881B933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39D78C-93B8-9A39-C95C-72F1919A3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F8CF9A-DE47-730E-B5C0-2060F82AE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2A00DE-1970-BDC1-EF02-8E5D75C1B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30C068-62CB-046E-2AF7-F77DCE6A0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000ACE-6F11-4EB3-7DCE-A15C9C87F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59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883AD-EE2D-DE82-F065-52F3FFE0F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6A539DB-0A5E-9056-E775-6C670CE602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9D2467-C85D-947F-6CB1-1865DADD1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D93CAF-39FE-6BD0-7DB1-314339233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49C856-FAC0-63F9-4806-3B4D0B66E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2BA396-5D36-0EB3-E809-45DD8029C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446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731B2-4A7C-FD32-EE63-A419B4FAA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1A6C0B-2F61-7C84-3E6A-1E077E1C8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2304C6-115B-30AD-4EBD-8A1F12275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3F131-61A6-497C-AABA-4DA7B0DC91E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2A57D0-E528-B128-23D4-49913F9EA6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85B602-B43C-AC55-8EDD-00B0745A14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EB94F-432A-4B7C-BA96-8B2A71A6D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2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C4EDAD-A6E4-39F2-1EFB-63AF54C487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tabLst>
                <a:tab pos="449263" algn="l"/>
              </a:tabLst>
            </a:pPr>
            <a:r>
              <a:rPr lang="ru-RU" sz="4400" b="1" dirty="0"/>
              <a:t>Кто и почему боялся </a:t>
            </a:r>
            <a:br>
              <a:rPr lang="ru-RU" sz="4400" b="1" dirty="0"/>
            </a:br>
            <a:r>
              <a:rPr lang="ru-RU" sz="4400" b="1" dirty="0"/>
              <a:t>Юрия Михайловича? </a:t>
            </a:r>
            <a:br>
              <a:rPr lang="ru-RU" sz="4400" dirty="0"/>
            </a:br>
            <a:r>
              <a:rPr lang="ru-RU" sz="4400" dirty="0"/>
              <a:t>(особенности рецепции тартуской версии структурализма </a:t>
            </a:r>
            <a:br>
              <a:rPr lang="ru-RU" sz="4400" dirty="0"/>
            </a:br>
            <a:r>
              <a:rPr lang="ru-RU" sz="4400" dirty="0"/>
              <a:t>после 1960-х годов)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4C112F-6198-87FD-2B8C-74221BD46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1768"/>
            <a:ext cx="9144000" cy="2582779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200" b="1" dirty="0"/>
              <a:t>Александр Дмитриев</a:t>
            </a:r>
          </a:p>
          <a:p>
            <a:r>
              <a:rPr lang="en-US" dirty="0">
                <a:solidFill>
                  <a:srgbClr val="00B0F0"/>
                </a:solidFill>
              </a:rPr>
              <a:t>EPFL</a:t>
            </a:r>
            <a:endParaRPr lang="ru-RU" dirty="0">
              <a:solidFill>
                <a:srgbClr val="00B0F0"/>
              </a:solidFill>
            </a:endParaRPr>
          </a:p>
          <a:p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15 </a:t>
            </a:r>
            <a:r>
              <a:rPr lang="ru-RU" dirty="0"/>
              <a:t> июня</a:t>
            </a:r>
            <a:r>
              <a:rPr lang="en-US" dirty="0"/>
              <a:t> 2023 </a:t>
            </a:r>
            <a:r>
              <a:rPr lang="ru-RU" dirty="0"/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1046241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A9D7E37F-9545-B4F5-238D-6959A4C7772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2" y="864548"/>
            <a:ext cx="4091578" cy="4091578"/>
          </a:xfr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294D55BC-4055-B6DB-E251-8416C147F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5855" y="1225685"/>
            <a:ext cx="5847945" cy="4951278"/>
          </a:xfrm>
        </p:spPr>
        <p:txBody>
          <a:bodyPr>
            <a:normAutofit/>
          </a:bodyPr>
          <a:lstStyle/>
          <a:p>
            <a:r>
              <a:rPr lang="ru-RU" sz="2800" dirty="0"/>
              <a:t>С</a:t>
            </a:r>
            <a:r>
              <a:rPr lang="en-US" sz="2800" dirty="0"/>
              <a:t>[</a:t>
            </a:r>
            <a:r>
              <a:rPr lang="ru-RU" sz="2800" dirty="0" err="1"/>
              <a:t>труктурализм</a:t>
            </a:r>
            <a:r>
              <a:rPr lang="en-US" sz="2800" dirty="0"/>
              <a:t>]</a:t>
            </a:r>
            <a:r>
              <a:rPr lang="ru-RU" sz="2800" dirty="0"/>
              <a:t> в л</a:t>
            </a:r>
            <a:r>
              <a:rPr lang="en-US" sz="2800" dirty="0"/>
              <a:t>[</a:t>
            </a:r>
            <a:r>
              <a:rPr lang="ru-RU" sz="2800" dirty="0" err="1"/>
              <a:t>итературоведении</a:t>
            </a:r>
            <a:r>
              <a:rPr lang="en-US" sz="2800" dirty="0"/>
              <a:t>]</a:t>
            </a:r>
            <a:r>
              <a:rPr lang="ru-RU" sz="2800" dirty="0"/>
              <a:t> подвергался критике — на Западе наиболее последовательно со  стороны экзистенциалистов (Ж.­П. Сартр),  в СССР - со стороны Л. Тимофеева, увидевшего в нем возрождение формализма, и П. Палиевского и  В. Кожинова, упрекавших его в разрушении целостного подхода к искусству, стремлении „уловить неуловимые" тайны творчества.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66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52825E7-1E59-E062-9668-F1FDC301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«Должно стать наукой» (1965-1967) 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36A7F45-1A81-52EC-EDD4-BB7208600E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60" y="3884863"/>
            <a:ext cx="2021073" cy="2887247"/>
          </a:xfr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91C94843-829F-19E8-44C1-6E91552A6A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94962" y="1825624"/>
            <a:ext cx="5458838" cy="503237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Тимофеев Л.И. </a:t>
            </a:r>
          </a:p>
          <a:p>
            <a:pPr marL="0" indent="0">
              <a:buNone/>
            </a:pPr>
            <a:r>
              <a:rPr lang="ru-RU" dirty="0"/>
              <a:t>Сорок лет спустя... (Число и чувство меры в изучении поэтики) // Вопросы литературы. 1963. № 4. С. 62—80</a:t>
            </a:r>
          </a:p>
          <a:p>
            <a:r>
              <a:rPr lang="ru-RU" b="1" i="0" dirty="0">
                <a:effectLst/>
              </a:rPr>
              <a:t>Палиевский П.В. </a:t>
            </a:r>
          </a:p>
          <a:p>
            <a:pPr marL="0" indent="0">
              <a:buNone/>
            </a:pPr>
            <a:r>
              <a:rPr lang="ru-RU" i="0" dirty="0">
                <a:effectLst/>
              </a:rPr>
              <a:t>О структурализме в литературоведении // Знамя.  1963.  № 12.  С. 189-198.</a:t>
            </a:r>
          </a:p>
          <a:p>
            <a:r>
              <a:rPr lang="ru-RU" b="1" i="0" dirty="0">
                <a:effectLst/>
              </a:rPr>
              <a:t>Кожинов В.В. </a:t>
            </a:r>
          </a:p>
          <a:p>
            <a:pPr marL="0" indent="0">
              <a:buNone/>
            </a:pPr>
            <a:r>
              <a:rPr lang="ru-RU" i="0" dirty="0">
                <a:effectLst/>
              </a:rPr>
              <a:t>Возможна ли структурная поэтика? // Вопросы литературы. 1965. № 6. С. 88–107.</a:t>
            </a:r>
          </a:p>
          <a:p>
            <a:endParaRPr lang="ru-RU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F64249C-2BF6-4C25-CD25-9031DD75CB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069" y="3100430"/>
            <a:ext cx="1931037" cy="248276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B0EF39D-66DA-83BD-0014-465D8EDBAF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912" y="1379535"/>
            <a:ext cx="154305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2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EFCABA-7DE2-ACB4-00AA-9CA521EC1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Контекстуализация</a:t>
            </a:r>
            <a:r>
              <a:rPr lang="ru-RU" dirty="0"/>
              <a:t> или ревность? (не только Чижевский / М. Поляков)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048559-2C6E-9F45-853B-01A1837A81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7234" y="1961861"/>
            <a:ext cx="51816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Ju. </a:t>
            </a:r>
            <a:r>
              <a:rPr lang="en-US" dirty="0" err="1"/>
              <a:t>Lotman</a:t>
            </a:r>
            <a:r>
              <a:rPr lang="en-US" dirty="0"/>
              <a:t>. </a:t>
            </a:r>
            <a:r>
              <a:rPr lang="en-US" dirty="0" err="1"/>
              <a:t>Struktur</a:t>
            </a:r>
            <a:r>
              <a:rPr lang="en-US" dirty="0"/>
              <a:t> des </a:t>
            </a:r>
            <a:r>
              <a:rPr lang="en-US" dirty="0" err="1"/>
              <a:t>künstlerischen</a:t>
            </a:r>
            <a:r>
              <a:rPr lang="en-US" dirty="0"/>
              <a:t> </a:t>
            </a:r>
            <a:r>
              <a:rPr lang="en-US" dirty="0" err="1"/>
              <a:t>Textes</a:t>
            </a:r>
            <a:r>
              <a:rPr lang="en-US" dirty="0"/>
              <a:t> (</a:t>
            </a:r>
            <a:r>
              <a:rPr lang="ru-RU" dirty="0"/>
              <a:t>Структура художественного текста), </a:t>
            </a:r>
            <a:r>
              <a:rPr lang="en-US" dirty="0" err="1"/>
              <a:t>Moskau</a:t>
            </a:r>
            <a:r>
              <a:rPr lang="en-US" dirty="0"/>
              <a:t> 1970, 384 S., " </a:t>
            </a:r>
            <a:r>
              <a:rPr lang="en-US" b="1" dirty="0" err="1"/>
              <a:t>Archiv</a:t>
            </a:r>
            <a:r>
              <a:rPr lang="en-US" b="1" dirty="0"/>
              <a:t> für das </a:t>
            </a:r>
            <a:r>
              <a:rPr lang="en-US" b="1" dirty="0" err="1"/>
              <a:t>Studium</a:t>
            </a:r>
            <a:r>
              <a:rPr lang="en-US" b="1" dirty="0"/>
              <a:t> der </a:t>
            </a:r>
            <a:r>
              <a:rPr lang="en-US" b="1" dirty="0" err="1"/>
              <a:t>neueren</a:t>
            </a:r>
            <a:r>
              <a:rPr lang="en-US" b="1" dirty="0"/>
              <a:t> </a:t>
            </a:r>
            <a:r>
              <a:rPr lang="en-US" b="1" dirty="0" err="1"/>
              <a:t>Sprachen</a:t>
            </a:r>
            <a:r>
              <a:rPr lang="en-US" b="1" dirty="0"/>
              <a:t> und </a:t>
            </a:r>
            <a:r>
              <a:rPr lang="en-US" b="1" dirty="0" err="1"/>
              <a:t>Literaturen</a:t>
            </a:r>
            <a:r>
              <a:rPr lang="en-US" dirty="0"/>
              <a:t> </a:t>
            </a:r>
            <a:r>
              <a:rPr lang="de-DE" dirty="0"/>
              <a:t>", Bd. 208, S. 471+472; 2)</a:t>
            </a:r>
            <a:r>
              <a:rPr lang="ru-RU" dirty="0"/>
              <a:t> </a:t>
            </a:r>
            <a:endParaRPr lang="en-US" dirty="0"/>
          </a:p>
          <a:p>
            <a:r>
              <a:rPr lang="en-US" dirty="0" err="1"/>
              <a:t>Lotman</a:t>
            </a:r>
            <a:r>
              <a:rPr lang="en-US" dirty="0"/>
              <a:t> Ju. </a:t>
            </a:r>
            <a:r>
              <a:rPr lang="en-US" dirty="0" err="1"/>
              <a:t>Semiotik</a:t>
            </a:r>
            <a:r>
              <a:rPr lang="en-US" dirty="0"/>
              <a:t> des Kinos und </a:t>
            </a:r>
            <a:r>
              <a:rPr lang="en-US" dirty="0" err="1"/>
              <a:t>Probleme</a:t>
            </a:r>
            <a:r>
              <a:rPr lang="en-US" dirty="0"/>
              <a:t> der </a:t>
            </a:r>
            <a:r>
              <a:rPr lang="en-US" dirty="0" err="1"/>
              <a:t>Kinoästhetik</a:t>
            </a:r>
            <a:r>
              <a:rPr lang="en-US" dirty="0"/>
              <a:t> (</a:t>
            </a:r>
            <a:r>
              <a:rPr lang="ru-RU" dirty="0"/>
              <a:t>Семиотика кино и проблемы </a:t>
            </a:r>
            <a:r>
              <a:rPr lang="ru-RU" dirty="0" err="1"/>
              <a:t>киноэстетики</a:t>
            </a:r>
            <a:r>
              <a:rPr lang="ru-RU" dirty="0"/>
              <a:t>). </a:t>
            </a:r>
            <a:r>
              <a:rPr lang="en-US" dirty="0"/>
              <a:t>Tallin (</a:t>
            </a:r>
            <a:r>
              <a:rPr lang="en-US" dirty="0" err="1"/>
              <a:t>Reval</a:t>
            </a:r>
            <a:r>
              <a:rPr lang="en-US" dirty="0"/>
              <a:t>) 1973, 137 S.,  </a:t>
            </a:r>
            <a:r>
              <a:rPr lang="en-US" b="1" dirty="0"/>
              <a:t>Ibid</a:t>
            </a:r>
            <a:r>
              <a:rPr lang="en-US" dirty="0"/>
              <a:t>, Bd. 214, S. 480. 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18EE1B-D019-E634-4AB7-6017EBB43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8834" y="1825624"/>
            <a:ext cx="4598750" cy="4667251"/>
          </a:xfrm>
        </p:spPr>
        <p:txBody>
          <a:bodyPr>
            <a:normAutofit fontScale="70000" lnSpcReduction="20000"/>
          </a:bodyPr>
          <a:lstStyle/>
          <a:p>
            <a:r>
              <a:rPr lang="ru-RU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Барабаш Ю.Я. Алгебра и гармония // Контекст: Литературно-теоретические исследования. 1973. С. 78-181.</a:t>
            </a:r>
          </a:p>
          <a:p>
            <a:r>
              <a:rPr lang="ru-RU" i="0" dirty="0">
                <a:effectLst/>
                <a:latin typeface="arial" panose="020B0604020202020204" pitchFamily="34" charset="0"/>
              </a:rPr>
              <a:t>Барабаш Ю.Я. О повторяющемся и неповторимом  // Современные проблемы литературоведения и языкознания / С. К 70-летию М.Б. Храпченко. М.,1974 , с . 65-85.</a:t>
            </a:r>
            <a:endParaRPr lang="en-US" i="0" dirty="0">
              <a:effectLst/>
              <a:latin typeface="arial" panose="020B0604020202020204" pitchFamily="34" charset="0"/>
            </a:endParaRPr>
          </a:p>
          <a:p>
            <a:r>
              <a:rPr lang="ru-RU" sz="3400" dirty="0"/>
              <a:t>Если названные  выше авторы безусловно отвергают С. в л. и семиотический подход к изучению искусства, то акад. М. Храпченко призвал к марксистской разработке  этих проблем («Вопросы литературы», № 9—10 за 1971 г.).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24FA3D-FEDC-955E-5E85-7BDE105F4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738" y="4186324"/>
            <a:ext cx="1628572" cy="244285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40BC0D6-E86C-303F-CCA1-12E03A781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13" y="4313640"/>
            <a:ext cx="3511481" cy="23155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7789ABA-5B68-2127-26FF-B1D8976D5C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270" y="1562809"/>
            <a:ext cx="187642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81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76FD1-4742-2FAE-2803-47FE0080B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А.Жолковский</a:t>
            </a:r>
            <a:r>
              <a:rPr lang="ru-RU" dirty="0"/>
              <a:t>: «Насколько я понимаю, Лотман переваривал меня с трудом»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BE7166-7609-FF22-ACE3-941A5FA25D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3400" dirty="0"/>
              <a:t>1967 – </a:t>
            </a:r>
            <a:r>
              <a:rPr lang="ru-RU" sz="3400" b="1" dirty="0"/>
              <a:t>спор с «поэтикой выразительности»</a:t>
            </a:r>
          </a:p>
          <a:p>
            <a:pPr algn="ctr"/>
            <a:endParaRPr lang="ru-RU" sz="3400" b="1" dirty="0"/>
          </a:p>
          <a:p>
            <a:r>
              <a:rPr lang="ru-RU" sz="3400" b="0" dirty="0">
                <a:solidFill>
                  <a:srgbClr val="000000"/>
                </a:solidFill>
                <a:effectLst/>
              </a:rPr>
              <a:t>Жолковский А.К. Ж/Z — 97 // Московско-тартуская семиотическая школа: История, воспоминания, размышления / Под ред. С.Ю. Неклюдова. М., 1998. С. 175—209.</a:t>
            </a:r>
          </a:p>
          <a:p>
            <a:r>
              <a:rPr lang="ru-RU" sz="3400" dirty="0"/>
              <a:t>Жолковский А. О редакторах // Жолковский А. Осторожно: треножник. М: Время, 2008.</a:t>
            </a:r>
          </a:p>
          <a:p>
            <a:r>
              <a:rPr lang="ru-RU" sz="3400" dirty="0"/>
              <a:t>Берштейн Б</a:t>
            </a:r>
            <a:r>
              <a:rPr lang="ru-RU" sz="3400" dirty="0">
                <a:solidFill>
                  <a:srgbClr val="FF0000"/>
                </a:solidFill>
              </a:rPr>
              <a:t>.  Юрий Лотман и профессор-мемуарист, весь в белом </a:t>
            </a:r>
            <a:r>
              <a:rPr lang="ru-RU" sz="3400" dirty="0"/>
              <a:t>// Берштейн Б. Трава забвения. СПб, 2008. 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3C9D2A-AD35-69AE-E4A9-8FBE289F9A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PT Serif" panose="020A0603040505020204" pitchFamily="18" charset="-52"/>
              </a:rPr>
              <a:t>и</a:t>
            </a:r>
            <a:r>
              <a:rPr lang="ru-RU" sz="3400" b="1" i="0" dirty="0">
                <a:solidFill>
                  <a:srgbClr val="000000"/>
                </a:solidFill>
                <a:effectLst/>
              </a:rPr>
              <a:t> Лотман там занимает проходное место как красноречивый пример передового ученого с авторитарными замашками. Но интеллигент советского разлива автоматически оказывается на стороне, так сказать, не Давида, а Голиафа. (А.Ж. – Интервью Д. Ларионову 2015)</a:t>
            </a:r>
          </a:p>
          <a:p>
            <a:endParaRPr lang="ru-RU" sz="3400" b="1" dirty="0">
              <a:solidFill>
                <a:srgbClr val="000000"/>
              </a:solidFill>
            </a:endParaRPr>
          </a:p>
          <a:p>
            <a:r>
              <a:rPr lang="ru-RU" sz="3400" b="0" i="0" dirty="0" err="1">
                <a:solidFill>
                  <a:srgbClr val="222222"/>
                </a:solidFill>
                <a:effectLst/>
              </a:rPr>
              <a:t>Поселягин</a:t>
            </a:r>
            <a:r>
              <a:rPr lang="ru-RU" sz="3400" b="0" i="0" dirty="0">
                <a:solidFill>
                  <a:srgbClr val="222222"/>
                </a:solidFill>
                <a:effectLst/>
              </a:rPr>
              <a:t> Н.В. Поэтика выразительности А.К. Жолковского и Ю.К. Щеглова в контексте раннего российского структурализма // Филологические науки. 2010. №. 1. С. 22-30.</a:t>
            </a:r>
            <a:endParaRPr lang="ru-RU" sz="3400" b="1" dirty="0"/>
          </a:p>
        </p:txBody>
      </p:sp>
    </p:spTree>
    <p:extLst>
      <p:ext uri="{BB962C8B-B14F-4D97-AF65-F5344CB8AC3E}">
        <p14:creationId xmlns:p14="http://schemas.microsoft.com/office/powerpoint/2010/main" val="1776054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DD983-02EF-8671-EEDA-0377A6DAC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Лотман и проблема «слепых пятен» / идиосинкразий: Фрейд, Эйзенштейн, Карамзин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4E1312-323A-1042-9683-169C903B32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Autofit/>
          </a:bodyPr>
          <a:lstStyle/>
          <a:p>
            <a:r>
              <a:rPr lang="ru-RU" sz="2000" b="1" i="0" dirty="0">
                <a:solidFill>
                  <a:srgbClr val="242F33"/>
                </a:solidFill>
                <a:effectLst/>
              </a:rPr>
              <a:t>Кузовкина Т.Д.</a:t>
            </a:r>
            <a:r>
              <a:rPr lang="ru-RU" sz="2000" b="0" i="0" dirty="0">
                <a:solidFill>
                  <a:srgbClr val="242F33"/>
                </a:solidFill>
                <a:effectLst/>
              </a:rPr>
              <a:t> Лотман об Эйзенштейне: реконструкция контекста // Литературный факт. 2023. № 1 (27). С. 112-130</a:t>
            </a:r>
            <a:endParaRPr lang="en-US" sz="2000" dirty="0">
              <a:solidFill>
                <a:srgbClr val="242F33"/>
              </a:solidFill>
            </a:endParaRPr>
          </a:p>
          <a:p>
            <a:r>
              <a:rPr lang="en-US" sz="2000" b="1" i="0" dirty="0">
                <a:solidFill>
                  <a:srgbClr val="222222"/>
                </a:solidFill>
                <a:effectLst/>
              </a:rPr>
              <a:t>Bethea D.M. </a:t>
            </a:r>
            <a:r>
              <a:rPr lang="en-US" sz="2000" b="0" i="0" dirty="0" err="1">
                <a:solidFill>
                  <a:srgbClr val="222222"/>
                </a:solidFill>
                <a:effectLst/>
              </a:rPr>
              <a:t>Iurii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 </a:t>
            </a:r>
            <a:r>
              <a:rPr lang="en-US" sz="2000" b="0" i="0" dirty="0" err="1">
                <a:solidFill>
                  <a:srgbClr val="222222"/>
                </a:solidFill>
                <a:effectLst/>
              </a:rPr>
              <a:t>Lotman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 in the 1980s: the Code and its Relation to Literary Biography //Reconstructing the Canon. London: Routledge, 2000. – С. 9-32.</a:t>
            </a:r>
          </a:p>
          <a:p>
            <a:r>
              <a:rPr lang="en-US" sz="2000" b="1" i="0" dirty="0">
                <a:solidFill>
                  <a:srgbClr val="222222"/>
                </a:solidFill>
                <a:effectLst/>
              </a:rPr>
              <a:t>Zorin A.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 </a:t>
            </a:r>
            <a:r>
              <a:rPr lang="en-US" sz="2000" b="0" i="0" dirty="0" err="1">
                <a:solidFill>
                  <a:srgbClr val="222222"/>
                </a:solidFill>
                <a:effectLst/>
              </a:rPr>
              <a:t>Lotman’s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 Karamzin and the Late Soviet Liberal Intelligentsia’ // </a:t>
            </a:r>
            <a:r>
              <a:rPr lang="en-US" sz="2000" b="0" i="0" dirty="0" err="1">
                <a:solidFill>
                  <a:srgbClr val="222222"/>
                </a:solidFill>
                <a:effectLst/>
              </a:rPr>
              <a:t>Lotman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 and Cultural Studies: Encounters and Extensions / Ed. By A. </a:t>
            </a:r>
            <a:r>
              <a:rPr lang="en-US" sz="2000" b="0" i="0" dirty="0" err="1">
                <a:solidFill>
                  <a:srgbClr val="222222"/>
                </a:solidFill>
                <a:effectLst/>
              </a:rPr>
              <a:t>Schoenle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. </a:t>
            </a:r>
            <a:r>
              <a:rPr lang="en-US" sz="2000" b="0" i="0" dirty="0">
                <a:solidFill>
                  <a:srgbClr val="0A0A0A"/>
                </a:solidFill>
                <a:effectLst/>
              </a:rPr>
              <a:t>University of Wisconsin Press, 2007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.  С. 208-26.</a:t>
            </a:r>
            <a:endParaRPr lang="en-US" sz="2000" dirty="0">
              <a:solidFill>
                <a:srgbClr val="222222"/>
              </a:solidFill>
            </a:endParaRPr>
          </a:p>
          <a:p>
            <a:r>
              <a:rPr lang="en-US" sz="2000" b="1" dirty="0" err="1"/>
              <a:t>Waldstein</a:t>
            </a:r>
            <a:r>
              <a:rPr lang="en-US" sz="2000" b="1"/>
              <a:t> Maxim. </a:t>
            </a:r>
            <a:r>
              <a:rPr lang="en-US" sz="2000" dirty="0"/>
              <a:t>Soviet Empire of Signs: A History of the Tartu School of Semiotics. VDM Verlag. 2008. </a:t>
            </a:r>
            <a:endParaRPr lang="en-US" sz="2000" dirty="0">
              <a:solidFill>
                <a:srgbClr val="222222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E6B4EF-322A-16C9-3698-E6BCD9A6D1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Например, в первом выпуске «Трудов по знаковым системам» (1964) Ю. Лотман, формулируя свой структурно-функциональный подход, счел необходимым подчеркнуть, что «речь идет не о реставрации формализма, а о создании методологии, скорее всего, ему противоположной». В свою очередь, в середине 1970-х годов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Вяч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</a:rPr>
              <a:t>. Вс. Иванов в своих «Очерках по истории семиотики в СССР» будет говорить о «структурной поэтике» как о способе преодоления «односторонности формальной школы, где в центре внимания оказывается самодовлеющий прием» </a:t>
            </a:r>
          </a:p>
          <a:p>
            <a:r>
              <a:rPr lang="ru-RU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Ушакин</a:t>
            </a:r>
            <a:r>
              <a:rPr lang="ru-RU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С.А.</a:t>
            </a:r>
            <a:r>
              <a:rPr lang="ru-RU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"Не взлетевшие самолеты мечты": о поколении формального метода // Формальный метод: Антология русского модернизма. Том 1. Системы / Под ред. СА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Ушакина</a:t>
            </a:r>
            <a:r>
              <a:rPr lang="ru-RU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Екатеринбург </a:t>
            </a:r>
            <a:r>
              <a:rPr lang="ru-RU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2016.  С. 9-62.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5547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815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</vt:lpstr>
      <vt:lpstr>Calibri</vt:lpstr>
      <vt:lpstr>Calibri Light</vt:lpstr>
      <vt:lpstr>Helvetica</vt:lpstr>
      <vt:lpstr>PT Serif</vt:lpstr>
      <vt:lpstr>Тема Office</vt:lpstr>
      <vt:lpstr>Кто и почему боялся  Юрия Михайловича?  (особенности рецепции тартуской версии структурализма  после 1960-х годов)</vt:lpstr>
      <vt:lpstr>Презентация PowerPoint</vt:lpstr>
      <vt:lpstr>«Должно стать наукой» (1965-1967) </vt:lpstr>
      <vt:lpstr>Контекстуализация или ревность? (не только Чижевский / М. Поляков)</vt:lpstr>
      <vt:lpstr>А.Жолковский: «Насколько я понимаю, Лотман переваривал меня с трудом»</vt:lpstr>
      <vt:lpstr>Лотман и проблема «слепых пятен» / идиосинкразий: Фрейд, Эйзенштейн, Карамзин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и почему боялся  Юрия Михайловича?  (особенности рецепции тартуской версии структурализма  после 1960-х годов)</dc:title>
  <dc:creator>Александр Дмитриев</dc:creator>
  <cp:lastModifiedBy>Александр Дмитриев</cp:lastModifiedBy>
  <cp:revision>1</cp:revision>
  <dcterms:created xsi:type="dcterms:W3CDTF">2023-06-14T22:31:51Z</dcterms:created>
  <dcterms:modified xsi:type="dcterms:W3CDTF">2023-06-15T08:38:49Z</dcterms:modified>
</cp:coreProperties>
</file>