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51" r:id="rId3"/>
    <p:sldId id="350" r:id="rId4"/>
    <p:sldId id="348" r:id="rId5"/>
    <p:sldId id="344" r:id="rId6"/>
    <p:sldId id="345" r:id="rId7"/>
    <p:sldId id="358" r:id="rId8"/>
    <p:sldId id="359" r:id="rId9"/>
    <p:sldId id="347" r:id="rId10"/>
    <p:sldId id="360" r:id="rId11"/>
    <p:sldId id="362" r:id="rId12"/>
    <p:sldId id="366" r:id="rId13"/>
    <p:sldId id="273" r:id="rId14"/>
    <p:sldId id="352" r:id="rId15"/>
    <p:sldId id="375" r:id="rId16"/>
    <p:sldId id="376" r:id="rId17"/>
    <p:sldId id="377" r:id="rId18"/>
    <p:sldId id="381" r:id="rId19"/>
    <p:sldId id="380" r:id="rId20"/>
    <p:sldId id="378" r:id="rId21"/>
    <p:sldId id="382" r:id="rId22"/>
    <p:sldId id="36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8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29" autoAdjust="0"/>
  </p:normalViewPr>
  <p:slideViewPr>
    <p:cSldViewPr snapToGrid="0" snapToObjects="1">
      <p:cViewPr>
        <p:scale>
          <a:sx n="100" d="100"/>
          <a:sy n="100" d="100"/>
        </p:scale>
        <p:origin x="-131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9EA07-5AEB-D347-91D2-6506888CE5BE}" type="datetimeFigureOut">
              <a:t>6/21/15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9BFD1-2313-2E4F-A96D-0AA7DFDD766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487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472DF-14C2-E547-8A17-865D07235A67}" type="datetimeFigureOut">
              <a:t>6/21/15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F7178-7C81-494C-ACEC-8A860AB323F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1252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05509-8B45-2748-96A3-5C0B98E3A300}" type="datetime1"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830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2954-32BB-0548-AAC6-72479DCC36B1}" type="datetime1"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02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6FDA-31B6-5E4F-895D-75742342E1F1}" type="datetime1"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2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5F3D-4710-3C4D-9B8E-B6D651942C57}" type="datetime1"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88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645E-D327-2A42-BC47-3750D101E949}" type="datetime1"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1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992-E8DF-6944-B35D-752F0A713F0F}" type="datetime1">
              <a:t>6/21/15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0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2686-C697-9640-BDBE-63EECB5BB4AF}" type="datetime1">
              <a:t>6/21/15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31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6B95-F3C1-1C49-85D0-ADB5BAD48E2E}" type="datetime1">
              <a:t>6/21/15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6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C42C-D7E5-1545-BB24-1CD235758856}" type="datetime1">
              <a:t>6/21/15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36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0E7B-C47C-4B4D-BA07-9003A50E4951}" type="datetime1">
              <a:t>6/21/15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81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FDDF-9210-2748-8C36-0B79A9288974}" type="datetime1">
              <a:t>6/21/15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42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37D18-CFA2-B743-ACF7-7F647CD78D0E}" type="datetime1"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121B4-764A-5B42-9FDF-DE6B4DD3D2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2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27.png"/><Relationship Id="rId6" Type="http://schemas.openxmlformats.org/officeDocument/2006/relationships/image" Target="../media/image28.emf"/><Relationship Id="rId7" Type="http://schemas.openxmlformats.org/officeDocument/2006/relationships/image" Target="../media/image29.emf"/><Relationship Id="rId8" Type="http://schemas.openxmlformats.org/officeDocument/2006/relationships/image" Target="../media/image30.emf"/><Relationship Id="rId9" Type="http://schemas.openxmlformats.org/officeDocument/2006/relationships/image" Target="../media/image31.emf"/><Relationship Id="rId10" Type="http://schemas.openxmlformats.org/officeDocument/2006/relationships/image" Target="../media/image32.emf"/><Relationship Id="rId11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emf"/><Relationship Id="rId7" Type="http://schemas.openxmlformats.org/officeDocument/2006/relationships/image" Target="../media/image39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7.emf"/><Relationship Id="rId12" Type="http://schemas.openxmlformats.org/officeDocument/2006/relationships/image" Target="../media/image58.emf"/><Relationship Id="rId13" Type="http://schemas.openxmlformats.org/officeDocument/2006/relationships/image" Target="../media/image59.emf"/><Relationship Id="rId14" Type="http://schemas.openxmlformats.org/officeDocument/2006/relationships/image" Target="../media/image60.emf"/><Relationship Id="rId15" Type="http://schemas.openxmlformats.org/officeDocument/2006/relationships/image" Target="../media/image6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emf"/><Relationship Id="rId3" Type="http://schemas.openxmlformats.org/officeDocument/2006/relationships/image" Target="../media/image50.emf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6" Type="http://schemas.openxmlformats.org/officeDocument/2006/relationships/image" Target="../media/image53.emf"/><Relationship Id="rId7" Type="http://schemas.openxmlformats.org/officeDocument/2006/relationships/image" Target="../media/image54.emf"/><Relationship Id="rId8" Type="http://schemas.openxmlformats.org/officeDocument/2006/relationships/image" Target="../media/image55.emf"/><Relationship Id="rId9" Type="http://schemas.openxmlformats.org/officeDocument/2006/relationships/image" Target="../media/image56.emf"/><Relationship Id="rId10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69942"/>
            <a:ext cx="8875367" cy="1752600"/>
          </a:xfrm>
        </p:spPr>
        <p:txBody>
          <a:bodyPr>
            <a:normAutofit/>
          </a:bodyPr>
          <a:lstStyle/>
          <a:p>
            <a:r>
              <a:rPr lang="en-US" sz="2000">
                <a:solidFill>
                  <a:schemeClr val="tx1"/>
                </a:solidFill>
              </a:rPr>
              <a:t>Joaquim Loizu</a:t>
            </a:r>
          </a:p>
          <a:p>
            <a:r>
              <a:rPr lang="en-US" sz="1600"/>
              <a:t>joaquim.loizu@ipp.mpg.de</a:t>
            </a:r>
          </a:p>
          <a:p>
            <a:endParaRPr lang="en-US" sz="800"/>
          </a:p>
          <a:p>
            <a:r>
              <a:rPr lang="en-US" sz="2000">
                <a:solidFill>
                  <a:srgbClr val="000000"/>
                </a:solidFill>
              </a:rPr>
              <a:t>P. Ricci, F. Halpern, S. Jolliet, A. Mosetto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2829" y="1934826"/>
            <a:ext cx="8372988" cy="142359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000" b="1" dirty="0" smtClean="0">
                <a:latin typeface="Palatino Linotype"/>
                <a:cs typeface="Palatino Linotype"/>
              </a:rPr>
              <a:t>Scrape-off-layer turbulence and flows</a:t>
            </a:r>
            <a:br>
              <a:rPr lang="en-US" sz="3000" b="1" dirty="0" smtClean="0">
                <a:latin typeface="Palatino Linotype"/>
                <a:cs typeface="Palatino Linotype"/>
              </a:rPr>
            </a:br>
            <a:r>
              <a:rPr lang="en-US" sz="3000" b="1" dirty="0">
                <a:latin typeface="Palatino Linotype"/>
                <a:cs typeface="Palatino Linotype"/>
              </a:rPr>
              <a:t>in different limiter configurations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24331" y="6370242"/>
            <a:ext cx="8875367" cy="690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olidFill>
                  <a:schemeClr val="accent6">
                    <a:lumMod val="50000"/>
                  </a:schemeClr>
                </a:solidFill>
              </a:rPr>
              <a:t>EPS conference, Lisbon, Portugal, June 23</a:t>
            </a:r>
            <a:r>
              <a:rPr lang="en-US" sz="2000" baseline="30000">
                <a:solidFill>
                  <a:schemeClr val="accent6">
                    <a:lumMod val="50000"/>
                  </a:schemeClr>
                </a:solidFill>
              </a:rPr>
              <a:t>rd</a:t>
            </a:r>
            <a:r>
              <a:rPr lang="en-US" sz="2000">
                <a:solidFill>
                  <a:schemeClr val="accent6">
                    <a:lumMod val="50000"/>
                  </a:schemeClr>
                </a:solidFill>
              </a:rPr>
              <a:t>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1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99" y="139700"/>
            <a:ext cx="2404946" cy="11519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4800" y="127000"/>
            <a:ext cx="1188000" cy="11880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0" y="1511300"/>
            <a:ext cx="9144000" cy="0"/>
          </a:xfrm>
          <a:prstGeom prst="line">
            <a:avLst/>
          </a:prstGeom>
          <a:ln w="38100" cmpd="sng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167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166" y="3095848"/>
            <a:ext cx="2301892" cy="328929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16810" y="274638"/>
            <a:ext cx="89763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A theory of SOL rotation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10</a:t>
            </a:fld>
            <a:endParaRPr lang="en-US"/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636207" y="1377950"/>
            <a:ext cx="34456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From the momentum equation:</a:t>
            </a:r>
          </a:p>
        </p:txBody>
      </p:sp>
      <p:sp>
        <p:nvSpPr>
          <p:cNvPr id="14" name="TextBox 41"/>
          <p:cNvSpPr txBox="1">
            <a:spLocks noChangeArrowheads="1"/>
          </p:cNvSpPr>
          <p:nvPr/>
        </p:nvSpPr>
        <p:spPr bwMode="auto">
          <a:xfrm>
            <a:off x="1941951" y="3563954"/>
            <a:ext cx="31854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Express mean ExB transport: </a:t>
            </a:r>
          </a:p>
        </p:txBody>
      </p:sp>
      <p:grpSp>
        <p:nvGrpSpPr>
          <p:cNvPr id="15" name="Group 59399"/>
          <p:cNvGrpSpPr>
            <a:grpSpLocks/>
          </p:cNvGrpSpPr>
          <p:nvPr/>
        </p:nvGrpSpPr>
        <p:grpSpPr bwMode="auto">
          <a:xfrm>
            <a:off x="1017588" y="1992313"/>
            <a:ext cx="6842125" cy="1371600"/>
            <a:chOff x="1115616" y="1553590"/>
            <a:chExt cx="6840760" cy="1371354"/>
          </a:xfrm>
        </p:grpSpPr>
        <p:sp>
          <p:nvSpPr>
            <p:cNvPr id="16" name="TextBox 42"/>
            <p:cNvSpPr txBox="1">
              <a:spLocks noChangeArrowheads="1"/>
            </p:cNvSpPr>
            <p:nvPr/>
          </p:nvSpPr>
          <p:spPr bwMode="auto">
            <a:xfrm>
              <a:off x="1115616" y="2278613"/>
              <a:ext cx="194421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  <a:cs typeface="ＭＳ Ｐゴシック" charset="0"/>
                </a:defRPr>
              </a:lvl1pPr>
              <a:lvl2pPr marL="742950" indent="-28575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2pPr>
              <a:lvl3pPr marL="11430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3pPr>
              <a:lvl4pPr marL="16002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4pPr>
              <a:lvl5pPr marL="20574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008040"/>
                  </a:solidFill>
                </a:rPr>
                <a:t>Time</a:t>
              </a:r>
            </a:p>
            <a:p>
              <a:pPr eaLnBrk="1" hangingPunct="1"/>
              <a:r>
                <a:rPr lang="en-US" sz="1800">
                  <a:solidFill>
                    <a:srgbClr val="008040"/>
                  </a:solidFill>
                </a:rPr>
                <a:t>derivative</a:t>
              </a:r>
            </a:p>
          </p:txBody>
        </p:sp>
        <p:grpSp>
          <p:nvGrpSpPr>
            <p:cNvPr id="17" name="Group 59398"/>
            <p:cNvGrpSpPr>
              <a:grpSpLocks/>
            </p:cNvGrpSpPr>
            <p:nvPr/>
          </p:nvGrpSpPr>
          <p:grpSpPr bwMode="auto">
            <a:xfrm>
              <a:off x="1763187" y="1553590"/>
              <a:ext cx="6193189" cy="1371354"/>
              <a:chOff x="1763187" y="1553590"/>
              <a:chExt cx="6193189" cy="1371354"/>
            </a:xfrm>
          </p:grpSpPr>
          <p:sp>
            <p:nvSpPr>
              <p:cNvPr id="18" name="Rectangle 17"/>
              <p:cNvSpPr/>
              <p:nvPr/>
            </p:nvSpPr>
            <p:spPr bwMode="auto">
              <a:xfrm>
                <a:off x="2771048" y="1556764"/>
                <a:ext cx="1225305" cy="719008"/>
              </a:xfrm>
              <a:prstGeom prst="rect">
                <a:avLst/>
              </a:prstGeom>
              <a:solidFill>
                <a:srgbClr val="3366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en-US" sz="1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" pitchFamily="-65" charset="0"/>
                </a:endParaRPr>
              </a:p>
            </p:txBody>
          </p:sp>
          <p:sp>
            <p:nvSpPr>
              <p:cNvPr id="19" name="TextBox 29"/>
              <p:cNvSpPr txBox="1">
                <a:spLocks noChangeArrowheads="1"/>
              </p:cNvSpPr>
              <p:nvPr/>
            </p:nvSpPr>
            <p:spPr bwMode="auto">
              <a:xfrm>
                <a:off x="2411760" y="2278613"/>
                <a:ext cx="1944216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2pPr>
                <a:lvl3pPr marL="1143000" indent="-22860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3pPr>
                <a:lvl4pPr marL="1600200" indent="-22860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4pPr>
                <a:lvl5pPr marL="2057400" indent="-22860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>
                    <a:solidFill>
                      <a:srgbClr val="3366FF"/>
                    </a:solidFill>
                  </a:rPr>
                  <a:t>Parallel</a:t>
                </a:r>
              </a:p>
              <a:p>
                <a:pPr eaLnBrk="1" hangingPunct="1"/>
                <a:r>
                  <a:rPr lang="en-US" sz="1800">
                    <a:solidFill>
                      <a:srgbClr val="3366FF"/>
                    </a:solidFill>
                  </a:rPr>
                  <a:t>convection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6156510" y="1556764"/>
                <a:ext cx="1334821" cy="719008"/>
              </a:xfrm>
              <a:prstGeom prst="rect">
                <a:avLst/>
              </a:prstGeom>
              <a:solidFill>
                <a:srgbClr val="CC66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en-US" sz="1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" pitchFamily="-65" charset="0"/>
                </a:endParaRPr>
              </a:p>
            </p:txBody>
          </p:sp>
          <p:sp>
            <p:nvSpPr>
              <p:cNvPr id="21" name="TextBox 31"/>
              <p:cNvSpPr txBox="1">
                <a:spLocks noChangeArrowheads="1"/>
              </p:cNvSpPr>
              <p:nvPr/>
            </p:nvSpPr>
            <p:spPr bwMode="auto">
              <a:xfrm>
                <a:off x="6012160" y="2204864"/>
                <a:ext cx="172819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2pPr>
                <a:lvl3pPr marL="1143000" indent="-22860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3pPr>
                <a:lvl4pPr marL="1600200" indent="-22860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4pPr>
                <a:lvl5pPr marL="2057400" indent="-22860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>
                    <a:solidFill>
                      <a:srgbClr val="CC66FF"/>
                    </a:solidFill>
                  </a:rPr>
                  <a:t>Pressure gradient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1763187" y="1556764"/>
                <a:ext cx="720581" cy="720596"/>
              </a:xfrm>
              <a:prstGeom prst="rect">
                <a:avLst/>
              </a:prstGeom>
              <a:solidFill>
                <a:srgbClr val="008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en-US" sz="1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" pitchFamily="-65" charset="0"/>
                </a:endParaRPr>
              </a:p>
            </p:txBody>
          </p:sp>
          <p:sp>
            <p:nvSpPr>
              <p:cNvPr id="23" name="TextBox 44"/>
              <p:cNvSpPr txBox="1">
                <a:spLocks noChangeArrowheads="1"/>
              </p:cNvSpPr>
              <p:nvPr/>
            </p:nvSpPr>
            <p:spPr bwMode="auto">
              <a:xfrm>
                <a:off x="4067944" y="2276872"/>
                <a:ext cx="194421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2pPr>
                <a:lvl3pPr marL="1143000" indent="-22860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3pPr>
                <a:lvl4pPr marL="1600200" indent="-22860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4pPr>
                <a:lvl5pPr marL="2057400" indent="-228600" algn="ctr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>
                    <a:solidFill>
                      <a:srgbClr val="FF0000"/>
                    </a:solidFill>
                  </a:rPr>
                  <a:t>ExB transport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4283634" y="1556764"/>
                <a:ext cx="1584009" cy="720596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en-US" sz="1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" pitchFamily="-65" charset="0"/>
                </a:endParaRPr>
              </a:p>
            </p:txBody>
          </p:sp>
          <p:pic>
            <p:nvPicPr>
              <p:cNvPr id="25" name="Picture 24" descr="latex-image-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7092" y="1553590"/>
                <a:ext cx="6139284" cy="723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33" name="Picture 5940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4" y="4946546"/>
            <a:ext cx="126970" cy="14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29847" y="3387850"/>
            <a:ext cx="1341634" cy="2016000"/>
            <a:chOff x="1258888" y="4578350"/>
            <a:chExt cx="1800225" cy="2705100"/>
          </a:xfrm>
        </p:grpSpPr>
        <p:pic>
          <p:nvPicPr>
            <p:cNvPr id="13" name="Picture 42" descr="edg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8888" y="4578350"/>
              <a:ext cx="1657350" cy="270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0" name="Straight Arrow Connector 59401"/>
            <p:cNvCxnSpPr>
              <a:cxnSpLocks noChangeShapeType="1"/>
            </p:cNvCxnSpPr>
            <p:nvPr/>
          </p:nvCxnSpPr>
          <p:spPr bwMode="auto">
            <a:xfrm>
              <a:off x="2555875" y="6346825"/>
              <a:ext cx="431800" cy="288925"/>
            </a:xfrm>
            <a:prstGeom prst="straightConnector1">
              <a:avLst/>
            </a:prstGeom>
            <a:noFill/>
            <a:ln w="31750">
              <a:solidFill>
                <a:srgbClr val="800000"/>
              </a:solidFill>
              <a:round/>
              <a:headEnd/>
              <a:tailEnd type="triangle" w="lg" len="lg"/>
            </a:ln>
          </p:spPr>
        </p:cxnSp>
        <p:cxnSp>
          <p:nvCxnSpPr>
            <p:cNvPr id="31" name="Straight Arrow Connector 53"/>
            <p:cNvCxnSpPr>
              <a:cxnSpLocks noChangeShapeType="1"/>
            </p:cNvCxnSpPr>
            <p:nvPr/>
          </p:nvCxnSpPr>
          <p:spPr bwMode="auto">
            <a:xfrm flipV="1">
              <a:off x="2555875" y="5770563"/>
              <a:ext cx="287338" cy="584200"/>
            </a:xfrm>
            <a:prstGeom prst="straightConnector1">
              <a:avLst/>
            </a:prstGeom>
            <a:noFill/>
            <a:ln w="31750">
              <a:solidFill>
                <a:srgbClr val="800000"/>
              </a:solidFill>
              <a:round/>
              <a:headEnd/>
              <a:tailEnd type="triangle" w="lg" len="lg"/>
            </a:ln>
          </p:spPr>
        </p:cxnSp>
        <p:pic>
          <p:nvPicPr>
            <p:cNvPr id="32" name="Picture 59405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8138" y="5657850"/>
              <a:ext cx="18097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4" name="Group 59413"/>
            <p:cNvGrpSpPr>
              <a:grpSpLocks/>
            </p:cNvGrpSpPr>
            <p:nvPr/>
          </p:nvGrpSpPr>
          <p:grpSpPr bwMode="auto">
            <a:xfrm>
              <a:off x="2411413" y="6202363"/>
              <a:ext cx="215900" cy="215900"/>
              <a:chOff x="539552" y="5013176"/>
              <a:chExt cx="216024" cy="216024"/>
            </a:xfrm>
          </p:grpSpPr>
          <p:sp>
            <p:nvSpPr>
              <p:cNvPr id="35" name="Oval 34"/>
              <p:cNvSpPr/>
              <p:nvPr/>
            </p:nvSpPr>
            <p:spPr bwMode="auto">
              <a:xfrm>
                <a:off x="539552" y="5013176"/>
                <a:ext cx="216024" cy="216024"/>
              </a:xfrm>
              <a:prstGeom prst="ellipse">
                <a:avLst/>
              </a:prstGeom>
              <a:noFill/>
              <a:ln w="31750" cap="flat" cmpd="sng" algn="ctr">
                <a:solidFill>
                  <a:srgbClr val="8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en-US" sz="1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" pitchFamily="-65" charset="0"/>
                </a:endParaRPr>
              </a:p>
            </p:txBody>
          </p:sp>
          <p:cxnSp>
            <p:nvCxnSpPr>
              <p:cNvPr id="36" name="Straight Connector 59409"/>
              <p:cNvCxnSpPr>
                <a:cxnSpLocks noChangeShapeType="1"/>
                <a:stCxn id="35" idx="1"/>
                <a:endCxn id="35" idx="5"/>
              </p:cNvCxnSpPr>
              <p:nvPr/>
            </p:nvCxnSpPr>
            <p:spPr bwMode="auto">
              <a:xfrm>
                <a:off x="571188" y="5044812"/>
                <a:ext cx="152752" cy="152752"/>
              </a:xfrm>
              <a:prstGeom prst="line">
                <a:avLst/>
              </a:prstGeom>
              <a:noFill/>
              <a:ln w="31750">
                <a:solidFill>
                  <a:srgbClr val="800000"/>
                </a:solidFill>
                <a:round/>
                <a:headEnd/>
                <a:tailEnd/>
              </a:ln>
            </p:spPr>
          </p:cxnSp>
          <p:cxnSp>
            <p:nvCxnSpPr>
              <p:cNvPr id="37" name="Straight Connector 62"/>
              <p:cNvCxnSpPr>
                <a:cxnSpLocks noChangeShapeType="1"/>
                <a:stCxn id="35" idx="3"/>
              </p:cNvCxnSpPr>
              <p:nvPr/>
            </p:nvCxnSpPr>
            <p:spPr bwMode="auto">
              <a:xfrm flipV="1">
                <a:off x="571188" y="5061932"/>
                <a:ext cx="161136" cy="135632"/>
              </a:xfrm>
              <a:prstGeom prst="line">
                <a:avLst/>
              </a:prstGeom>
              <a:noFill/>
              <a:ln w="31750">
                <a:solidFill>
                  <a:srgbClr val="800000"/>
                </a:solidFill>
                <a:round/>
                <a:headEnd/>
                <a:tailEnd/>
              </a:ln>
            </p:spPr>
          </p:cxnSp>
        </p:grpSp>
        <p:pic>
          <p:nvPicPr>
            <p:cNvPr id="38" name="Picture 59414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6186488"/>
              <a:ext cx="228600" cy="27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9" name="Picture 5941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237" y="4881474"/>
            <a:ext cx="1939544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9416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390" y="4083999"/>
            <a:ext cx="2303318" cy="71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" name="Straight Arrow Connector 44"/>
          <p:cNvCxnSpPr/>
          <p:nvPr/>
        </p:nvCxnSpPr>
        <p:spPr>
          <a:xfrm flipH="1">
            <a:off x="4434878" y="4252929"/>
            <a:ext cx="501824" cy="21817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936702" y="3998321"/>
            <a:ext cx="25765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Can be estimated from </a:t>
            </a:r>
          </a:p>
          <a:p>
            <a:r>
              <a:rPr lang="en-US" sz="1400"/>
              <a:t>first-principles using</a:t>
            </a:r>
          </a:p>
          <a:p>
            <a:r>
              <a:rPr lang="en-US" sz="1400"/>
              <a:t>gradient-removal </a:t>
            </a:r>
          </a:p>
          <a:p>
            <a:r>
              <a:rPr lang="en-US" sz="1400"/>
              <a:t>saturation of the mode</a:t>
            </a:r>
          </a:p>
          <a:p>
            <a:r>
              <a:rPr lang="en-US" sz="1400">
                <a:solidFill>
                  <a:srgbClr val="7F7F7F"/>
                </a:solidFill>
              </a:rPr>
              <a:t>[Loizu et al, PoP 2014]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13822" y="5391150"/>
            <a:ext cx="2576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B</a:t>
            </a:r>
            <a:r>
              <a:rPr lang="en-US" sz="1600" baseline="-25000"/>
              <a:t>ϕ</a:t>
            </a:r>
            <a:r>
              <a:rPr lang="en-US" sz="1600"/>
              <a:t> = σ</a:t>
            </a:r>
            <a:r>
              <a:rPr lang="en-US" sz="1600" baseline="-25000"/>
              <a:t>ϕ</a:t>
            </a:r>
            <a:r>
              <a:rPr lang="en-US" sz="1600"/>
              <a:t>|B</a:t>
            </a:r>
            <a:r>
              <a:rPr lang="en-US" sz="1600" baseline="-25000"/>
              <a:t>ϕ</a:t>
            </a:r>
            <a:r>
              <a:rPr lang="en-US" sz="1600"/>
              <a:t>|</a:t>
            </a:r>
            <a:r>
              <a:rPr lang="en-US" sz="1600" b="1"/>
              <a:t>ϕ</a:t>
            </a:r>
          </a:p>
        </p:txBody>
      </p:sp>
      <p:sp>
        <p:nvSpPr>
          <p:cNvPr id="43" name="TextBox 41"/>
          <p:cNvSpPr txBox="1">
            <a:spLocks noChangeArrowheads="1"/>
          </p:cNvSpPr>
          <p:nvPr/>
        </p:nvSpPr>
        <p:spPr bwMode="auto">
          <a:xfrm>
            <a:off x="1953790" y="5653504"/>
            <a:ext cx="301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2D equation for mean flow: </a:t>
            </a:r>
          </a:p>
        </p:txBody>
      </p:sp>
      <p:pic>
        <p:nvPicPr>
          <p:cNvPr id="47" name="Picture 4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746" y="6195904"/>
            <a:ext cx="4868920" cy="467999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4860502" y="5716670"/>
            <a:ext cx="3148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(assuming           are known)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07064" y="5742071"/>
            <a:ext cx="396728" cy="28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248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6" grpId="0"/>
      <p:bldP spid="43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16810" y="274638"/>
            <a:ext cx="89763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Analytical solution consistent with observed trends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11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966788" y="2192338"/>
            <a:ext cx="7308850" cy="1354356"/>
            <a:chOff x="1030288" y="2039938"/>
            <a:chExt cx="7308850" cy="1354356"/>
          </a:xfrm>
        </p:grpSpPr>
        <p:sp>
          <p:nvSpPr>
            <p:cNvPr id="4" name="Rectangle 3"/>
            <p:cNvSpPr/>
            <p:nvPr/>
          </p:nvSpPr>
          <p:spPr bwMode="auto">
            <a:xfrm>
              <a:off x="1619250" y="2047875"/>
              <a:ext cx="1087438" cy="646113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5030788" y="2049463"/>
              <a:ext cx="1871662" cy="652462"/>
            </a:xfrm>
            <a:prstGeom prst="rect">
              <a:avLst/>
            </a:prstGeom>
            <a:solidFill>
              <a:srgbClr val="CC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3014663" y="2049463"/>
              <a:ext cx="1670050" cy="652462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8" name="TextBox 23"/>
            <p:cNvSpPr txBox="1">
              <a:spLocks noChangeArrowheads="1"/>
            </p:cNvSpPr>
            <p:nvPr/>
          </p:nvSpPr>
          <p:spPr bwMode="auto">
            <a:xfrm>
              <a:off x="2870200" y="2730500"/>
              <a:ext cx="177323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  <a:cs typeface="ＭＳ Ｐゴシック" charset="0"/>
                </a:defRPr>
              </a:lvl1pPr>
              <a:lvl2pPr marL="742950" indent="-28575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2pPr>
              <a:lvl3pPr marL="11430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3pPr>
              <a:lvl4pPr marL="16002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4pPr>
              <a:lvl5pPr marL="20574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706200"/>
                  </a:solidFill>
                </a:rPr>
                <a:t>Sheath contribution</a:t>
              </a:r>
            </a:p>
          </p:txBody>
        </p:sp>
        <p:sp>
          <p:nvSpPr>
            <p:cNvPr id="9" name="TextBox 24"/>
            <p:cNvSpPr txBox="1">
              <a:spLocks noChangeArrowheads="1"/>
            </p:cNvSpPr>
            <p:nvPr/>
          </p:nvSpPr>
          <p:spPr bwMode="auto">
            <a:xfrm>
              <a:off x="4572000" y="2747963"/>
              <a:ext cx="295275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  <a:cs typeface="ＭＳ Ｐゴシック" charset="0"/>
                </a:defRPr>
              </a:lvl1pPr>
              <a:lvl2pPr marL="742950" indent="-28575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2pPr>
              <a:lvl3pPr marL="11430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3pPr>
              <a:lvl4pPr marL="16002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4pPr>
              <a:lvl5pPr marL="20574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CC66FF"/>
                  </a:solidFill>
                </a:rPr>
                <a:t>Pressure poloidal asymmetry due to ballooning transport  </a:t>
              </a:r>
              <a:endParaRPr lang="en-US" sz="1600" b="1">
                <a:solidFill>
                  <a:srgbClr val="CC66FF"/>
                </a:solidFill>
                <a:latin typeface="Gill Sans"/>
                <a:cs typeface="Gill Sans"/>
              </a:endParaRPr>
            </a:p>
          </p:txBody>
        </p:sp>
        <p:sp>
          <p:nvSpPr>
            <p:cNvPr id="10" name="TextBox 27"/>
            <p:cNvSpPr txBox="1">
              <a:spLocks noChangeArrowheads="1"/>
            </p:cNvSpPr>
            <p:nvPr/>
          </p:nvSpPr>
          <p:spPr bwMode="auto">
            <a:xfrm>
              <a:off x="1403350" y="2730500"/>
              <a:ext cx="1368425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  <a:cs typeface="ＭＳ Ｐゴシック" charset="0"/>
                </a:defRPr>
              </a:lvl1pPr>
              <a:lvl2pPr marL="742950" indent="-28575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2pPr>
              <a:lvl3pPr marL="11430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3pPr>
              <a:lvl4pPr marL="16002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4pPr>
              <a:lvl5pPr marL="2057400" indent="-228600" algn="ctr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FF8000"/>
                  </a:solidFill>
                </a:rPr>
                <a:t>Core coupling</a:t>
              </a:r>
            </a:p>
          </p:txBody>
        </p:sp>
        <p:pic>
          <p:nvPicPr>
            <p:cNvPr id="11" name="Picture 2" descr="latex-image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0288" y="2039938"/>
              <a:ext cx="7308850" cy="64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Box 25"/>
          <p:cNvSpPr txBox="1">
            <a:spLocks noChangeArrowheads="1"/>
          </p:cNvSpPr>
          <p:nvPr/>
        </p:nvSpPr>
        <p:spPr bwMode="auto">
          <a:xfrm>
            <a:off x="415069" y="1522710"/>
            <a:ext cx="47673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latin typeface="Palatino Linotype"/>
                <a:cs typeface="Palatino Linotype"/>
              </a:rPr>
              <a:t>Mach number far from the limiter/divertor:</a:t>
            </a:r>
          </a:p>
        </p:txBody>
      </p: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139808" y="3758168"/>
            <a:ext cx="3999717" cy="2698022"/>
            <a:chOff x="279508" y="3974069"/>
            <a:chExt cx="4228992" cy="2852679"/>
          </a:xfrm>
        </p:grpSpPr>
        <p:sp>
          <p:nvSpPr>
            <p:cNvPr id="17" name="TextBox 16"/>
            <p:cNvSpPr txBox="1"/>
            <p:nvPr/>
          </p:nvSpPr>
          <p:spPr>
            <a:xfrm>
              <a:off x="608120" y="3974069"/>
              <a:ext cx="1965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Sheath term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5420" y="4645765"/>
              <a:ext cx="1965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always co-current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1664" y="5229594"/>
              <a:ext cx="1965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Asymmetry term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1664" y="5850490"/>
              <a:ext cx="3906836" cy="976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reverses with </a:t>
              </a:r>
            </a:p>
            <a:p>
              <a:r>
                <a:rPr lang="en-US"/>
                <a:t>              -</a:t>
              </a:r>
              <a:r>
                <a:rPr lang="en-US" sz="1600"/>
                <a:t> toroidal field B</a:t>
              </a:r>
              <a:r>
                <a:rPr lang="en-US" sz="1600" baseline="-25000"/>
                <a:t>ϕ</a:t>
              </a:r>
              <a:r>
                <a:rPr lang="en-US" sz="1600"/>
                <a:t> </a:t>
              </a:r>
            </a:p>
            <a:p>
              <a:r>
                <a:rPr lang="en-US" sz="1600"/>
                <a:t>                - limiter/X-point position </a:t>
              </a: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15178" y="5573526"/>
              <a:ext cx="1835985" cy="35999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5178" y="4357768"/>
              <a:ext cx="1963080" cy="287997"/>
            </a:xfrm>
            <a:prstGeom prst="rect">
              <a:avLst/>
            </a:prstGeom>
          </p:spPr>
        </p:pic>
        <p:sp>
          <p:nvSpPr>
            <p:cNvPr id="25" name="Left Brace 24"/>
            <p:cNvSpPr/>
            <p:nvPr/>
          </p:nvSpPr>
          <p:spPr>
            <a:xfrm>
              <a:off x="279508" y="4037192"/>
              <a:ext cx="398462" cy="963797"/>
            </a:xfrm>
            <a:prstGeom prst="leftBrace">
              <a:avLst>
                <a:gd name="adj1" fmla="val 31874"/>
                <a:gd name="adj2" fmla="val 48609"/>
              </a:avLst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Left Brace 25"/>
            <p:cNvSpPr/>
            <p:nvPr/>
          </p:nvSpPr>
          <p:spPr>
            <a:xfrm>
              <a:off x="292208" y="5243325"/>
              <a:ext cx="398462" cy="1447647"/>
            </a:xfrm>
            <a:prstGeom prst="leftBrace">
              <a:avLst>
                <a:gd name="adj1" fmla="val 31874"/>
                <a:gd name="adj2" fmla="val 48609"/>
              </a:avLst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9934" y="4179491"/>
            <a:ext cx="4757932" cy="20519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2014" y="3866337"/>
            <a:ext cx="1042595" cy="36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3950" y="3893805"/>
            <a:ext cx="1051688" cy="32359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100149" y="6198179"/>
            <a:ext cx="2395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7F7F7F"/>
                </a:solidFill>
              </a:rPr>
              <a:t>[LaBombard et al, PoP 2008]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5704" y="6421646"/>
            <a:ext cx="2395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7F7F7F"/>
                </a:solidFill>
              </a:rPr>
              <a:t>[Loizu et al, NF 2014]</a:t>
            </a:r>
          </a:p>
        </p:txBody>
      </p:sp>
    </p:spTree>
    <p:extLst>
      <p:ext uri="{BB962C8B-B14F-4D97-AF65-F5344CB8AC3E}">
        <p14:creationId xmlns:p14="http://schemas.microsoft.com/office/powerpoint/2010/main" val="381102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16810" y="274638"/>
            <a:ext cx="89763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A bird’s eye view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2600" y="1481138"/>
            <a:ext cx="85344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>
                <a:latin typeface="Palatino Linotype"/>
                <a:cs typeface="Palatino Linotype"/>
              </a:rPr>
              <a:t>The SOL </a:t>
            </a:r>
            <a:r>
              <a:rPr lang="en-US" b="1">
                <a:solidFill>
                  <a:srgbClr val="0000FF"/>
                </a:solidFill>
                <a:latin typeface="Palatino Linotype"/>
                <a:cs typeface="Palatino Linotype"/>
              </a:rPr>
              <a:t>width</a:t>
            </a:r>
            <a:r>
              <a:rPr lang="en-US">
                <a:latin typeface="Palatino Linotype"/>
                <a:cs typeface="Palatino Linotype"/>
              </a:rPr>
              <a:t> can be substantially modified by the limiter position due to a change in the turbulence regime.</a:t>
            </a:r>
          </a:p>
          <a:p>
            <a:pPr marL="342900" indent="-342900">
              <a:buFont typeface="Wingdings" charset="2"/>
              <a:buChar char="Ø"/>
            </a:pPr>
            <a:endParaRPr lang="en-US">
              <a:latin typeface="Palatino Linotype"/>
              <a:cs typeface="Palatino Linotype"/>
            </a:endParaRPr>
          </a:p>
          <a:p>
            <a:pPr marL="1200150" lvl="2" indent="-285750">
              <a:buFont typeface="Arial"/>
              <a:buChar char="•"/>
            </a:pPr>
            <a:r>
              <a:rPr lang="en-US">
                <a:latin typeface="Palatino Linotype"/>
                <a:cs typeface="Palatino Linotype"/>
              </a:rPr>
              <a:t>HFS-limited plasmas: BM dominate, larger width</a:t>
            </a:r>
          </a:p>
          <a:p>
            <a:pPr marL="1200150" lvl="2" indent="-285750">
              <a:buFont typeface="Arial"/>
              <a:buChar char="•"/>
            </a:pPr>
            <a:r>
              <a:rPr lang="en-US">
                <a:latin typeface="Palatino Linotype"/>
                <a:cs typeface="Palatino Linotype"/>
              </a:rPr>
              <a:t>LFS-limited plasmas: DW dominate, smaller width</a:t>
            </a:r>
          </a:p>
          <a:p>
            <a:pPr lvl="2"/>
            <a:endParaRPr lang="en-US">
              <a:latin typeface="Palatino Linotype"/>
              <a:cs typeface="Palatino Linotype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>
                <a:latin typeface="Palatino Linotype"/>
                <a:cs typeface="Palatino Linotype"/>
              </a:rPr>
              <a:t>The SOL </a:t>
            </a:r>
            <a:r>
              <a:rPr lang="en-US" b="1">
                <a:solidFill>
                  <a:srgbClr val="800000"/>
                </a:solidFill>
                <a:latin typeface="Palatino Linotype"/>
                <a:cs typeface="Palatino Linotype"/>
              </a:rPr>
              <a:t>electrostatic potential </a:t>
            </a:r>
            <a:r>
              <a:rPr lang="en-US">
                <a:latin typeface="Palatino Linotype"/>
                <a:cs typeface="Palatino Linotype"/>
              </a:rPr>
              <a:t>results from a combined effect of sheath physics and electron adiabaticity. We expect that:</a:t>
            </a:r>
          </a:p>
          <a:p>
            <a:pPr marL="342900" indent="-342900">
              <a:buFont typeface="Wingdings" charset="2"/>
              <a:buChar char="Ø"/>
            </a:pPr>
            <a:endParaRPr lang="en-US">
              <a:latin typeface="Palatino Linotype"/>
              <a:cs typeface="Palatino Linotype"/>
            </a:endParaRPr>
          </a:p>
          <a:p>
            <a:pPr marL="1200150" lvl="2" indent="-285750">
              <a:buFont typeface="Arial"/>
              <a:buChar char="•"/>
            </a:pPr>
            <a:r>
              <a:rPr lang="en-US">
                <a:latin typeface="Palatino Linotype"/>
                <a:cs typeface="Palatino Linotype"/>
              </a:rPr>
              <a:t>Sheath dominates in convection-limited regimes</a:t>
            </a:r>
          </a:p>
          <a:p>
            <a:pPr marL="1200150" lvl="2" indent="-285750">
              <a:buFont typeface="Arial"/>
              <a:buChar char="•"/>
            </a:pPr>
            <a:r>
              <a:rPr lang="en-US">
                <a:latin typeface="Palatino Linotype"/>
                <a:cs typeface="Palatino Linotype"/>
              </a:rPr>
              <a:t>Adiabaticity dominates in conduction-limited regimes</a:t>
            </a:r>
          </a:p>
          <a:p>
            <a:pPr marL="342900" indent="-342900">
              <a:buFont typeface="Wingdings" charset="2"/>
              <a:buChar char="Ø"/>
            </a:pPr>
            <a:endParaRPr lang="en-US">
              <a:latin typeface="Palatino Linotype"/>
              <a:cs typeface="Palatino Linotype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>
                <a:latin typeface="Palatino Linotype"/>
                <a:cs typeface="Palatino Linotype"/>
              </a:rPr>
              <a:t>SOL </a:t>
            </a:r>
            <a:r>
              <a:rPr lang="en-US" b="1">
                <a:solidFill>
                  <a:srgbClr val="008000"/>
                </a:solidFill>
                <a:latin typeface="Palatino Linotype"/>
                <a:cs typeface="Palatino Linotype"/>
              </a:rPr>
              <a:t>intrinsic toroidal rotation </a:t>
            </a:r>
            <a:r>
              <a:rPr lang="en-US">
                <a:latin typeface="Palatino Linotype"/>
                <a:cs typeface="Palatino Linotype"/>
              </a:rPr>
              <a:t>is driven by the sheath and pressure asymmetries, and transported by turbulence.</a:t>
            </a:r>
          </a:p>
          <a:p>
            <a:pPr marL="342900" indent="-342900">
              <a:buFont typeface="Wingdings" charset="2"/>
              <a:buChar char="Ø"/>
            </a:pPr>
            <a:endParaRPr lang="en-US">
              <a:latin typeface="Palatino Linotype"/>
              <a:cs typeface="Palatino Linotype"/>
            </a:endParaRPr>
          </a:p>
          <a:p>
            <a:pPr marL="1200150" lvl="2" indent="-285750">
              <a:buFont typeface="Arial"/>
              <a:buChar char="•"/>
            </a:pPr>
            <a:r>
              <a:rPr lang="en-US">
                <a:latin typeface="Palatino Linotype"/>
                <a:cs typeface="Palatino Linotype"/>
              </a:rPr>
              <a:t>Sheath: always co-current rotation</a:t>
            </a:r>
          </a:p>
          <a:p>
            <a:pPr marL="1200150" lvl="2" indent="-285750">
              <a:buFont typeface="Arial"/>
              <a:buChar char="•"/>
            </a:pPr>
            <a:r>
              <a:rPr lang="en-US">
                <a:latin typeface="Palatino Linotype"/>
                <a:cs typeface="Palatino Linotype"/>
              </a:rPr>
              <a:t>Pressure asymmetries: co/counter current and explain flow reversals</a:t>
            </a:r>
          </a:p>
          <a:p>
            <a:pPr marL="342900" indent="-342900">
              <a:buFont typeface="Wingdings" charset="2"/>
              <a:buChar char="Ø"/>
            </a:pPr>
            <a:endParaRPr lang="en-US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1218427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8511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alatino Linotype"/>
                <a:cs typeface="Palatino Linotype"/>
              </a:rPr>
              <a:t>Typical properties of open-field-line plasmas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66361" y="2768838"/>
            <a:ext cx="42250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>
                <a:latin typeface="Palatino Linotype"/>
                <a:cs typeface="Palatino Linotype"/>
              </a:rPr>
              <a:t>Collisional magnetized plasma.</a:t>
            </a:r>
          </a:p>
          <a:p>
            <a:pPr marL="342900" indent="-342900">
              <a:buFont typeface="Wingdings" charset="2"/>
              <a:buChar char="Ø"/>
            </a:pPr>
            <a:endParaRPr lang="en-US">
              <a:latin typeface="Palatino Linotype"/>
              <a:cs typeface="Palatino Linotype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>
                <a:latin typeface="Palatino Linotype"/>
                <a:cs typeface="Palatino Linotype"/>
              </a:rPr>
              <a:t>n</a:t>
            </a:r>
            <a:r>
              <a:rPr lang="en-US" baseline="-25000">
                <a:latin typeface="Palatino Linotype"/>
                <a:cs typeface="Palatino Linotype"/>
              </a:rPr>
              <a:t>fluc</a:t>
            </a:r>
            <a:r>
              <a:rPr lang="en-US">
                <a:latin typeface="Palatino Linotype"/>
                <a:cs typeface="Palatino Linotype"/>
              </a:rPr>
              <a:t> ~ n</a:t>
            </a:r>
            <a:r>
              <a:rPr lang="en-US" baseline="-25000">
                <a:latin typeface="Palatino Linotype"/>
                <a:cs typeface="Palatino Linotype"/>
              </a:rPr>
              <a:t>eq</a:t>
            </a:r>
            <a:endParaRPr lang="en-US">
              <a:latin typeface="Palatino Linotype"/>
              <a:cs typeface="Palatino Linotype"/>
            </a:endParaRPr>
          </a:p>
          <a:p>
            <a:pPr marL="342900" indent="-342900">
              <a:buFont typeface="Wingdings" charset="2"/>
              <a:buChar char="Ø"/>
            </a:pPr>
            <a:endParaRPr lang="en-US">
              <a:latin typeface="Palatino Linotype"/>
              <a:cs typeface="Palatino Linotype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>
                <a:latin typeface="Palatino Linotype"/>
                <a:cs typeface="Palatino Linotype"/>
              </a:rPr>
              <a:t>L</a:t>
            </a:r>
            <a:r>
              <a:rPr lang="en-US" baseline="-25000">
                <a:latin typeface="Palatino Linotype"/>
                <a:cs typeface="Palatino Linotype"/>
              </a:rPr>
              <a:t>fluc</a:t>
            </a:r>
            <a:r>
              <a:rPr lang="en-US">
                <a:latin typeface="Palatino Linotype"/>
                <a:cs typeface="Palatino Linotype"/>
              </a:rPr>
              <a:t> ~ L</a:t>
            </a:r>
            <a:r>
              <a:rPr lang="en-US" baseline="-25000">
                <a:latin typeface="Palatino Linotype"/>
                <a:cs typeface="Palatino Linotype"/>
              </a:rPr>
              <a:t>eq</a:t>
            </a:r>
            <a:endParaRPr lang="en-US">
              <a:latin typeface="Palatino Linotype"/>
              <a:cs typeface="Palatino Linotype"/>
            </a:endParaRPr>
          </a:p>
          <a:p>
            <a:pPr marL="342900" indent="-342900">
              <a:buFont typeface="Wingdings" charset="2"/>
              <a:buChar char="Ø"/>
            </a:pPr>
            <a:endParaRPr lang="en-US">
              <a:latin typeface="Palatino Linotype"/>
              <a:cs typeface="Palatino Linotype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>
                <a:latin typeface="Palatino Linotype"/>
                <a:cs typeface="Palatino Linotype"/>
              </a:rPr>
              <a:t>Low-frequency modes ω &lt;&lt; ω</a:t>
            </a:r>
            <a:r>
              <a:rPr lang="en-US" baseline="-25000">
                <a:latin typeface="Palatino Linotype"/>
                <a:cs typeface="Palatino Linotype"/>
              </a:rPr>
              <a:t>ci </a:t>
            </a:r>
            <a:r>
              <a:rPr lang="en-US">
                <a:latin typeface="Palatino Linotype"/>
                <a:cs typeface="Palatino Linotype"/>
              </a:rPr>
              <a:t>.</a:t>
            </a:r>
          </a:p>
          <a:p>
            <a:pPr marL="342900" indent="-342900">
              <a:buFont typeface="Wingdings" charset="2"/>
              <a:buChar char="Ø"/>
            </a:pPr>
            <a:endParaRPr lang="en-US">
              <a:latin typeface="Palatino Linotype"/>
              <a:cs typeface="Palatino Linotype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>
                <a:latin typeface="Palatino Linotype"/>
                <a:cs typeface="Palatino Linotype"/>
              </a:rPr>
              <a:t>Plasma losses at the sheaths.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1" y="1883262"/>
            <a:ext cx="1594401" cy="403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433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/>
              <a:t>Summary of the boundary conditions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12" y="1701802"/>
            <a:ext cx="7274468" cy="431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940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5410" y="274638"/>
            <a:ext cx="85445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alatino Linotype"/>
                <a:cs typeface="Palatino Linotype"/>
              </a:rPr>
              <a:t>Magnetized plasma turbulence via drift-fluid models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9661" y="2667238"/>
            <a:ext cx="755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>
                <a:latin typeface="Palatino Linotype"/>
                <a:cs typeface="Palatino Linotype"/>
              </a:rPr>
              <a:t>Quasi-neutrality </a:t>
            </a:r>
            <a:r>
              <a:rPr lang="en-US">
                <a:solidFill>
                  <a:srgbClr val="0000FF"/>
                </a:solidFill>
                <a:latin typeface="Palatino Linotype"/>
                <a:cs typeface="Palatino Linotype"/>
              </a:rPr>
              <a:t>n</a:t>
            </a:r>
            <a:r>
              <a:rPr lang="en-US" baseline="-25000">
                <a:solidFill>
                  <a:srgbClr val="0000FF"/>
                </a:solidFill>
                <a:latin typeface="Palatino Linotype"/>
                <a:cs typeface="Palatino Linotype"/>
              </a:rPr>
              <a:t>e</a:t>
            </a:r>
            <a:r>
              <a:rPr lang="en-US">
                <a:solidFill>
                  <a:srgbClr val="0000FF"/>
                </a:solidFill>
                <a:latin typeface="Palatino Linotype"/>
                <a:cs typeface="Palatino Linotype"/>
              </a:rPr>
              <a:t> ≈ n</a:t>
            </a:r>
            <a:r>
              <a:rPr lang="en-US" baseline="-25000">
                <a:solidFill>
                  <a:srgbClr val="0000FF"/>
                </a:solidFill>
                <a:latin typeface="Palatino Linotype"/>
                <a:cs typeface="Palatino Linotype"/>
              </a:rPr>
              <a:t>i</a:t>
            </a:r>
            <a:r>
              <a:rPr lang="en-US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lang="en-US">
                <a:latin typeface="Palatino Linotype"/>
                <a:cs typeface="Palatino Linotype"/>
              </a:rPr>
              <a:t>is assumed.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061" y="4280138"/>
            <a:ext cx="8682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>
                <a:latin typeface="Palatino Linotype"/>
                <a:cs typeface="Palatino Linotype"/>
              </a:rPr>
              <a:t>A drift ordering is adopted, </a:t>
            </a:r>
            <a:r>
              <a:rPr lang="en-US">
                <a:solidFill>
                  <a:srgbClr val="0000FF"/>
                </a:solidFill>
                <a:latin typeface="Palatino Linotype"/>
                <a:cs typeface="Palatino Linotype"/>
              </a:rPr>
              <a:t>d/dt &lt;&lt;</a:t>
            </a:r>
            <a:r>
              <a:rPr lang="en-US">
                <a:latin typeface="Palatino Linotype"/>
                <a:cs typeface="Palatino Linotype"/>
              </a:rPr>
              <a:t> </a:t>
            </a:r>
            <a:r>
              <a:rPr lang="en-US">
                <a:solidFill>
                  <a:srgbClr val="0000FF"/>
                </a:solidFill>
                <a:latin typeface="Palatino Linotype"/>
                <a:cs typeface="Palatino Linotype"/>
              </a:rPr>
              <a:t>ω</a:t>
            </a:r>
            <a:r>
              <a:rPr lang="en-US" baseline="-25000">
                <a:solidFill>
                  <a:srgbClr val="0000FF"/>
                </a:solidFill>
                <a:latin typeface="Palatino Linotype"/>
                <a:cs typeface="Palatino Linotype"/>
              </a:rPr>
              <a:t>ci</a:t>
            </a:r>
            <a:r>
              <a:rPr lang="en-US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lang="en-US">
                <a:latin typeface="Palatino Linotype"/>
                <a:cs typeface="Palatino Linotype"/>
              </a:rPr>
              <a:t>, leading to the ion-drift-approximation.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4847905"/>
            <a:ext cx="3111500" cy="8795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930400"/>
            <a:ext cx="494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latin typeface="Palatino Linotype"/>
                <a:cs typeface="Palatino Linotype"/>
              </a:rPr>
              <a:t>Starting from the Braginskii equations…</a:t>
            </a:r>
            <a:endParaRPr lang="en-US" sz="2000" b="1"/>
          </a:p>
        </p:txBody>
      </p:sp>
      <p:sp>
        <p:nvSpPr>
          <p:cNvPr id="8" name="TextBox 7"/>
          <p:cNvSpPr txBox="1"/>
          <p:nvPr/>
        </p:nvSpPr>
        <p:spPr>
          <a:xfrm>
            <a:off x="385061" y="3470116"/>
            <a:ext cx="755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>
                <a:latin typeface="Palatino Linotype"/>
                <a:cs typeface="Palatino Linotype"/>
              </a:rPr>
              <a:t>The limit of a strongly magnetized plasma is taken, </a:t>
            </a:r>
            <a:r>
              <a:rPr lang="en-US">
                <a:solidFill>
                  <a:srgbClr val="0000FF"/>
                </a:solidFill>
                <a:latin typeface="Palatino Linotype"/>
                <a:cs typeface="Palatino Linotype"/>
              </a:rPr>
              <a:t>ω</a:t>
            </a:r>
            <a:r>
              <a:rPr lang="en-US" baseline="-25000">
                <a:solidFill>
                  <a:srgbClr val="0000FF"/>
                </a:solidFill>
                <a:latin typeface="Palatino Linotype"/>
                <a:cs typeface="Palatino Linotype"/>
              </a:rPr>
              <a:t>ce </a:t>
            </a:r>
            <a:r>
              <a:rPr lang="en-US">
                <a:solidFill>
                  <a:srgbClr val="0000FF"/>
                </a:solidFill>
                <a:latin typeface="Palatino Linotype"/>
                <a:cs typeface="Palatino Linotype"/>
              </a:rPr>
              <a:t>τ</a:t>
            </a:r>
            <a:r>
              <a:rPr lang="en-US" baseline="-25000">
                <a:solidFill>
                  <a:srgbClr val="0000FF"/>
                </a:solidFill>
                <a:latin typeface="Palatino Linotype"/>
                <a:cs typeface="Palatino Linotype"/>
              </a:rPr>
              <a:t>e</a:t>
            </a:r>
            <a:r>
              <a:rPr lang="en-US">
                <a:solidFill>
                  <a:srgbClr val="0000FF"/>
                </a:solidFill>
                <a:latin typeface="Palatino Linotype"/>
                <a:cs typeface="Palatino Linotype"/>
              </a:rPr>
              <a:t> &gt;&gt; 1 </a:t>
            </a:r>
            <a:r>
              <a:rPr lang="en-US">
                <a:latin typeface="Palatino Linotype"/>
                <a:cs typeface="Palatino Linotype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52550" y="5199250"/>
            <a:ext cx="1606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Palatino Linotype"/>
                <a:cs typeface="Palatino Linotype"/>
              </a:rPr>
              <a:t>e.g. for cold ions:</a:t>
            </a:r>
            <a:endParaRPr lang="en-US" sz="1400"/>
          </a:p>
        </p:txBody>
      </p:sp>
      <p:sp>
        <p:nvSpPr>
          <p:cNvPr id="10" name="TextBox 9"/>
          <p:cNvSpPr txBox="1"/>
          <p:nvPr/>
        </p:nvSpPr>
        <p:spPr>
          <a:xfrm>
            <a:off x="762000" y="5949950"/>
            <a:ext cx="782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latin typeface="Palatino Linotype"/>
                <a:cs typeface="Palatino Linotype"/>
              </a:rPr>
              <a:t>…the Drift-Reduced-Braginskii (DRB) equations are derived.</a:t>
            </a: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231323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16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511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alatino Linotype"/>
                <a:cs typeface="Palatino Linotype"/>
              </a:rPr>
              <a:t>GBS has been used to simulate real-size tokamaks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734" y="4799381"/>
            <a:ext cx="1905000" cy="1409700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42" y="1487015"/>
            <a:ext cx="4927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0756" y="5015405"/>
            <a:ext cx="1288810" cy="11967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1434" y="1545117"/>
            <a:ext cx="1656184" cy="1104123"/>
          </a:xfrm>
          <a:prstGeom prst="rect">
            <a:avLst/>
          </a:prstGeom>
        </p:spPr>
      </p:pic>
      <p:sp>
        <p:nvSpPr>
          <p:cNvPr id="12" name="Line 24"/>
          <p:cNvSpPr>
            <a:spLocks noChangeShapeType="1"/>
          </p:cNvSpPr>
          <p:nvPr/>
        </p:nvSpPr>
        <p:spPr bwMode="auto">
          <a:xfrm flipV="1">
            <a:off x="2384950" y="5159421"/>
            <a:ext cx="504056" cy="43204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lIns="91420" tIns="45711" rIns="91420" bIns="45711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3" name="Line 24"/>
          <p:cNvSpPr>
            <a:spLocks noChangeShapeType="1"/>
          </p:cNvSpPr>
          <p:nvPr/>
        </p:nvSpPr>
        <p:spPr bwMode="auto">
          <a:xfrm flipH="1" flipV="1">
            <a:off x="5409286" y="4871389"/>
            <a:ext cx="1152128" cy="648072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lIns="91420" tIns="45711" rIns="91420" bIns="45711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78328" y="2636540"/>
            <a:ext cx="864096" cy="307777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effectLst/>
              </a:rPr>
              <a:t>ISTTOK</a:t>
            </a:r>
            <a:endParaRPr lang="en-US" sz="1400" dirty="0">
              <a:solidFill>
                <a:srgbClr val="000000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6376" y="6227830"/>
            <a:ext cx="720080" cy="307758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effectLst/>
              </a:rPr>
              <a:t>C-Mod</a:t>
            </a:r>
            <a:endParaRPr lang="en-US" sz="1400" dirty="0">
              <a:solidFill>
                <a:srgbClr val="000000"/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44569" y="6227811"/>
            <a:ext cx="720080" cy="307777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effectLst/>
              </a:rPr>
              <a:t>TCV</a:t>
            </a: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8" t="37802" r="38334" b="38943"/>
          <a:stretch/>
        </p:blipFill>
        <p:spPr bwMode="auto">
          <a:xfrm rot="10800000">
            <a:off x="4197386" y="3367730"/>
            <a:ext cx="1148400" cy="11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" name="Line 24"/>
          <p:cNvSpPr>
            <a:spLocks noChangeShapeType="1"/>
          </p:cNvSpPr>
          <p:nvPr/>
        </p:nvSpPr>
        <p:spPr bwMode="auto">
          <a:xfrm flipH="1">
            <a:off x="5049246" y="2649240"/>
            <a:ext cx="1656184" cy="78199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lIns="91420" tIns="45711" rIns="91420" bIns="45711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169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17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511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alatino Linotype"/>
                <a:cs typeface="Palatino Linotype"/>
              </a:rPr>
              <a:t>Boundary conditions at the plasma-wall interface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16810" y="1343765"/>
            <a:ext cx="5494495" cy="5291985"/>
            <a:chOff x="116810" y="1343765"/>
            <a:chExt cx="5494495" cy="5291985"/>
          </a:xfrm>
        </p:grpSpPr>
        <p:grpSp>
          <p:nvGrpSpPr>
            <p:cNvPr id="8" name="Group 7"/>
            <p:cNvGrpSpPr/>
            <p:nvPr/>
          </p:nvGrpSpPr>
          <p:grpSpPr>
            <a:xfrm>
              <a:off x="116810" y="1343765"/>
              <a:ext cx="5494495" cy="5291985"/>
              <a:chOff x="116810" y="1343765"/>
              <a:chExt cx="5494495" cy="5291985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6810" y="1343765"/>
                <a:ext cx="5494495" cy="5291985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5118100" y="2133600"/>
                <a:ext cx="381000" cy="2413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080000" y="4127500"/>
                <a:ext cx="381000" cy="2413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572705" y="4881146"/>
              <a:ext cx="4211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ρ</a:t>
              </a:r>
              <a:r>
                <a:rPr lang="en-US" sz="1600" baseline="-25000"/>
                <a:t>s</a:t>
              </a:r>
              <a:endParaRPr lang="en-US" sz="160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483806" y="5232400"/>
              <a:ext cx="503999" cy="0"/>
            </a:xfrm>
            <a:prstGeom prst="straightConnector1">
              <a:avLst/>
            </a:prstGeom>
            <a:ln w="6350" cmpd="sng">
              <a:solidFill>
                <a:schemeClr val="tx1">
                  <a:lumMod val="50000"/>
                  <a:lumOff val="50000"/>
                </a:schemeClr>
              </a:solidFill>
              <a:headEnd type="arrow" w="sm" len="sm"/>
              <a:tailEnd type="arrow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5001" y="4188801"/>
              <a:ext cx="384541" cy="359997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4940300" y="1774735"/>
            <a:ext cx="393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/>
              <a:t>Kinetic simulations of the plasma-wall transition [1,2] reveal that the DRB equations breakdown at the entrance of the magnetic presheath.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40300" y="3307104"/>
            <a:ext cx="3797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/>
              <a:t>Boundary conditions at the magnetic presheath entrance have been derived analytically for all the fluid quantities [2].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91100" y="4830346"/>
            <a:ext cx="401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[1] Loizu et al, Physical Review E 83, 016406 (2011)</a:t>
            </a:r>
          </a:p>
          <a:p>
            <a:r>
              <a:rPr lang="en-US" sz="1400"/>
              <a:t>[2] Loizu et al, Physics of Plasmas 19, 122307 (2012)</a:t>
            </a:r>
          </a:p>
        </p:txBody>
      </p:sp>
    </p:spTree>
    <p:extLst>
      <p:ext uri="{BB962C8B-B14F-4D97-AF65-F5344CB8AC3E}">
        <p14:creationId xmlns:p14="http://schemas.microsoft.com/office/powerpoint/2010/main" val="1954148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8511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The SOL width can be estimated theoretically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1" y="3033877"/>
            <a:ext cx="2730331" cy="54320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483768" y="1726291"/>
            <a:ext cx="2240411" cy="1922801"/>
            <a:chOff x="2483768" y="1434191"/>
            <a:chExt cx="2240411" cy="1922801"/>
          </a:xfrm>
        </p:grpSpPr>
        <p:grpSp>
          <p:nvGrpSpPr>
            <p:cNvPr id="13" name="Group 12"/>
            <p:cNvGrpSpPr/>
            <p:nvPr/>
          </p:nvGrpSpPr>
          <p:grpSpPr>
            <a:xfrm>
              <a:off x="2483768" y="1484784"/>
              <a:ext cx="1944216" cy="1872208"/>
              <a:chOff x="2483768" y="1532613"/>
              <a:chExt cx="1944216" cy="1872208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3347790" y="1820645"/>
                <a:ext cx="1080194" cy="461665"/>
              </a:xfrm>
              <a:prstGeom prst="rect">
                <a:avLst/>
              </a:prstGeom>
              <a:noFill/>
            </p:spPr>
            <p:txBody>
              <a:bodyPr wrap="none" lIns="91291" tIns="45648" rIns="91291" bIns="45648" rtlCol="0">
                <a:spAutoFit/>
              </a:bodyPr>
              <a:lstStyle/>
              <a:p>
                <a:r>
                  <a:rPr lang="en-US" sz="2400" dirty="0" err="1">
                    <a:solidFill>
                      <a:srgbClr val="0000FF"/>
                    </a:solidFill>
                    <a:effectLst/>
                  </a:rPr>
                  <a:t>Bohm’s</a:t>
                </a:r>
                <a:endParaRPr lang="en-US" sz="2400" dirty="0">
                  <a:solidFill>
                    <a:srgbClr val="0000FF"/>
                  </a:solidFill>
                  <a:effectLst/>
                </a:endParaRPr>
              </a:p>
            </p:txBody>
          </p:sp>
          <p:sp>
            <p:nvSpPr>
              <p:cNvPr id="16" name="Line 40"/>
              <p:cNvSpPr>
                <a:spLocks noChangeShapeType="1"/>
              </p:cNvSpPr>
              <p:nvPr/>
            </p:nvSpPr>
            <p:spPr bwMode="auto">
              <a:xfrm flipH="1">
                <a:off x="2915816" y="1532613"/>
                <a:ext cx="792088" cy="108012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  <p:sp>
            <p:nvSpPr>
              <p:cNvPr id="17" name="Oval 36"/>
              <p:cNvSpPr>
                <a:spLocks noChangeArrowheads="1"/>
              </p:cNvSpPr>
              <p:nvPr/>
            </p:nvSpPr>
            <p:spPr bwMode="auto">
              <a:xfrm>
                <a:off x="2483768" y="2660562"/>
                <a:ext cx="720080" cy="744259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p:grpSp>
        <p:pic>
          <p:nvPicPr>
            <p:cNvPr id="14" name="Picture 13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1434191"/>
              <a:ext cx="944267" cy="266617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1835696" y="1344836"/>
            <a:ext cx="877385" cy="2304256"/>
            <a:chOff x="1835696" y="1052736"/>
            <a:chExt cx="877385" cy="2304256"/>
          </a:xfrm>
        </p:grpSpPr>
        <p:sp>
          <p:nvSpPr>
            <p:cNvPr id="19" name="Oval 36"/>
            <p:cNvSpPr>
              <a:spLocks noChangeArrowheads="1"/>
            </p:cNvSpPr>
            <p:nvPr/>
          </p:nvSpPr>
          <p:spPr bwMode="auto">
            <a:xfrm>
              <a:off x="1835696" y="2636912"/>
              <a:ext cx="720080" cy="720080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0" name="Line 40"/>
            <p:cNvSpPr>
              <a:spLocks noChangeShapeType="1"/>
            </p:cNvSpPr>
            <p:nvPr/>
          </p:nvSpPr>
          <p:spPr bwMode="auto">
            <a:xfrm flipH="1">
              <a:off x="2195736" y="1844824"/>
              <a:ext cx="0" cy="79208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pic>
          <p:nvPicPr>
            <p:cNvPr id="21" name="Picture 20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7704" y="1052736"/>
              <a:ext cx="805377" cy="758553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251520" y="2857004"/>
            <a:ext cx="782692" cy="2736304"/>
            <a:chOff x="251520" y="2564904"/>
            <a:chExt cx="782692" cy="2736304"/>
          </a:xfrm>
        </p:grpSpPr>
        <p:grpSp>
          <p:nvGrpSpPr>
            <p:cNvPr id="23" name="Group 22"/>
            <p:cNvGrpSpPr/>
            <p:nvPr/>
          </p:nvGrpSpPr>
          <p:grpSpPr>
            <a:xfrm>
              <a:off x="251520" y="2564904"/>
              <a:ext cx="720080" cy="2016224"/>
              <a:chOff x="1835696" y="2636912"/>
              <a:chExt cx="720080" cy="2016224"/>
            </a:xfrm>
          </p:grpSpPr>
          <p:sp>
            <p:nvSpPr>
              <p:cNvPr id="25" name="Oval 36"/>
              <p:cNvSpPr>
                <a:spLocks noChangeArrowheads="1"/>
              </p:cNvSpPr>
              <p:nvPr/>
            </p:nvSpPr>
            <p:spPr bwMode="auto">
              <a:xfrm>
                <a:off x="1835696" y="2636912"/>
                <a:ext cx="720080" cy="744259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26" name="Line 40"/>
              <p:cNvSpPr>
                <a:spLocks noChangeShapeType="1"/>
              </p:cNvSpPr>
              <p:nvPr/>
            </p:nvSpPr>
            <p:spPr bwMode="auto">
              <a:xfrm flipV="1">
                <a:off x="2195736" y="3356992"/>
                <a:ext cx="0" cy="12961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</p:grpSp>
        <p:pic>
          <p:nvPicPr>
            <p:cNvPr id="24" name="Picture 23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4573190"/>
              <a:ext cx="710684" cy="728018"/>
            </a:xfrm>
            <a:prstGeom prst="rect">
              <a:avLst/>
            </a:prstGeom>
          </p:spPr>
        </p:pic>
      </p:grpSp>
      <p:sp>
        <p:nvSpPr>
          <p:cNvPr id="40" name="Oval 36"/>
          <p:cNvSpPr>
            <a:spLocks noChangeArrowheads="1"/>
          </p:cNvSpPr>
          <p:nvPr/>
        </p:nvSpPr>
        <p:spPr bwMode="auto">
          <a:xfrm>
            <a:off x="6660232" y="4441180"/>
            <a:ext cx="432048" cy="576064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1" name="Line 40"/>
          <p:cNvSpPr>
            <a:spLocks noChangeShapeType="1"/>
          </p:cNvSpPr>
          <p:nvPr/>
        </p:nvSpPr>
        <p:spPr bwMode="auto">
          <a:xfrm flipH="1" flipV="1">
            <a:off x="6876256" y="5017244"/>
            <a:ext cx="0" cy="50405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51920" y="5491683"/>
            <a:ext cx="3096344" cy="461665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400" dirty="0">
                <a:solidFill>
                  <a:srgbClr val="0000FF"/>
                </a:solidFill>
                <a:effectLst/>
                <a:latin typeface="Gill Sans"/>
                <a:cs typeface="Gill Sans"/>
              </a:rPr>
              <a:t>Nonlocal linear theory,</a:t>
            </a:r>
          </a:p>
        </p:txBody>
      </p:sp>
      <p:pic>
        <p:nvPicPr>
          <p:cNvPr id="48" name="Picture 4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8" y="5449292"/>
            <a:ext cx="1841656" cy="576064"/>
          </a:xfrm>
          <a:prstGeom prst="rect">
            <a:avLst/>
          </a:prstGeom>
        </p:spPr>
      </p:pic>
      <p:pic>
        <p:nvPicPr>
          <p:cNvPr id="49" name="Picture 4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5491683"/>
            <a:ext cx="3113335" cy="936104"/>
          </a:xfrm>
          <a:prstGeom prst="rect">
            <a:avLst/>
          </a:prstGeom>
          <a:ln w="28575" cmpd="sng">
            <a:solidFill>
              <a:srgbClr val="800000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18</a:t>
            </a:fld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323308" y="6012361"/>
            <a:ext cx="4719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[Ricci and Rogers, Physics of Plasmas 16, 062303 (2009)]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4754488" y="5072484"/>
            <a:ext cx="3639903" cy="1783562"/>
            <a:chOff x="5364088" y="4996284"/>
            <a:chExt cx="3639903" cy="1783562"/>
          </a:xfrm>
        </p:grpSpPr>
        <p:sp>
          <p:nvSpPr>
            <p:cNvPr id="51" name="Oval 50"/>
            <p:cNvSpPr>
              <a:spLocks noChangeArrowheads="1"/>
            </p:cNvSpPr>
            <p:nvPr/>
          </p:nvSpPr>
          <p:spPr bwMode="auto">
            <a:xfrm>
              <a:off x="5364088" y="5877276"/>
              <a:ext cx="419113" cy="444972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52" name="Line 40"/>
            <p:cNvSpPr>
              <a:spLocks noChangeShapeType="1"/>
            </p:cNvSpPr>
            <p:nvPr/>
          </p:nvSpPr>
          <p:spPr bwMode="auto">
            <a:xfrm flipH="1" flipV="1">
              <a:off x="5783201" y="6186723"/>
              <a:ext cx="1453095" cy="26661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537300" y="6313517"/>
              <a:ext cx="339263" cy="271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  <a:effectLst/>
                </a:rPr>
                <a:t>BM</a:t>
              </a:r>
              <a:endParaRPr lang="en-US" sz="3200" dirty="0">
                <a:solidFill>
                  <a:srgbClr val="0000FF"/>
                </a:solidFill>
                <a:effectLst/>
              </a:endParaRPr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5436097" y="5445224"/>
              <a:ext cx="398276" cy="351590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55" name="Line 40"/>
            <p:cNvSpPr>
              <a:spLocks noChangeShapeType="1"/>
            </p:cNvSpPr>
            <p:nvPr/>
          </p:nvSpPr>
          <p:spPr bwMode="auto">
            <a:xfrm flipH="1">
              <a:off x="5834371" y="5445224"/>
              <a:ext cx="1185901" cy="15021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579161" y="4996284"/>
              <a:ext cx="339263" cy="2713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  <a:effectLst/>
                </a:rPr>
                <a:t>BM</a:t>
              </a:r>
              <a:endParaRPr lang="en-US" sz="3200" dirty="0">
                <a:solidFill>
                  <a:srgbClr val="0000FF"/>
                </a:solidFill>
                <a:effectLst/>
              </a:endParaRPr>
            </a:p>
          </p:txBody>
        </p:sp>
        <p:pic>
          <p:nvPicPr>
            <p:cNvPr id="57" name="Picture 56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2280" y="5085184"/>
              <a:ext cx="1911711" cy="711182"/>
            </a:xfrm>
            <a:prstGeom prst="rect">
              <a:avLst/>
            </a:prstGeom>
          </p:spPr>
        </p:pic>
        <p:pic>
          <p:nvPicPr>
            <p:cNvPr id="58" name="Picture 57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304" y="6021288"/>
              <a:ext cx="1670218" cy="758558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/>
        </p:nvGrpSpPr>
        <p:grpSpPr>
          <a:xfrm>
            <a:off x="6410672" y="1344836"/>
            <a:ext cx="2273299" cy="1708755"/>
            <a:chOff x="2787271" y="4780552"/>
            <a:chExt cx="2273299" cy="1708755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787271" y="4780552"/>
              <a:ext cx="2273299" cy="1708755"/>
            </a:xfrm>
            <a:prstGeom prst="rect">
              <a:avLst/>
            </a:prstGeom>
          </p:spPr>
        </p:pic>
        <p:cxnSp>
          <p:nvCxnSpPr>
            <p:cNvPr id="62" name="Straight Connector 61"/>
            <p:cNvCxnSpPr/>
            <p:nvPr/>
          </p:nvCxnSpPr>
          <p:spPr>
            <a:xfrm>
              <a:off x="4214586" y="5607108"/>
              <a:ext cx="210984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4155505" y="5241798"/>
              <a:ext cx="69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/>
                <a:t>L</a:t>
              </a:r>
              <a:r>
                <a:rPr lang="en-US" sz="1600" b="1" baseline="-25000"/>
                <a:t>p</a:t>
              </a:r>
              <a:endParaRPr lang="en-US" sz="1600" b="1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99592" y="2941712"/>
            <a:ext cx="7056783" cy="2037200"/>
            <a:chOff x="899592" y="2941712"/>
            <a:chExt cx="7056783" cy="2037200"/>
          </a:xfrm>
        </p:grpSpPr>
        <p:grpSp>
          <p:nvGrpSpPr>
            <p:cNvPr id="8" name="Group 7"/>
            <p:cNvGrpSpPr/>
            <p:nvPr/>
          </p:nvGrpSpPr>
          <p:grpSpPr>
            <a:xfrm>
              <a:off x="899592" y="2941712"/>
              <a:ext cx="7056783" cy="2037200"/>
              <a:chOff x="899592" y="2709219"/>
              <a:chExt cx="6909767" cy="2037200"/>
            </a:xfrm>
          </p:grpSpPr>
          <p:sp>
            <p:nvSpPr>
              <p:cNvPr id="9" name="Oval 36"/>
              <p:cNvSpPr>
                <a:spLocks noChangeArrowheads="1"/>
              </p:cNvSpPr>
              <p:nvPr/>
            </p:nvSpPr>
            <p:spPr bwMode="auto">
              <a:xfrm>
                <a:off x="899592" y="2709219"/>
                <a:ext cx="648072" cy="648072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10" name="Line 40"/>
              <p:cNvSpPr>
                <a:spLocks noChangeShapeType="1"/>
              </p:cNvSpPr>
              <p:nvPr/>
            </p:nvSpPr>
            <p:spPr bwMode="auto">
              <a:xfrm flipH="1" flipV="1">
                <a:off x="1331640" y="3357290"/>
                <a:ext cx="216024" cy="719779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  <p:pic>
            <p:nvPicPr>
              <p:cNvPr id="11" name="Picture 10" descr="latex-image-1.pdf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7664" y="3717032"/>
                <a:ext cx="6261695" cy="1029387"/>
              </a:xfrm>
              <a:prstGeom prst="rect">
                <a:avLst/>
              </a:prstGeom>
            </p:spPr>
          </p:pic>
        </p:grp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928840" y="3961506"/>
              <a:ext cx="422506" cy="863995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35" name="Group 34"/>
          <p:cNvGrpSpPr/>
          <p:nvPr/>
        </p:nvGrpSpPr>
        <p:grpSpPr>
          <a:xfrm>
            <a:off x="3923928" y="2929012"/>
            <a:ext cx="2654194" cy="2089132"/>
            <a:chOff x="3923928" y="2636912"/>
            <a:chExt cx="2654194" cy="2089132"/>
          </a:xfrm>
        </p:grpSpPr>
        <p:grpSp>
          <p:nvGrpSpPr>
            <p:cNvPr id="36" name="Group 35"/>
            <p:cNvGrpSpPr/>
            <p:nvPr/>
          </p:nvGrpSpPr>
          <p:grpSpPr>
            <a:xfrm>
              <a:off x="4860032" y="3140669"/>
              <a:ext cx="662767" cy="1585375"/>
              <a:chOff x="4082639" y="3139769"/>
              <a:chExt cx="662767" cy="1585375"/>
            </a:xfrm>
          </p:grpSpPr>
          <p:sp>
            <p:nvSpPr>
              <p:cNvPr id="38" name="Oval 36"/>
              <p:cNvSpPr>
                <a:spLocks noChangeArrowheads="1"/>
              </p:cNvSpPr>
              <p:nvPr/>
            </p:nvSpPr>
            <p:spPr bwMode="auto">
              <a:xfrm>
                <a:off x="4082639" y="3573016"/>
                <a:ext cx="662767" cy="1152128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39" name="Line 40"/>
              <p:cNvSpPr>
                <a:spLocks noChangeShapeType="1"/>
              </p:cNvSpPr>
              <p:nvPr/>
            </p:nvSpPr>
            <p:spPr bwMode="auto">
              <a:xfrm>
                <a:off x="4442679" y="3139769"/>
                <a:ext cx="0" cy="433247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</p:grpSp>
        <p:pic>
          <p:nvPicPr>
            <p:cNvPr id="37" name="Picture 36" descr="latex-image-1.pdf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928" y="2636912"/>
              <a:ext cx="2654194" cy="592385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2915816" y="4195539"/>
            <a:ext cx="3600400" cy="2117849"/>
            <a:chOff x="2771800" y="3975447"/>
            <a:chExt cx="3600400" cy="2117849"/>
          </a:xfrm>
        </p:grpSpPr>
        <p:grpSp>
          <p:nvGrpSpPr>
            <p:cNvPr id="28" name="Group 27"/>
            <p:cNvGrpSpPr/>
            <p:nvPr/>
          </p:nvGrpSpPr>
          <p:grpSpPr>
            <a:xfrm>
              <a:off x="2771800" y="3975447"/>
              <a:ext cx="3600400" cy="1397623"/>
              <a:chOff x="2267744" y="3429000"/>
              <a:chExt cx="3600400" cy="1397623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2267744" y="4365104"/>
                <a:ext cx="3600400" cy="461519"/>
              </a:xfrm>
              <a:prstGeom prst="rect">
                <a:avLst/>
              </a:prstGeom>
              <a:noFill/>
            </p:spPr>
            <p:txBody>
              <a:bodyPr wrap="square" lIns="91291" tIns="45648" rIns="91291" bIns="45648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00FF"/>
                    </a:solidFill>
                    <a:effectLst/>
                    <a:latin typeface="Gill Sans"/>
                    <a:cs typeface="Gill Sans"/>
                  </a:rPr>
                  <a:t>Removal of driving gradient</a:t>
                </a:r>
                <a:endParaRPr lang="en-US" sz="2400" dirty="0">
                  <a:solidFill>
                    <a:srgbClr val="0000FF"/>
                  </a:solidFill>
                  <a:effectLst/>
                  <a:latin typeface="Gill Sans"/>
                  <a:cs typeface="Gill Sans"/>
                </a:endParaRPr>
              </a:p>
            </p:txBody>
          </p:sp>
          <p:sp>
            <p:nvSpPr>
              <p:cNvPr id="33" name="Line 40"/>
              <p:cNvSpPr>
                <a:spLocks noChangeShapeType="1"/>
              </p:cNvSpPr>
              <p:nvPr/>
            </p:nvSpPr>
            <p:spPr bwMode="auto">
              <a:xfrm flipH="1" flipV="1">
                <a:off x="4139952" y="3962673"/>
                <a:ext cx="0" cy="50405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  <p:sp>
            <p:nvSpPr>
              <p:cNvPr id="34" name="Oval 36"/>
              <p:cNvSpPr>
                <a:spLocks noChangeArrowheads="1"/>
              </p:cNvSpPr>
              <p:nvPr/>
            </p:nvSpPr>
            <p:spPr bwMode="auto">
              <a:xfrm>
                <a:off x="3923928" y="3429000"/>
                <a:ext cx="360040" cy="504056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p:grp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7655" y="5377877"/>
              <a:ext cx="1254305" cy="715419"/>
            </a:xfrm>
            <a:prstGeom prst="rect">
              <a:avLst/>
            </a:prstGeom>
          </p:spPr>
        </p:pic>
        <p:pic>
          <p:nvPicPr>
            <p:cNvPr id="30" name="Picture 29" descr="latex-image-1.pdf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7447" y="5424636"/>
              <a:ext cx="1188729" cy="668660"/>
            </a:xfrm>
            <a:prstGeom prst="rect">
              <a:avLst/>
            </a:prstGeom>
          </p:spPr>
        </p:pic>
        <p:sp>
          <p:nvSpPr>
            <p:cNvPr id="31" name="Line 40"/>
            <p:cNvSpPr>
              <a:spLocks noChangeShapeType="1"/>
            </p:cNvSpPr>
            <p:nvPr/>
          </p:nvSpPr>
          <p:spPr bwMode="auto">
            <a:xfrm flipV="1">
              <a:off x="4355976" y="5733256"/>
              <a:ext cx="43204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593852" y="3778772"/>
            <a:ext cx="2227971" cy="1326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5775117" y="3825752"/>
            <a:ext cx="1338247" cy="1326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7170444" y="3724152"/>
            <a:ext cx="1338247" cy="1326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7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1" grpId="0" animBg="1"/>
      <p:bldP spid="41" grpId="1" animBg="1"/>
      <p:bldP spid="47" grpId="0"/>
      <p:bldP spid="47" grpId="1"/>
      <p:bldP spid="50" grpId="0"/>
      <p:bldP spid="50" grpId="1"/>
      <p:bldP spid="2" grpId="0" animBg="1"/>
      <p:bldP spid="64" grpId="0" animBg="1"/>
      <p:bldP spid="6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8511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The SOL width can be estimated theoretically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403607"/>
            <a:ext cx="3384240" cy="244798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0444" y="3365507"/>
            <a:ext cx="3307507" cy="2520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19</a:t>
            </a:fld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95536" y="1721892"/>
            <a:ext cx="1404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effectLst/>
                <a:latin typeface="Palatino Linotype"/>
                <a:cs typeface="Palatino Linotype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Palatino Linotype"/>
                <a:cs typeface="Palatino Linotype"/>
              </a:rPr>
              <a:t>n SI units:</a:t>
            </a:r>
            <a:endParaRPr lang="en-US" sz="2000" dirty="0">
              <a:solidFill>
                <a:srgbClr val="000000"/>
              </a:solidFill>
              <a:effectLst/>
              <a:latin typeface="Palatino Linotype"/>
              <a:cs typeface="Palatino Linotype"/>
            </a:endParaRPr>
          </a:p>
        </p:txBody>
      </p:sp>
      <p:pic>
        <p:nvPicPr>
          <p:cNvPr id="30" name="Picture 2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6" y="2043832"/>
            <a:ext cx="8292671" cy="79208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370898" y="6069511"/>
            <a:ext cx="4719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[Halpern et al, Nuclear Fusion 2013; Nuclear Fusion 2014]</a:t>
            </a:r>
          </a:p>
        </p:txBody>
      </p:sp>
    </p:spTree>
    <p:extLst>
      <p:ext uri="{BB962C8B-B14F-4D97-AF65-F5344CB8AC3E}">
        <p14:creationId xmlns:p14="http://schemas.microsoft.com/office/powerpoint/2010/main" val="1026392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31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511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alatino Linotype"/>
                <a:cs typeface="Palatino Linotype"/>
              </a:rPr>
              <a:t>GBS: a tool to simulate open-field-line turbulence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14" y="2636841"/>
            <a:ext cx="7102433" cy="34199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1485900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Palatino Linotype"/>
                <a:cs typeface="Palatino Linotype"/>
              </a:rPr>
              <a:t>The</a:t>
            </a:r>
            <a:r>
              <a:rPr lang="en-US" sz="2000" b="1">
                <a:latin typeface="Palatino Linotype"/>
                <a:cs typeface="Palatino Linotype"/>
              </a:rPr>
              <a:t> Global Braginskii Solver</a:t>
            </a:r>
            <a:r>
              <a:rPr lang="en-US" sz="2000">
                <a:latin typeface="Palatino Linotype"/>
                <a:cs typeface="Palatino Linotype"/>
              </a:rPr>
              <a:t> [1] is a 3D, global, flux-driven, turbulence code that solves the electromagnetic drift-reduced Braginskii equations with magnetic presheath boundary conditions [2].  </a:t>
            </a:r>
            <a:endParaRPr lang="en-US" sz="2000"/>
          </a:p>
        </p:txBody>
      </p:sp>
      <p:sp>
        <p:nvSpPr>
          <p:cNvPr id="7" name="TextBox 6"/>
          <p:cNvSpPr txBox="1"/>
          <p:nvPr/>
        </p:nvSpPr>
        <p:spPr>
          <a:xfrm>
            <a:off x="751811" y="6090050"/>
            <a:ext cx="5346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[1] Ricci et al, Plasma Physics and Controlled Fusion 54, 124047 (2012)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1811" y="6424600"/>
            <a:ext cx="401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[2] Loizu et al, Physics of Plasmas 19, 122307 (2012)</a:t>
            </a:r>
          </a:p>
        </p:txBody>
      </p:sp>
    </p:spTree>
    <p:extLst>
      <p:ext uri="{BB962C8B-B14F-4D97-AF65-F5344CB8AC3E}">
        <p14:creationId xmlns:p14="http://schemas.microsoft.com/office/powerpoint/2010/main" val="1848204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16810" y="274638"/>
            <a:ext cx="89763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The limiter position substantially modifies the SOL width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20</a:t>
            </a:fld>
            <a:endParaRPr lang="en-US"/>
          </a:p>
        </p:txBody>
      </p:sp>
      <p:pic>
        <p:nvPicPr>
          <p:cNvPr id="84" name="Picture 83" descr="ch6_Lp_pol_si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540" y="2263800"/>
            <a:ext cx="6577930" cy="3240360"/>
          </a:xfrm>
          <a:prstGeom prst="rect">
            <a:avLst/>
          </a:prstGeom>
        </p:spPr>
      </p:pic>
      <p:grpSp>
        <p:nvGrpSpPr>
          <p:cNvPr id="85" name="Group 84"/>
          <p:cNvGrpSpPr/>
          <p:nvPr/>
        </p:nvGrpSpPr>
        <p:grpSpPr>
          <a:xfrm>
            <a:off x="7486228" y="2214364"/>
            <a:ext cx="1386000" cy="1332000"/>
            <a:chOff x="1799425" y="908720"/>
            <a:chExt cx="1386000" cy="1332000"/>
          </a:xfrm>
        </p:grpSpPr>
        <p:pic>
          <p:nvPicPr>
            <p:cNvPr id="86" name="Picture 85"/>
            <p:cNvPicPr>
              <a:picLocks noChangeAspect="1"/>
            </p:cNvPicPr>
            <p:nvPr/>
          </p:nvPicPr>
          <p:blipFill rotWithShape="1">
            <a:blip r:embed="rId3"/>
            <a:srcRect l="50269" r="10240" b="56982"/>
            <a:stretch/>
          </p:blipFill>
          <p:spPr>
            <a:xfrm>
              <a:off x="1799425" y="908720"/>
              <a:ext cx="1386000" cy="1332000"/>
            </a:xfrm>
            <a:prstGeom prst="rect">
              <a:avLst/>
            </a:prstGeom>
          </p:spPr>
        </p:pic>
        <p:sp>
          <p:nvSpPr>
            <p:cNvPr id="87" name="Trapezoid 86"/>
            <p:cNvSpPr/>
            <p:nvPr/>
          </p:nvSpPr>
          <p:spPr bwMode="auto">
            <a:xfrm rot="16200000">
              <a:off x="2897560" y="1431032"/>
              <a:ext cx="216024" cy="323528"/>
            </a:xfrm>
            <a:prstGeom prst="trapezoid">
              <a:avLst/>
            </a:prstGeom>
            <a:solidFill>
              <a:srgbClr val="B3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291" tIns="45648" rIns="91291" bIns="45648" numCol="1" rtlCol="0" anchor="t" anchorCtr="0" compatLnSpc="1">
              <a:prstTxWarp prst="textNoShape">
                <a:avLst/>
              </a:prstTxWarp>
            </a:bodyPr>
            <a:lstStyle/>
            <a:p>
              <a:pPr algn="l" defTabSz="912979" eaLnBrk="0" hangingPunct="0"/>
              <a:endParaRPr lang="en-US" sz="2400"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213420" y="2070348"/>
            <a:ext cx="1350000" cy="1332000"/>
            <a:chOff x="35857" y="908720"/>
            <a:chExt cx="1350000" cy="1332000"/>
          </a:xfrm>
        </p:grpSpPr>
        <p:pic>
          <p:nvPicPr>
            <p:cNvPr id="89" name="Picture 88"/>
            <p:cNvPicPr>
              <a:picLocks noChangeAspect="1"/>
            </p:cNvPicPr>
            <p:nvPr/>
          </p:nvPicPr>
          <p:blipFill rotWithShape="1">
            <a:blip r:embed="rId3"/>
            <a:srcRect l="3" r="61530" b="56982"/>
            <a:stretch/>
          </p:blipFill>
          <p:spPr>
            <a:xfrm>
              <a:off x="35857" y="908720"/>
              <a:ext cx="1350000" cy="1332000"/>
            </a:xfrm>
            <a:prstGeom prst="rect">
              <a:avLst/>
            </a:prstGeom>
          </p:spPr>
        </p:pic>
        <p:sp>
          <p:nvSpPr>
            <p:cNvPr id="90" name="Trapezoid 89"/>
            <p:cNvSpPr/>
            <p:nvPr/>
          </p:nvSpPr>
          <p:spPr bwMode="auto">
            <a:xfrm rot="5400000">
              <a:off x="125760" y="1431032"/>
              <a:ext cx="216024" cy="323528"/>
            </a:xfrm>
            <a:prstGeom prst="trapezoid">
              <a:avLst/>
            </a:prstGeom>
            <a:solidFill>
              <a:srgbClr val="B3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291" tIns="45648" rIns="91291" bIns="45648" numCol="1" rtlCol="0" anchor="t" anchorCtr="0" compatLnSpc="1">
              <a:prstTxWarp prst="textNoShape">
                <a:avLst/>
              </a:prstTxWarp>
            </a:bodyPr>
            <a:lstStyle/>
            <a:p>
              <a:pPr algn="l" defTabSz="912979" eaLnBrk="0" hangingPunct="0"/>
              <a:endParaRPr lang="en-US" sz="2400"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13420" y="3798540"/>
            <a:ext cx="1350000" cy="1368000"/>
            <a:chOff x="1835881" y="2671272"/>
            <a:chExt cx="1350000" cy="1368000"/>
          </a:xfrm>
        </p:grpSpPr>
        <p:pic>
          <p:nvPicPr>
            <p:cNvPr id="92" name="Picture 91"/>
            <p:cNvPicPr>
              <a:picLocks noChangeAspect="1"/>
            </p:cNvPicPr>
            <p:nvPr/>
          </p:nvPicPr>
          <p:blipFill rotWithShape="1">
            <a:blip r:embed="rId3"/>
            <a:srcRect l="51303" t="56941" r="10234" b="-1120"/>
            <a:stretch/>
          </p:blipFill>
          <p:spPr>
            <a:xfrm>
              <a:off x="1835881" y="2671272"/>
              <a:ext cx="1350000" cy="1368000"/>
            </a:xfrm>
            <a:prstGeom prst="rect">
              <a:avLst/>
            </a:prstGeom>
          </p:spPr>
        </p:pic>
        <p:sp>
          <p:nvSpPr>
            <p:cNvPr id="93" name="Trapezoid 92"/>
            <p:cNvSpPr/>
            <p:nvPr/>
          </p:nvSpPr>
          <p:spPr bwMode="auto">
            <a:xfrm>
              <a:off x="2411760" y="3645024"/>
              <a:ext cx="216024" cy="323528"/>
            </a:xfrm>
            <a:prstGeom prst="trapezoid">
              <a:avLst/>
            </a:prstGeom>
            <a:solidFill>
              <a:srgbClr val="B3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291" tIns="45648" rIns="91291" bIns="45648" numCol="1" rtlCol="0" anchor="t" anchorCtr="0" compatLnSpc="1">
              <a:prstTxWarp prst="textNoShape">
                <a:avLst/>
              </a:prstTxWarp>
            </a:bodyPr>
            <a:lstStyle/>
            <a:p>
              <a:pPr algn="l" defTabSz="912979" eaLnBrk="0" hangingPunct="0"/>
              <a:endParaRPr lang="en-US" sz="2400"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7615663" y="3925655"/>
            <a:ext cx="1386000" cy="1404000"/>
            <a:chOff x="35497" y="2599032"/>
            <a:chExt cx="1386000" cy="1404000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3"/>
            <a:srcRect l="2" t="54600" r="60507" b="54"/>
            <a:stretch/>
          </p:blipFill>
          <p:spPr>
            <a:xfrm>
              <a:off x="35497" y="2599032"/>
              <a:ext cx="1386000" cy="1404000"/>
            </a:xfrm>
            <a:prstGeom prst="rect">
              <a:avLst/>
            </a:prstGeom>
          </p:spPr>
        </p:pic>
        <p:sp>
          <p:nvSpPr>
            <p:cNvPr id="96" name="Trapezoid 95"/>
            <p:cNvSpPr/>
            <p:nvPr/>
          </p:nvSpPr>
          <p:spPr bwMode="auto">
            <a:xfrm rot="10800000">
              <a:off x="611560" y="2636912"/>
              <a:ext cx="216024" cy="323528"/>
            </a:xfrm>
            <a:prstGeom prst="trapezoid">
              <a:avLst/>
            </a:prstGeom>
            <a:solidFill>
              <a:srgbClr val="B3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291" tIns="45648" rIns="91291" bIns="45648" numCol="1" rtlCol="0" anchor="t" anchorCtr="0" compatLnSpc="1">
              <a:prstTxWarp prst="textNoShape">
                <a:avLst/>
              </a:prstTxWarp>
            </a:bodyPr>
            <a:lstStyle/>
            <a:p>
              <a:pPr algn="l" defTabSz="912979" eaLnBrk="0" hangingPunct="0"/>
              <a:endParaRPr lang="en-US" sz="2400"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cxnSp>
        <p:nvCxnSpPr>
          <p:cNvPr id="97" name="Straight Arrow Connector 96"/>
          <p:cNvCxnSpPr/>
          <p:nvPr/>
        </p:nvCxnSpPr>
        <p:spPr bwMode="auto">
          <a:xfrm>
            <a:off x="1478702" y="2934444"/>
            <a:ext cx="1182990" cy="57606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cxnSp>
        <p:nvCxnSpPr>
          <p:cNvPr id="98" name="Straight Arrow Connector 97"/>
          <p:cNvCxnSpPr/>
          <p:nvPr/>
        </p:nvCxnSpPr>
        <p:spPr bwMode="auto">
          <a:xfrm flipV="1">
            <a:off x="1478702" y="4374604"/>
            <a:ext cx="1038974" cy="21602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cxnSp>
        <p:nvCxnSpPr>
          <p:cNvPr id="99" name="Straight Arrow Connector 98"/>
          <p:cNvCxnSpPr/>
          <p:nvPr/>
        </p:nvCxnSpPr>
        <p:spPr bwMode="auto">
          <a:xfrm flipH="1">
            <a:off x="6982173" y="3238500"/>
            <a:ext cx="726727" cy="753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cxnSp>
        <p:nvCxnSpPr>
          <p:cNvPr id="100" name="Straight Arrow Connector 99"/>
          <p:cNvCxnSpPr/>
          <p:nvPr/>
        </p:nvCxnSpPr>
        <p:spPr bwMode="auto">
          <a:xfrm flipH="1" flipV="1">
            <a:off x="6694141" y="4446612"/>
            <a:ext cx="1014759" cy="14401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101" name="Rectangle 100"/>
          <p:cNvSpPr/>
          <p:nvPr/>
        </p:nvSpPr>
        <p:spPr bwMode="auto">
          <a:xfrm>
            <a:off x="7990284" y="2646412"/>
            <a:ext cx="432048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2" name="Rectangle 101"/>
          <p:cNvSpPr/>
          <p:nvPr/>
        </p:nvSpPr>
        <p:spPr bwMode="auto">
          <a:xfrm>
            <a:off x="8062292" y="4374604"/>
            <a:ext cx="432048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3" name="Rectangle 102"/>
          <p:cNvSpPr/>
          <p:nvPr/>
        </p:nvSpPr>
        <p:spPr bwMode="auto">
          <a:xfrm>
            <a:off x="717476" y="4230588"/>
            <a:ext cx="432048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4" name="Rectangle 103"/>
          <p:cNvSpPr/>
          <p:nvPr/>
        </p:nvSpPr>
        <p:spPr bwMode="auto">
          <a:xfrm>
            <a:off x="717476" y="2502396"/>
            <a:ext cx="432048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5" name="Rectangle 104"/>
          <p:cNvSpPr/>
          <p:nvPr/>
        </p:nvSpPr>
        <p:spPr bwMode="auto">
          <a:xfrm>
            <a:off x="1509564" y="3343920"/>
            <a:ext cx="360040" cy="7920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106" name="Picture 10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702" y="3487936"/>
            <a:ext cx="390901" cy="360040"/>
          </a:xfrm>
          <a:prstGeom prst="rect">
            <a:avLst/>
          </a:prstGeom>
        </p:spPr>
      </p:pic>
      <p:sp>
        <p:nvSpPr>
          <p:cNvPr id="107" name="Rectangle 106"/>
          <p:cNvSpPr/>
          <p:nvPr/>
        </p:nvSpPr>
        <p:spPr bwMode="auto">
          <a:xfrm>
            <a:off x="4389884" y="5288136"/>
            <a:ext cx="504056" cy="50405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108" name="Picture 10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984" y="5329655"/>
            <a:ext cx="203200" cy="342900"/>
          </a:xfrm>
          <a:prstGeom prst="rect">
            <a:avLst/>
          </a:prstGeom>
        </p:spPr>
      </p:pic>
      <p:sp>
        <p:nvSpPr>
          <p:cNvPr id="109" name="Rectangle 108"/>
          <p:cNvSpPr/>
          <p:nvPr/>
        </p:nvSpPr>
        <p:spPr bwMode="auto">
          <a:xfrm>
            <a:off x="2157636" y="2551832"/>
            <a:ext cx="1296144" cy="244827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14000"/>
                </a:schemeClr>
              </a:gs>
              <a:gs pos="100000">
                <a:srgbClr val="FFFFFF">
                  <a:alpha val="14000"/>
                </a:srgbClr>
              </a:gs>
              <a:gs pos="50000">
                <a:srgbClr val="FF0000">
                  <a:alpha val="14000"/>
                </a:srgb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10" name="Rectangle 109"/>
          <p:cNvSpPr/>
          <p:nvPr/>
        </p:nvSpPr>
        <p:spPr bwMode="auto">
          <a:xfrm>
            <a:off x="5974060" y="2551832"/>
            <a:ext cx="1296144" cy="244827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14000"/>
                </a:schemeClr>
              </a:gs>
              <a:gs pos="100000">
                <a:srgbClr val="FFFFFF">
                  <a:alpha val="14000"/>
                </a:srgbClr>
              </a:gs>
              <a:gs pos="50000">
                <a:srgbClr val="FF0000">
                  <a:alpha val="14000"/>
                </a:srgb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11" name="Rectangle 110"/>
          <p:cNvSpPr/>
          <p:nvPr/>
        </p:nvSpPr>
        <p:spPr bwMode="auto">
          <a:xfrm>
            <a:off x="3525788" y="2551832"/>
            <a:ext cx="2448272" cy="244827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14000"/>
                </a:schemeClr>
              </a:gs>
              <a:gs pos="100000">
                <a:srgbClr val="FFFFFF">
                  <a:alpha val="14000"/>
                </a:srgbClr>
              </a:gs>
              <a:gs pos="50000">
                <a:srgbClr val="008000">
                  <a:alpha val="14000"/>
                </a:srgb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2157636" y="1966476"/>
            <a:ext cx="5112568" cy="378624"/>
            <a:chOff x="2195736" y="1331476"/>
            <a:chExt cx="5112568" cy="378624"/>
          </a:xfrm>
        </p:grpSpPr>
        <p:cxnSp>
          <p:nvCxnSpPr>
            <p:cNvPr id="113" name="Straight Arrow Connector 112"/>
            <p:cNvCxnSpPr/>
            <p:nvPr/>
          </p:nvCxnSpPr>
          <p:spPr bwMode="auto">
            <a:xfrm>
              <a:off x="3491880" y="1556792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114" name="Straight Arrow Connector 113"/>
            <p:cNvCxnSpPr/>
            <p:nvPr/>
          </p:nvCxnSpPr>
          <p:spPr bwMode="auto">
            <a:xfrm>
              <a:off x="2195736" y="1556792"/>
              <a:ext cx="136815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115" name="Straight Arrow Connector 114"/>
            <p:cNvCxnSpPr/>
            <p:nvPr/>
          </p:nvCxnSpPr>
          <p:spPr bwMode="auto">
            <a:xfrm>
              <a:off x="5940152" y="1556792"/>
              <a:ext cx="136815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16" name="TextBox 115"/>
            <p:cNvSpPr txBox="1"/>
            <p:nvPr/>
          </p:nvSpPr>
          <p:spPr>
            <a:xfrm>
              <a:off x="4348166" y="1331476"/>
              <a:ext cx="511866" cy="369332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LFS</a:t>
              </a:r>
              <a:endParaRPr lang="en-US" dirty="0">
                <a:effectLst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528218" y="1340768"/>
              <a:ext cx="566982" cy="369332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H</a:t>
              </a:r>
              <a:r>
                <a:rPr lang="en-US" dirty="0" smtClean="0">
                  <a:effectLst/>
                </a:rPr>
                <a:t>FS</a:t>
              </a:r>
              <a:endParaRPr lang="en-US" dirty="0">
                <a:effectLst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309274" y="1340768"/>
              <a:ext cx="566982" cy="369332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H</a:t>
              </a:r>
              <a:r>
                <a:rPr lang="en-US" dirty="0" smtClean="0">
                  <a:effectLst/>
                </a:rPr>
                <a:t>FS</a:t>
              </a:r>
              <a:endParaRPr lang="en-US" dirty="0"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1784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498600"/>
            <a:ext cx="6188547" cy="5076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16810" y="274638"/>
            <a:ext cx="89763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The limiter position can modify the turbulent regime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7198" y="2286000"/>
            <a:ext cx="1854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Phase difference</a:t>
            </a:r>
          </a:p>
          <a:p>
            <a:r>
              <a:rPr lang="en-US" sz="1400"/>
              <a:t>between n and φ</a:t>
            </a:r>
          </a:p>
          <a:p>
            <a:r>
              <a:rPr lang="en-US" sz="1400"/>
              <a:t>is ≈ 90° (</a:t>
            </a:r>
            <a:r>
              <a:rPr lang="en-US" sz="1400" b="1"/>
              <a:t>ballooning</a:t>
            </a:r>
            <a:r>
              <a:rPr lang="en-US" sz="140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36602" y="2286000"/>
            <a:ext cx="1854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Phase difference</a:t>
            </a:r>
          </a:p>
          <a:p>
            <a:r>
              <a:rPr lang="en-US" sz="1400"/>
              <a:t>between n and φ</a:t>
            </a:r>
          </a:p>
          <a:p>
            <a:r>
              <a:rPr lang="en-US" sz="1400"/>
              <a:t>is ≈ 0° (</a:t>
            </a:r>
            <a:r>
              <a:rPr lang="en-US" sz="1400" b="1"/>
              <a:t>drift wave</a:t>
            </a:r>
            <a:r>
              <a:rPr lang="en-US" sz="1400"/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7198" y="4876800"/>
            <a:ext cx="1854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Phase difference</a:t>
            </a:r>
          </a:p>
          <a:p>
            <a:r>
              <a:rPr lang="en-US" sz="1400"/>
              <a:t>between n and φ</a:t>
            </a:r>
          </a:p>
          <a:p>
            <a:r>
              <a:rPr lang="en-US" sz="1400"/>
              <a:t>is ≈ 90° </a:t>
            </a:r>
            <a:r>
              <a:rPr lang="en-US" sz="1400" b="1"/>
              <a:t>(ballooning</a:t>
            </a:r>
            <a:r>
              <a:rPr lang="en-US" sz="1400"/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49302" y="4876800"/>
            <a:ext cx="1854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Phase difference</a:t>
            </a:r>
          </a:p>
          <a:p>
            <a:r>
              <a:rPr lang="en-US" sz="1400"/>
              <a:t>between n and φ</a:t>
            </a:r>
          </a:p>
          <a:p>
            <a:r>
              <a:rPr lang="en-US" sz="1400"/>
              <a:t>is ≈ 90° (</a:t>
            </a:r>
            <a:r>
              <a:rPr lang="en-US" sz="1400" b="1"/>
              <a:t>ballooning</a:t>
            </a:r>
            <a:r>
              <a:rPr lang="en-US" sz="14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24501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16810" y="274638"/>
            <a:ext cx="89763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The limiter position affects poloidal structure of E</a:t>
            </a:r>
            <a:r>
              <a:rPr lang="en-US" sz="3000" baseline="-25000">
                <a:solidFill>
                  <a:schemeClr val="accent1">
                    <a:lumMod val="75000"/>
                  </a:schemeClr>
                </a:solidFill>
              </a:rPr>
              <a:t>r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9571" y="6356350"/>
            <a:ext cx="2692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7F7F7F"/>
                </a:solidFill>
              </a:rPr>
              <a:t>[Loizu et al, Nuclear Fusion 2014]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0" y="2202980"/>
            <a:ext cx="3937000" cy="32928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2190280"/>
            <a:ext cx="3860800" cy="337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92250" y="1564994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Palatino Linotype"/>
                <a:cs typeface="Palatino Linotype"/>
              </a:rPr>
              <a:t>GBS simulations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61050" y="1544638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Palatino Linotype"/>
                <a:cs typeface="Palatino Linotype"/>
              </a:rPr>
              <a:t>Analytical model</a:t>
            </a:r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4635500" y="1564994"/>
            <a:ext cx="12700" cy="40484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2283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5410" y="274638"/>
            <a:ext cx="85445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alatino Linotype"/>
                <a:cs typeface="Palatino Linotype"/>
              </a:rPr>
              <a:t>Example: electrostatic DRB equations with cold 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3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648544" y="1758231"/>
            <a:ext cx="7622456" cy="3366938"/>
            <a:chOff x="762000" y="2730505"/>
            <a:chExt cx="7622456" cy="336693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2000" y="2730505"/>
              <a:ext cx="7462478" cy="3131988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7759700" y="2870200"/>
              <a:ext cx="579078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759700" y="3441700"/>
              <a:ext cx="579078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759700" y="4064000"/>
              <a:ext cx="579078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805378" y="4724400"/>
              <a:ext cx="579078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759700" y="5678343"/>
              <a:ext cx="579078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88044" y="1897926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  <a:latin typeface="Palatino Linotype"/>
                <a:cs typeface="Palatino Linotype"/>
              </a:rPr>
              <a:t>continuity</a:t>
            </a:r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1544" y="2526884"/>
            <a:ext cx="1422400" cy="394732"/>
            <a:chOff x="251544" y="3492084"/>
            <a:chExt cx="1422400" cy="394732"/>
          </a:xfrm>
        </p:grpSpPr>
        <p:sp>
          <p:nvSpPr>
            <p:cNvPr id="20" name="TextBox 19"/>
            <p:cNvSpPr txBox="1"/>
            <p:nvPr/>
          </p:nvSpPr>
          <p:spPr>
            <a:xfrm rot="10800000">
              <a:off x="251544" y="3517484"/>
              <a:ext cx="30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accent2">
                      <a:lumMod val="75000"/>
                    </a:schemeClr>
                  </a:solidFill>
                  <a:latin typeface="Palatino Linotype"/>
                  <a:cs typeface="Palatino Linotype"/>
                </a:rPr>
                <a:t>Δ</a:t>
              </a:r>
              <a:endParaRPr lang="en-US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3944" y="3492084"/>
              <a:ext cx="127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accent2">
                      <a:lumMod val="75000"/>
                    </a:schemeClr>
                  </a:solidFill>
                  <a:latin typeface="Palatino Linotype"/>
                  <a:cs typeface="Palatino Linotype"/>
                </a:rPr>
                <a:t>.</a:t>
              </a:r>
              <a:r>
                <a:rPr lang="en-US">
                  <a:solidFill>
                    <a:schemeClr val="accent2">
                      <a:lumMod val="75000"/>
                    </a:schemeClr>
                  </a:solidFill>
                  <a:latin typeface="Palatino Linotype"/>
                  <a:cs typeface="Palatino Linotype"/>
                </a:rPr>
                <a:t> j = 0</a:t>
              </a:r>
              <a:endParaRPr lang="en-US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88044" y="3155226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  <a:latin typeface="Palatino Linotype"/>
                <a:cs typeface="Palatino Linotype"/>
              </a:rPr>
              <a:t>Ohm’s law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8044" y="3729614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  <a:latin typeface="Palatino Linotype"/>
                <a:cs typeface="Palatino Linotype"/>
              </a:rPr>
              <a:t>momentum</a:t>
            </a:r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144" y="4319403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  <a:latin typeface="Palatino Linotype"/>
                <a:cs typeface="Palatino Linotype"/>
              </a:rPr>
              <a:t>heat</a:t>
            </a:r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0200" y="5294064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with boundary conditions for						          at the magnetic presheath entrance, </a:t>
            </a:r>
          </a:p>
          <a:p>
            <a:endParaRPr lang="en-US"/>
          </a:p>
          <a:p>
            <a:r>
              <a:rPr lang="en-US" sz="1600"/>
              <a:t>where the ion-drift-approximation,                                                    , breaks down.     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056" y="5339400"/>
            <a:ext cx="2929330" cy="28799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776586" y="5503084"/>
            <a:ext cx="127000" cy="200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1530" y="5601996"/>
            <a:ext cx="2383442" cy="64799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911311" y="5809961"/>
            <a:ext cx="401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50000"/>
                  </a:schemeClr>
                </a:solidFill>
              </a:rPr>
              <a:t>[Loizu et al, PoP 2012]</a:t>
            </a:r>
          </a:p>
        </p:txBody>
      </p:sp>
    </p:spTree>
    <p:extLst>
      <p:ext uri="{BB962C8B-B14F-4D97-AF65-F5344CB8AC3E}">
        <p14:creationId xmlns:p14="http://schemas.microsoft.com/office/powerpoint/2010/main" val="1214153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60" y="1202721"/>
            <a:ext cx="8184750" cy="460752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511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alatino Linotype"/>
                <a:cs typeface="Palatino Linotype"/>
              </a:rPr>
              <a:t>3D scrape-off-layer turbulence simulations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5931584"/>
            <a:ext cx="840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Palatino Linotype"/>
                <a:cs typeface="Palatino Linotype"/>
              </a:rPr>
              <a:t>Quasi-steady state is reached as a balance between plasma</a:t>
            </a:r>
          </a:p>
          <a:p>
            <a:r>
              <a:rPr lang="en-US">
                <a:solidFill>
                  <a:srgbClr val="800000"/>
                </a:solidFill>
                <a:latin typeface="Palatino Linotype"/>
                <a:cs typeface="Palatino Linotype"/>
              </a:rPr>
              <a:t>source from the core</a:t>
            </a:r>
            <a:r>
              <a:rPr lang="en-US">
                <a:latin typeface="Palatino Linotype"/>
                <a:cs typeface="Palatino Linotype"/>
              </a:rPr>
              <a:t>, </a:t>
            </a:r>
            <a:r>
              <a:rPr lang="en-US">
                <a:solidFill>
                  <a:srgbClr val="008000"/>
                </a:solidFill>
                <a:latin typeface="Palatino Linotype"/>
                <a:cs typeface="Palatino Linotype"/>
              </a:rPr>
              <a:t>cross-field transport, </a:t>
            </a:r>
            <a:r>
              <a:rPr lang="en-US">
                <a:latin typeface="Palatino Linotype"/>
                <a:cs typeface="Palatino Linotype"/>
              </a:rPr>
              <a:t>and </a:t>
            </a:r>
            <a:r>
              <a:rPr lang="en-US">
                <a:solidFill>
                  <a:srgbClr val="3366FF"/>
                </a:solidFill>
                <a:latin typeface="Palatino Linotype"/>
                <a:cs typeface="Palatino Linotype"/>
              </a:rPr>
              <a:t>parallel losses</a:t>
            </a:r>
            <a:r>
              <a:rPr lang="en-US">
                <a:latin typeface="Palatino Linotype"/>
                <a:cs typeface="Palatino Linotype"/>
              </a:rPr>
              <a:t>.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5800" y="1676400"/>
            <a:ext cx="3949700" cy="1981200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60900" y="1676400"/>
            <a:ext cx="2019300" cy="1981200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3100" y="3810000"/>
            <a:ext cx="1917700" cy="1981200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47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8511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The SOL width is not poloidally symmetric 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1" y="2489200"/>
            <a:ext cx="4789381" cy="3600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295900" y="4279900"/>
            <a:ext cx="4445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149600" y="3759200"/>
            <a:ext cx="190500" cy="889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334000" y="3886200"/>
            <a:ext cx="73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L</a:t>
            </a:r>
            <a:r>
              <a:rPr lang="en-US" b="1" baseline="-25000"/>
              <a:t>p</a:t>
            </a:r>
            <a:endParaRPr lang="en-US" b="1"/>
          </a:p>
        </p:txBody>
      </p:sp>
      <p:sp>
        <p:nvSpPr>
          <p:cNvPr id="16" name="TextBox 15"/>
          <p:cNvSpPr txBox="1"/>
          <p:nvPr/>
        </p:nvSpPr>
        <p:spPr>
          <a:xfrm>
            <a:off x="3098800" y="3389868"/>
            <a:ext cx="73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L</a:t>
            </a:r>
            <a:r>
              <a:rPr lang="en-US" b="1" baseline="-25000"/>
              <a:t>p</a:t>
            </a:r>
            <a:endParaRPr lang="en-US" b="1"/>
          </a:p>
        </p:txBody>
      </p:sp>
      <p:sp>
        <p:nvSpPr>
          <p:cNvPr id="17" name="TextBox 16"/>
          <p:cNvSpPr txBox="1"/>
          <p:nvPr/>
        </p:nvSpPr>
        <p:spPr>
          <a:xfrm>
            <a:off x="2071582" y="6260818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Palatino Linotype"/>
                <a:cs typeface="Palatino Linotype"/>
              </a:rPr>
              <a:t>A sign of ballooning-dominated turbulence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788" y="1485700"/>
            <a:ext cx="2269912" cy="86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869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16810" y="274638"/>
            <a:ext cx="89763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The limiter position substantially modifies the SOL width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800" y="1562511"/>
            <a:ext cx="4940300" cy="4289404"/>
          </a:xfrm>
          <a:prstGeom prst="rect">
            <a:avLst/>
          </a:prstGeom>
        </p:spPr>
      </p:pic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091885" y="1531938"/>
            <a:ext cx="1081154" cy="4532956"/>
            <a:chOff x="179512" y="84272"/>
            <a:chExt cx="1584176" cy="6657096"/>
          </a:xfrm>
        </p:grpSpPr>
        <p:grpSp>
          <p:nvGrpSpPr>
            <p:cNvPr id="7" name="Group 6"/>
            <p:cNvGrpSpPr/>
            <p:nvPr/>
          </p:nvGrpSpPr>
          <p:grpSpPr>
            <a:xfrm>
              <a:off x="179512" y="84272"/>
              <a:ext cx="1584176" cy="6657096"/>
              <a:chOff x="7308304" y="116632"/>
              <a:chExt cx="1584176" cy="665709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7308304" y="116632"/>
                <a:ext cx="1584176" cy="6624736"/>
                <a:chOff x="7092280" y="116632"/>
                <a:chExt cx="1584176" cy="6624736"/>
              </a:xfrm>
            </p:grpSpPr>
            <p:sp>
              <p:nvSpPr>
                <p:cNvPr id="19" name="Rectangle 18"/>
                <p:cNvSpPr/>
                <p:nvPr/>
              </p:nvSpPr>
              <p:spPr bwMode="auto">
                <a:xfrm>
                  <a:off x="7092280" y="188640"/>
                  <a:ext cx="1584176" cy="6552728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8458" t="13419" r="69214" b="67226"/>
                <a:stretch/>
              </p:blipFill>
              <p:spPr>
                <a:xfrm>
                  <a:off x="7380312" y="260648"/>
                  <a:ext cx="1008112" cy="1134126"/>
                </a:xfrm>
                <a:prstGeom prst="rect">
                  <a:avLst/>
                </a:prstGeom>
              </p:spPr>
            </p:pic>
            <p:sp>
              <p:nvSpPr>
                <p:cNvPr id="21" name="Rectangle 20"/>
                <p:cNvSpPr/>
                <p:nvPr/>
              </p:nvSpPr>
              <p:spPr bwMode="auto">
                <a:xfrm>
                  <a:off x="7164288" y="3326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2" name="Rectangle 21"/>
                <p:cNvSpPr/>
                <p:nvPr/>
              </p:nvSpPr>
              <p:spPr bwMode="auto">
                <a:xfrm>
                  <a:off x="7164288" y="5486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 bwMode="auto">
                <a:xfrm>
                  <a:off x="7164288" y="7647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4" name="Rectangle 23"/>
                <p:cNvSpPr/>
                <p:nvPr/>
              </p:nvSpPr>
              <p:spPr bwMode="auto">
                <a:xfrm>
                  <a:off x="7164288" y="9807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5" name="Rectangle 24"/>
                <p:cNvSpPr/>
                <p:nvPr/>
              </p:nvSpPr>
              <p:spPr bwMode="auto">
                <a:xfrm>
                  <a:off x="7164288" y="11967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 bwMode="auto">
                <a:xfrm>
                  <a:off x="7164288" y="141277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 bwMode="auto">
                <a:xfrm>
                  <a:off x="7164288" y="162880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 bwMode="auto">
                <a:xfrm>
                  <a:off x="7164288" y="184482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 bwMode="auto">
                <a:xfrm>
                  <a:off x="7164288" y="206084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 bwMode="auto">
                <a:xfrm>
                  <a:off x="7164288" y="227687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 bwMode="auto">
                <a:xfrm>
                  <a:off x="7164288" y="249289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 bwMode="auto">
                <a:xfrm>
                  <a:off x="7164288" y="270892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 bwMode="auto">
                <a:xfrm>
                  <a:off x="7164288" y="292494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 bwMode="auto">
                <a:xfrm>
                  <a:off x="7164288" y="314096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 bwMode="auto">
                <a:xfrm>
                  <a:off x="7164288" y="335699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 bwMode="auto">
                <a:xfrm>
                  <a:off x="7164288" y="357301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7" name="Rectangle 36"/>
                <p:cNvSpPr/>
                <p:nvPr/>
              </p:nvSpPr>
              <p:spPr bwMode="auto">
                <a:xfrm>
                  <a:off x="7164288" y="378904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 bwMode="auto">
                <a:xfrm>
                  <a:off x="7164288" y="400506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 bwMode="auto">
                <a:xfrm>
                  <a:off x="7164288" y="422108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 bwMode="auto">
                <a:xfrm>
                  <a:off x="7164288" y="443711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 bwMode="auto">
                <a:xfrm>
                  <a:off x="7164288" y="465313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 bwMode="auto">
                <a:xfrm>
                  <a:off x="7164288" y="486916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3" name="Rectangle 42"/>
                <p:cNvSpPr/>
                <p:nvPr/>
              </p:nvSpPr>
              <p:spPr bwMode="auto">
                <a:xfrm>
                  <a:off x="7164288" y="508518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4" name="Rectangle 43"/>
                <p:cNvSpPr/>
                <p:nvPr/>
              </p:nvSpPr>
              <p:spPr bwMode="auto">
                <a:xfrm>
                  <a:off x="7164288" y="530120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5" name="Rectangle 44"/>
                <p:cNvSpPr/>
                <p:nvPr/>
              </p:nvSpPr>
              <p:spPr bwMode="auto">
                <a:xfrm>
                  <a:off x="7164288" y="55172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6" name="Rectangle 45"/>
                <p:cNvSpPr/>
                <p:nvPr/>
              </p:nvSpPr>
              <p:spPr bwMode="auto">
                <a:xfrm>
                  <a:off x="7164288" y="57332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 bwMode="auto">
                <a:xfrm>
                  <a:off x="7164288" y="59492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 bwMode="auto">
                <a:xfrm>
                  <a:off x="7164288" y="61653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9" name="Rectangle 48"/>
                <p:cNvSpPr/>
                <p:nvPr/>
              </p:nvSpPr>
              <p:spPr bwMode="auto">
                <a:xfrm>
                  <a:off x="7164288" y="63813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0" name="Rectangle 49"/>
                <p:cNvSpPr/>
                <p:nvPr/>
              </p:nvSpPr>
              <p:spPr bwMode="auto">
                <a:xfrm>
                  <a:off x="7164288" y="65973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 bwMode="auto">
                <a:xfrm>
                  <a:off x="7164288" y="1166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2" name="Rectangle 51"/>
                <p:cNvSpPr/>
                <p:nvPr/>
              </p:nvSpPr>
              <p:spPr bwMode="auto">
                <a:xfrm>
                  <a:off x="8460432" y="3326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 bwMode="auto">
                <a:xfrm>
                  <a:off x="8460432" y="5486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4" name="Rectangle 53"/>
                <p:cNvSpPr/>
                <p:nvPr/>
              </p:nvSpPr>
              <p:spPr bwMode="auto">
                <a:xfrm>
                  <a:off x="8460432" y="7647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 bwMode="auto">
                <a:xfrm>
                  <a:off x="8460432" y="9807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 bwMode="auto">
                <a:xfrm>
                  <a:off x="8460432" y="11967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 bwMode="auto">
                <a:xfrm>
                  <a:off x="8460432" y="141277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 bwMode="auto">
                <a:xfrm>
                  <a:off x="8460432" y="162880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 bwMode="auto">
                <a:xfrm>
                  <a:off x="8460432" y="184482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0" name="Rectangle 59"/>
                <p:cNvSpPr/>
                <p:nvPr/>
              </p:nvSpPr>
              <p:spPr bwMode="auto">
                <a:xfrm>
                  <a:off x="8460432" y="206084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 bwMode="auto">
                <a:xfrm>
                  <a:off x="8460432" y="227687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2" name="Rectangle 61"/>
                <p:cNvSpPr/>
                <p:nvPr/>
              </p:nvSpPr>
              <p:spPr bwMode="auto">
                <a:xfrm>
                  <a:off x="8460432" y="249289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3" name="Rectangle 62"/>
                <p:cNvSpPr/>
                <p:nvPr/>
              </p:nvSpPr>
              <p:spPr bwMode="auto">
                <a:xfrm>
                  <a:off x="8460432" y="270892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 bwMode="auto">
                <a:xfrm>
                  <a:off x="8460432" y="292494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5" name="Rectangle 64"/>
                <p:cNvSpPr/>
                <p:nvPr/>
              </p:nvSpPr>
              <p:spPr bwMode="auto">
                <a:xfrm>
                  <a:off x="8460432" y="314096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 bwMode="auto">
                <a:xfrm>
                  <a:off x="8460432" y="335699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7" name="Rectangle 66"/>
                <p:cNvSpPr/>
                <p:nvPr/>
              </p:nvSpPr>
              <p:spPr bwMode="auto">
                <a:xfrm>
                  <a:off x="8460432" y="357301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 bwMode="auto">
                <a:xfrm>
                  <a:off x="8460432" y="378904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9" name="Rectangle 68"/>
                <p:cNvSpPr/>
                <p:nvPr/>
              </p:nvSpPr>
              <p:spPr bwMode="auto">
                <a:xfrm>
                  <a:off x="8460432" y="400506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0" name="Rectangle 69"/>
                <p:cNvSpPr/>
                <p:nvPr/>
              </p:nvSpPr>
              <p:spPr bwMode="auto">
                <a:xfrm>
                  <a:off x="8460432" y="422108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 bwMode="auto">
                <a:xfrm>
                  <a:off x="8460432" y="443711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2" name="Rectangle 71"/>
                <p:cNvSpPr/>
                <p:nvPr/>
              </p:nvSpPr>
              <p:spPr bwMode="auto">
                <a:xfrm>
                  <a:off x="8460432" y="465313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3" name="Rectangle 72"/>
                <p:cNvSpPr/>
                <p:nvPr/>
              </p:nvSpPr>
              <p:spPr bwMode="auto">
                <a:xfrm>
                  <a:off x="8460432" y="486916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4" name="Rectangle 73"/>
                <p:cNvSpPr/>
                <p:nvPr/>
              </p:nvSpPr>
              <p:spPr bwMode="auto">
                <a:xfrm>
                  <a:off x="8460432" y="508518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5" name="Rectangle 74"/>
                <p:cNvSpPr/>
                <p:nvPr/>
              </p:nvSpPr>
              <p:spPr bwMode="auto">
                <a:xfrm>
                  <a:off x="8460432" y="530120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6" name="Rectangle 75"/>
                <p:cNvSpPr/>
                <p:nvPr/>
              </p:nvSpPr>
              <p:spPr bwMode="auto">
                <a:xfrm>
                  <a:off x="8460432" y="55172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7" name="Rectangle 76"/>
                <p:cNvSpPr/>
                <p:nvPr/>
              </p:nvSpPr>
              <p:spPr bwMode="auto">
                <a:xfrm>
                  <a:off x="8460432" y="57332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8" name="Rectangle 77"/>
                <p:cNvSpPr/>
                <p:nvPr/>
              </p:nvSpPr>
              <p:spPr bwMode="auto">
                <a:xfrm>
                  <a:off x="8460432" y="59492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 bwMode="auto">
                <a:xfrm>
                  <a:off x="8460432" y="61653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 bwMode="auto">
                <a:xfrm>
                  <a:off x="8460432" y="63813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 bwMode="auto">
                <a:xfrm>
                  <a:off x="8460432" y="65973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 bwMode="auto">
                <a:xfrm>
                  <a:off x="8460432" y="1166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</p:grpSp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/>
              <a:srcRect l="46567" t="13419" r="41100" b="67585"/>
              <a:stretch/>
            </p:blipFill>
            <p:spPr>
              <a:xfrm>
                <a:off x="7596000" y="1484784"/>
                <a:ext cx="1008112" cy="1113124"/>
              </a:xfrm>
              <a:prstGeom prst="rect">
                <a:avLst/>
              </a:prstGeom>
            </p:spPr>
          </p:pic>
          <p:sp>
            <p:nvSpPr>
              <p:cNvPr id="14" name="Rectangle 13"/>
              <p:cNvSpPr/>
              <p:nvPr/>
            </p:nvSpPr>
            <p:spPr bwMode="auto">
              <a:xfrm>
                <a:off x="8071992" y="1196752"/>
                <a:ext cx="468000" cy="1800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" pitchFamily="-65" charset="0"/>
                </a:endParaRPr>
              </a:p>
            </p:txBody>
          </p:sp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3"/>
              <a:srcRect l="74277" t="13419" r="13390" b="67585"/>
              <a:stretch/>
            </p:blipFill>
            <p:spPr>
              <a:xfrm>
                <a:off x="7596336" y="2708920"/>
                <a:ext cx="1008112" cy="1113124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3"/>
              <a:srcRect l="32448" t="39235" r="55219" b="41769"/>
              <a:stretch/>
            </p:blipFill>
            <p:spPr>
              <a:xfrm>
                <a:off x="7596336" y="5157192"/>
                <a:ext cx="1008112" cy="1113124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3"/>
              <a:srcRect l="17924" t="39235" r="69743" b="41769"/>
              <a:stretch/>
            </p:blipFill>
            <p:spPr>
              <a:xfrm>
                <a:off x="7596336" y="3933056"/>
                <a:ext cx="1008112" cy="1113124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3"/>
              <a:srcRect l="60162" t="39235" r="27505" b="54068"/>
              <a:stretch/>
            </p:blipFill>
            <p:spPr>
              <a:xfrm>
                <a:off x="7596336" y="6381328"/>
                <a:ext cx="1008112" cy="392400"/>
              </a:xfrm>
              <a:prstGeom prst="rect">
                <a:avLst/>
              </a:prstGeom>
            </p:spPr>
          </p:pic>
        </p:grpSp>
        <p:sp>
          <p:nvSpPr>
            <p:cNvPr id="8" name="Rectangle 7"/>
            <p:cNvSpPr/>
            <p:nvPr/>
          </p:nvSpPr>
          <p:spPr bwMode="auto">
            <a:xfrm>
              <a:off x="936000" y="2383200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961200" y="3609040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986400" y="4824000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971600" y="6057312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77800" y="6108184"/>
            <a:ext cx="306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Palatino Linotype"/>
                <a:cs typeface="Palatino Linotype"/>
              </a:rPr>
              <a:t>Important for ITER start-up</a:t>
            </a:r>
          </a:p>
          <a:p>
            <a:pPr algn="ctr"/>
            <a:r>
              <a:rPr lang="en-US" b="1">
                <a:latin typeface="Palatino Linotype"/>
                <a:cs typeface="Palatino Linotype"/>
              </a:rPr>
              <a:t>HFS- or LFS-limited?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986425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ch6_Lp_pol_sim_reduce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540" y="2276500"/>
            <a:ext cx="6564889" cy="323393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16810" y="274638"/>
            <a:ext cx="89763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The limiter position substantially modifies the SOL width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7</a:t>
            </a:fld>
            <a:endParaRPr lang="en-US"/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/>
          <a:srcRect l="50269" r="10240" b="56982"/>
          <a:stretch/>
        </p:blipFill>
        <p:spPr>
          <a:xfrm>
            <a:off x="7486228" y="2214364"/>
            <a:ext cx="1386000" cy="1332000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3"/>
          <a:srcRect l="3" r="61530" b="56982"/>
          <a:stretch/>
        </p:blipFill>
        <p:spPr>
          <a:xfrm>
            <a:off x="213420" y="2070348"/>
            <a:ext cx="1350000" cy="1332000"/>
          </a:xfrm>
          <a:prstGeom prst="rect">
            <a:avLst/>
          </a:prstGeom>
        </p:spPr>
      </p:pic>
      <p:cxnSp>
        <p:nvCxnSpPr>
          <p:cNvPr id="97" name="Straight Arrow Connector 96"/>
          <p:cNvCxnSpPr/>
          <p:nvPr/>
        </p:nvCxnSpPr>
        <p:spPr bwMode="auto">
          <a:xfrm>
            <a:off x="1478702" y="2934444"/>
            <a:ext cx="1182990" cy="57606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cxnSp>
        <p:nvCxnSpPr>
          <p:cNvPr id="99" name="Straight Arrow Connector 98"/>
          <p:cNvCxnSpPr/>
          <p:nvPr/>
        </p:nvCxnSpPr>
        <p:spPr bwMode="auto">
          <a:xfrm flipH="1">
            <a:off x="6982173" y="3238500"/>
            <a:ext cx="726727" cy="753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102" name="Rectangle 101"/>
          <p:cNvSpPr/>
          <p:nvPr/>
        </p:nvSpPr>
        <p:spPr bwMode="auto">
          <a:xfrm>
            <a:off x="8062292" y="4374604"/>
            <a:ext cx="432048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3" name="Rectangle 102"/>
          <p:cNvSpPr/>
          <p:nvPr/>
        </p:nvSpPr>
        <p:spPr bwMode="auto">
          <a:xfrm>
            <a:off x="717476" y="4230588"/>
            <a:ext cx="432048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5" name="Rectangle 104"/>
          <p:cNvSpPr/>
          <p:nvPr/>
        </p:nvSpPr>
        <p:spPr bwMode="auto">
          <a:xfrm>
            <a:off x="1509564" y="3343920"/>
            <a:ext cx="360040" cy="7920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106" name="Picture 10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702" y="3487936"/>
            <a:ext cx="390901" cy="360040"/>
          </a:xfrm>
          <a:prstGeom prst="rect">
            <a:avLst/>
          </a:prstGeom>
        </p:spPr>
      </p:pic>
      <p:sp>
        <p:nvSpPr>
          <p:cNvPr id="107" name="Rectangle 106"/>
          <p:cNvSpPr/>
          <p:nvPr/>
        </p:nvSpPr>
        <p:spPr bwMode="auto">
          <a:xfrm>
            <a:off x="4389884" y="5288136"/>
            <a:ext cx="504056" cy="50405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108" name="Picture 10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984" y="5329655"/>
            <a:ext cx="203200" cy="342900"/>
          </a:xfrm>
          <a:prstGeom prst="rect">
            <a:avLst/>
          </a:prstGeom>
        </p:spPr>
      </p:pic>
      <p:sp>
        <p:nvSpPr>
          <p:cNvPr id="109" name="Rectangle 108"/>
          <p:cNvSpPr/>
          <p:nvPr/>
        </p:nvSpPr>
        <p:spPr bwMode="auto">
          <a:xfrm>
            <a:off x="2157636" y="2551832"/>
            <a:ext cx="1296144" cy="244827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14000"/>
                </a:schemeClr>
              </a:gs>
              <a:gs pos="100000">
                <a:srgbClr val="FFFFFF">
                  <a:alpha val="14000"/>
                </a:srgbClr>
              </a:gs>
              <a:gs pos="50000">
                <a:srgbClr val="FF0000">
                  <a:alpha val="14000"/>
                </a:srgb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10" name="Rectangle 109"/>
          <p:cNvSpPr/>
          <p:nvPr/>
        </p:nvSpPr>
        <p:spPr bwMode="auto">
          <a:xfrm>
            <a:off x="5974060" y="2551832"/>
            <a:ext cx="1296144" cy="244827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14000"/>
                </a:schemeClr>
              </a:gs>
              <a:gs pos="100000">
                <a:srgbClr val="FFFFFF">
                  <a:alpha val="14000"/>
                </a:srgbClr>
              </a:gs>
              <a:gs pos="50000">
                <a:srgbClr val="FF0000">
                  <a:alpha val="14000"/>
                </a:srgb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11" name="Rectangle 110"/>
          <p:cNvSpPr/>
          <p:nvPr/>
        </p:nvSpPr>
        <p:spPr bwMode="auto">
          <a:xfrm>
            <a:off x="3525788" y="2551832"/>
            <a:ext cx="2448272" cy="244827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14000"/>
                </a:schemeClr>
              </a:gs>
              <a:gs pos="100000">
                <a:srgbClr val="FFFFFF">
                  <a:alpha val="14000"/>
                </a:srgbClr>
              </a:gs>
              <a:gs pos="50000">
                <a:srgbClr val="008000">
                  <a:alpha val="14000"/>
                </a:srgb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2157636" y="1966476"/>
            <a:ext cx="5112568" cy="378624"/>
            <a:chOff x="2195736" y="1331476"/>
            <a:chExt cx="5112568" cy="378624"/>
          </a:xfrm>
        </p:grpSpPr>
        <p:cxnSp>
          <p:nvCxnSpPr>
            <p:cNvPr id="113" name="Straight Arrow Connector 112"/>
            <p:cNvCxnSpPr/>
            <p:nvPr/>
          </p:nvCxnSpPr>
          <p:spPr bwMode="auto">
            <a:xfrm>
              <a:off x="3491880" y="1556792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114" name="Straight Arrow Connector 113"/>
            <p:cNvCxnSpPr/>
            <p:nvPr/>
          </p:nvCxnSpPr>
          <p:spPr bwMode="auto">
            <a:xfrm>
              <a:off x="2195736" y="1556792"/>
              <a:ext cx="136815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115" name="Straight Arrow Connector 114"/>
            <p:cNvCxnSpPr/>
            <p:nvPr/>
          </p:nvCxnSpPr>
          <p:spPr bwMode="auto">
            <a:xfrm>
              <a:off x="5940152" y="1556792"/>
              <a:ext cx="136815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16" name="TextBox 115"/>
            <p:cNvSpPr txBox="1"/>
            <p:nvPr/>
          </p:nvSpPr>
          <p:spPr>
            <a:xfrm>
              <a:off x="4348166" y="1331476"/>
              <a:ext cx="511866" cy="369332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LFS</a:t>
              </a:r>
              <a:endParaRPr lang="en-US" dirty="0">
                <a:effectLst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528218" y="1340768"/>
              <a:ext cx="566982" cy="369332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H</a:t>
              </a:r>
              <a:r>
                <a:rPr lang="en-US" dirty="0" smtClean="0">
                  <a:effectLst/>
                </a:rPr>
                <a:t>FS</a:t>
              </a:r>
              <a:endParaRPr lang="en-US" dirty="0">
                <a:effectLst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309274" y="1340768"/>
              <a:ext cx="566982" cy="369332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H</a:t>
              </a:r>
              <a:r>
                <a:rPr lang="en-US" dirty="0" smtClean="0">
                  <a:effectLst/>
                </a:rPr>
                <a:t>FS</a:t>
              </a:r>
              <a:endParaRPr lang="en-US" dirty="0">
                <a:effectLst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2392" y="5692275"/>
            <a:ext cx="5034930" cy="108000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249571" y="6356350"/>
            <a:ext cx="2692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7F7F7F"/>
                </a:solidFill>
              </a:rPr>
              <a:t>[Loizu et al, Nuclear Fusion 2014]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240" y="4174611"/>
            <a:ext cx="1350000" cy="13455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8929" y="4174446"/>
            <a:ext cx="1354873" cy="132865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22424" y="5511760"/>
            <a:ext cx="226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Phase difference</a:t>
            </a:r>
          </a:p>
          <a:p>
            <a:r>
              <a:rPr lang="en-US" sz="1400"/>
              <a:t>(n, φ) ≈ 90° (</a:t>
            </a:r>
            <a:r>
              <a:rPr lang="en-US" sz="1400" b="1"/>
              <a:t>ballooning</a:t>
            </a:r>
            <a:r>
              <a:rPr lang="en-US" sz="1400"/>
              <a:t>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308429" y="5471304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Phase difference</a:t>
            </a:r>
          </a:p>
          <a:p>
            <a:r>
              <a:rPr lang="en-US" sz="1400"/>
              <a:t>(n, φ) ≈ 0° (</a:t>
            </a:r>
            <a:r>
              <a:rPr lang="en-US" sz="1400" b="1"/>
              <a:t>drift-wave</a:t>
            </a:r>
            <a:r>
              <a:rPr lang="en-US" sz="1400"/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5974060" y="5982692"/>
            <a:ext cx="2243262" cy="56415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81910" y="3863555"/>
            <a:ext cx="185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Turbulent flux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575128" y="3897801"/>
            <a:ext cx="185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Turbulent flux</a:t>
            </a:r>
          </a:p>
        </p:txBody>
      </p:sp>
    </p:spTree>
    <p:extLst>
      <p:ext uri="{BB962C8B-B14F-4D97-AF65-F5344CB8AC3E}">
        <p14:creationId xmlns:p14="http://schemas.microsoft.com/office/powerpoint/2010/main" val="3207354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16810" y="274638"/>
            <a:ext cx="89763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Which mechanism determines E</a:t>
            </a:r>
            <a:r>
              <a:rPr lang="en-US" sz="3000" baseline="-25000">
                <a:solidFill>
                  <a:schemeClr val="accent1">
                    <a:lumMod val="75000"/>
                  </a:schemeClr>
                </a:solidFill>
              </a:rPr>
              <a:t>r </a:t>
            </a:r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1404938"/>
            <a:ext cx="7605000" cy="51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671" y="6356350"/>
            <a:ext cx="2692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7F7F7F"/>
                </a:solidFill>
              </a:rPr>
              <a:t>[Loizu et al, PPCF 2013]</a:t>
            </a:r>
          </a:p>
        </p:txBody>
      </p:sp>
      <p:sp>
        <p:nvSpPr>
          <p:cNvPr id="8" name="Rectangle 7"/>
          <p:cNvSpPr/>
          <p:nvPr/>
        </p:nvSpPr>
        <p:spPr>
          <a:xfrm>
            <a:off x="5835271" y="3140335"/>
            <a:ext cx="2254629" cy="16729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95571" y="4864162"/>
            <a:ext cx="2254629" cy="16729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349500" y="5702300"/>
            <a:ext cx="393700" cy="38096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721100" y="5695950"/>
            <a:ext cx="660399" cy="53975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62199" y="6083260"/>
            <a:ext cx="21717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dominates in </a:t>
            </a:r>
          </a:p>
          <a:p>
            <a:r>
              <a:rPr lang="en-US" sz="1400" b="1"/>
              <a:t>convection-limited </a:t>
            </a:r>
            <a:r>
              <a:rPr lang="en-US" sz="1400"/>
              <a:t>regimes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19599" y="5964078"/>
            <a:ext cx="21717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dominates in </a:t>
            </a:r>
          </a:p>
          <a:p>
            <a:r>
              <a:rPr lang="en-US" sz="1400" b="1"/>
              <a:t>conduction-limited </a:t>
            </a:r>
          </a:p>
          <a:p>
            <a:r>
              <a:rPr lang="en-US" sz="1400"/>
              <a:t>regimes</a:t>
            </a:r>
          </a:p>
        </p:txBody>
      </p:sp>
      <p:sp>
        <p:nvSpPr>
          <p:cNvPr id="7" name="Rectangle 6"/>
          <p:cNvSpPr/>
          <p:nvPr/>
        </p:nvSpPr>
        <p:spPr>
          <a:xfrm>
            <a:off x="224171" y="3905771"/>
            <a:ext cx="5274929" cy="28157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33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7" grpId="0"/>
      <p:bldP spid="18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16810" y="274638"/>
            <a:ext cx="89763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chemeClr val="accent1">
                    <a:lumMod val="75000"/>
                  </a:schemeClr>
                </a:solidFill>
              </a:rPr>
              <a:t>Intrinsic flows are estabished in the SOL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21B4-764A-5B42-9FDF-DE6B4DD3D277}" type="slidenum">
              <a:rPr lang="en-US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760538"/>
            <a:ext cx="5233616" cy="30519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001" y="2078038"/>
            <a:ext cx="3166619" cy="25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300" y="5710551"/>
            <a:ext cx="1375344" cy="4679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6100" y="5099387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Palatino Linotype"/>
                <a:cs typeface="Palatino Linotype"/>
              </a:rPr>
              <a:t>There is a volume-averaged </a:t>
            </a:r>
            <a:r>
              <a:rPr lang="en-US" b="1">
                <a:latin typeface="Palatino Linotype"/>
                <a:cs typeface="Palatino Linotype"/>
              </a:rPr>
              <a:t>co-current </a:t>
            </a:r>
            <a:r>
              <a:rPr lang="en-US">
                <a:latin typeface="Palatino Linotype"/>
                <a:cs typeface="Palatino Linotype"/>
              </a:rPr>
              <a:t>toroidal rotation</a:t>
            </a:r>
            <a:endParaRPr lang="en-US" b="1"/>
          </a:p>
        </p:txBody>
      </p:sp>
      <p:grpSp>
        <p:nvGrpSpPr>
          <p:cNvPr id="42" name="Group 41"/>
          <p:cNvGrpSpPr/>
          <p:nvPr/>
        </p:nvGrpSpPr>
        <p:grpSpPr>
          <a:xfrm>
            <a:off x="6261100" y="2813050"/>
            <a:ext cx="1308100" cy="1244600"/>
            <a:chOff x="6261100" y="2813050"/>
            <a:chExt cx="1308100" cy="1244600"/>
          </a:xfrm>
        </p:grpSpPr>
        <p:sp>
          <p:nvSpPr>
            <p:cNvPr id="11" name="Up Arrow 10"/>
            <p:cNvSpPr/>
            <p:nvPr/>
          </p:nvSpPr>
          <p:spPr>
            <a:xfrm>
              <a:off x="6642100" y="3257550"/>
              <a:ext cx="203200" cy="222250"/>
            </a:xfrm>
            <a:prstGeom prst="up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Up Arrow 12"/>
            <p:cNvSpPr/>
            <p:nvPr/>
          </p:nvSpPr>
          <p:spPr>
            <a:xfrm>
              <a:off x="6261100" y="3121025"/>
              <a:ext cx="203200" cy="222250"/>
            </a:xfrm>
            <a:prstGeom prst="up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Up Arrow 13"/>
            <p:cNvSpPr/>
            <p:nvPr/>
          </p:nvSpPr>
          <p:spPr>
            <a:xfrm>
              <a:off x="6972300" y="3486150"/>
              <a:ext cx="203200" cy="222250"/>
            </a:xfrm>
            <a:prstGeom prst="up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Up Arrow 15"/>
            <p:cNvSpPr/>
            <p:nvPr/>
          </p:nvSpPr>
          <p:spPr>
            <a:xfrm rot="10800000">
              <a:off x="6997700" y="3181350"/>
              <a:ext cx="203200" cy="222250"/>
            </a:xfrm>
            <a:prstGeom prst="up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Up Arrow 16"/>
            <p:cNvSpPr/>
            <p:nvPr/>
          </p:nvSpPr>
          <p:spPr>
            <a:xfrm rot="10800000">
              <a:off x="6654800" y="2959100"/>
              <a:ext cx="203200" cy="222250"/>
            </a:xfrm>
            <a:prstGeom prst="up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Up Arrow 17"/>
            <p:cNvSpPr/>
            <p:nvPr/>
          </p:nvSpPr>
          <p:spPr>
            <a:xfrm rot="10800000">
              <a:off x="6261100" y="2813050"/>
              <a:ext cx="203200" cy="222250"/>
            </a:xfrm>
            <a:prstGeom prst="up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Up Arrow 18"/>
            <p:cNvSpPr/>
            <p:nvPr/>
          </p:nvSpPr>
          <p:spPr>
            <a:xfrm rot="10800000">
              <a:off x="7353300" y="3498850"/>
              <a:ext cx="203200" cy="222250"/>
            </a:xfrm>
            <a:prstGeom prst="up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Up Arrow 19"/>
            <p:cNvSpPr/>
            <p:nvPr/>
          </p:nvSpPr>
          <p:spPr>
            <a:xfrm>
              <a:off x="7366000" y="3835400"/>
              <a:ext cx="203200" cy="222250"/>
            </a:xfrm>
            <a:prstGeom prst="up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580386" y="2866910"/>
            <a:ext cx="913203" cy="319635"/>
            <a:chOff x="6580386" y="2866910"/>
            <a:chExt cx="913203" cy="319635"/>
          </a:xfrm>
        </p:grpSpPr>
        <p:sp>
          <p:nvSpPr>
            <p:cNvPr id="34" name="Up Arrow 33"/>
            <p:cNvSpPr/>
            <p:nvPr/>
          </p:nvSpPr>
          <p:spPr>
            <a:xfrm rot="7380000">
              <a:off x="7372470" y="3065426"/>
              <a:ext cx="91035" cy="151203"/>
            </a:xfrm>
            <a:prstGeom prst="upArrow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Up Arrow 34"/>
            <p:cNvSpPr/>
            <p:nvPr/>
          </p:nvSpPr>
          <p:spPr>
            <a:xfrm rot="6900000">
              <a:off x="7143870" y="2951126"/>
              <a:ext cx="91035" cy="151203"/>
            </a:xfrm>
            <a:prstGeom prst="upArrow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Up Arrow 35"/>
            <p:cNvSpPr/>
            <p:nvPr/>
          </p:nvSpPr>
          <p:spPr>
            <a:xfrm rot="6000000">
              <a:off x="6864470" y="2874926"/>
              <a:ext cx="91035" cy="151203"/>
            </a:xfrm>
            <a:prstGeom prst="upArrow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Up Arrow 36"/>
            <p:cNvSpPr/>
            <p:nvPr/>
          </p:nvSpPr>
          <p:spPr>
            <a:xfrm rot="5400000">
              <a:off x="6610470" y="2836826"/>
              <a:ext cx="91035" cy="151203"/>
            </a:xfrm>
            <a:prstGeom prst="upArrow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402586" y="3438410"/>
            <a:ext cx="875103" cy="395835"/>
            <a:chOff x="6402586" y="3438410"/>
            <a:chExt cx="875103" cy="395835"/>
          </a:xfrm>
        </p:grpSpPr>
        <p:sp>
          <p:nvSpPr>
            <p:cNvPr id="38" name="Up Arrow 37"/>
            <p:cNvSpPr/>
            <p:nvPr/>
          </p:nvSpPr>
          <p:spPr>
            <a:xfrm rot="7500000">
              <a:off x="7156570" y="3713126"/>
              <a:ext cx="91035" cy="151203"/>
            </a:xfrm>
            <a:prstGeom prst="upArrow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Up Arrow 38"/>
            <p:cNvSpPr/>
            <p:nvPr/>
          </p:nvSpPr>
          <p:spPr>
            <a:xfrm rot="7200000">
              <a:off x="6927969" y="3600277"/>
              <a:ext cx="91035" cy="151203"/>
            </a:xfrm>
            <a:prstGeom prst="upArrow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Up Arrow 39"/>
            <p:cNvSpPr/>
            <p:nvPr/>
          </p:nvSpPr>
          <p:spPr>
            <a:xfrm rot="6900000">
              <a:off x="6686670" y="3497226"/>
              <a:ext cx="91035" cy="151203"/>
            </a:xfrm>
            <a:prstGeom prst="upArrow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Up Arrow 40"/>
            <p:cNvSpPr/>
            <p:nvPr/>
          </p:nvSpPr>
          <p:spPr>
            <a:xfrm rot="6000000">
              <a:off x="6432670" y="3408326"/>
              <a:ext cx="91035" cy="151203"/>
            </a:xfrm>
            <a:prstGeom prst="upArrow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764710" y="4070351"/>
            <a:ext cx="2576512" cy="1207868"/>
            <a:chOff x="6764710" y="4070351"/>
            <a:chExt cx="2576512" cy="1207868"/>
          </a:xfrm>
        </p:grpSpPr>
        <p:cxnSp>
          <p:nvCxnSpPr>
            <p:cNvPr id="45" name="Straight Arrow Connector 44"/>
            <p:cNvCxnSpPr/>
            <p:nvPr/>
          </p:nvCxnSpPr>
          <p:spPr>
            <a:xfrm flipV="1">
              <a:off x="6960119" y="4070351"/>
              <a:ext cx="368264" cy="74215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6764710" y="4754999"/>
              <a:ext cx="25765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/>
                <a:t>Magnetic presheath explains</a:t>
              </a:r>
            </a:p>
            <a:p>
              <a:r>
                <a:rPr lang="en-US" sz="1400" b="1"/>
                <a:t>      co-current rotation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1800" y="5278219"/>
            <a:ext cx="2133600" cy="58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87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7518</TotalTime>
  <Words>961</Words>
  <Application>Microsoft Macintosh PowerPoint</Application>
  <PresentationFormat>On-screen Show (4:3)</PresentationFormat>
  <Paragraphs>180</Paragraphs>
  <Slides>22</Slides>
  <Notes>0</Notes>
  <HiddenSlides>10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Scrape-off-layer turbulence and flows in different limiter configurations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of the boundary conditions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Magnetic islands and singular currents  at rational surfaces:  from MRXMHD to ideal MHD </dc:title>
  <dc:creator>Joaquim Loizu Cisquella</dc:creator>
  <cp:lastModifiedBy>Joaquim Loizu Cisquella</cp:lastModifiedBy>
  <cp:revision>983</cp:revision>
  <dcterms:created xsi:type="dcterms:W3CDTF">2014-06-23T15:31:45Z</dcterms:created>
  <dcterms:modified xsi:type="dcterms:W3CDTF">2015-06-21T14:37:55Z</dcterms:modified>
</cp:coreProperties>
</file>