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8" r:id="rId2"/>
    <p:sldId id="269" r:id="rId3"/>
    <p:sldId id="270" r:id="rId4"/>
    <p:sldId id="271" r:id="rId5"/>
    <p:sldId id="263" r:id="rId6"/>
    <p:sldId id="264" r:id="rId7"/>
    <p:sldId id="265" r:id="rId8"/>
    <p:sldId id="272" r:id="rId9"/>
    <p:sldId id="273" r:id="rId10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afon" initials="L" lastIdx="11" clrIdx="0"/>
  <p:cmAuthor id="1" name="olafon" initials="o" lastIdx="1" clrIdx="1"/>
  <p:cmAuthor id="2" name="LU Xingyu" initials="LXY" lastIdx="2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2880" y="-7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commentAuthors" Target="commentAuthors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1FB942-80E0-40E2-8BB9-6F0B4ADAAB92}" type="datetimeFigureOut">
              <a:rPr lang="fr-FR" smtClean="0"/>
              <a:pPr/>
              <a:t>19.11.13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DE38E2-3DEC-4327-B8F8-12366B3D17D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7694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DE38E2-3DEC-4327-B8F8-12366B3D17D4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75077-4650-4628-88E5-A8378AA8319F}" type="datetimeFigureOut">
              <a:rPr lang="fr-FR" smtClean="0"/>
              <a:pPr/>
              <a:t>19.11.13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D66F6-C543-4CCE-B500-100EBF1B96D4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75077-4650-4628-88E5-A8378AA8319F}" type="datetimeFigureOut">
              <a:rPr lang="fr-FR" smtClean="0"/>
              <a:pPr/>
              <a:t>19.11.13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D66F6-C543-4CCE-B500-100EBF1B96D4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75077-4650-4628-88E5-A8378AA8319F}" type="datetimeFigureOut">
              <a:rPr lang="fr-FR" smtClean="0"/>
              <a:pPr/>
              <a:t>19.11.13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D66F6-C543-4CCE-B500-100EBF1B96D4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75077-4650-4628-88E5-A8378AA8319F}" type="datetimeFigureOut">
              <a:rPr lang="fr-FR" smtClean="0"/>
              <a:pPr/>
              <a:t>19.11.13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D66F6-C543-4CCE-B500-100EBF1B96D4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75077-4650-4628-88E5-A8378AA8319F}" type="datetimeFigureOut">
              <a:rPr lang="fr-FR" smtClean="0"/>
              <a:pPr/>
              <a:t>19.11.13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D66F6-C543-4CCE-B500-100EBF1B96D4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75077-4650-4628-88E5-A8378AA8319F}" type="datetimeFigureOut">
              <a:rPr lang="fr-FR" smtClean="0"/>
              <a:pPr/>
              <a:t>19.11.13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D66F6-C543-4CCE-B500-100EBF1B96D4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75077-4650-4628-88E5-A8378AA8319F}" type="datetimeFigureOut">
              <a:rPr lang="fr-FR" smtClean="0"/>
              <a:pPr/>
              <a:t>19.11.13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D66F6-C543-4CCE-B500-100EBF1B96D4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75077-4650-4628-88E5-A8378AA8319F}" type="datetimeFigureOut">
              <a:rPr lang="fr-FR" smtClean="0"/>
              <a:pPr/>
              <a:t>19.11.13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D66F6-C543-4CCE-B500-100EBF1B96D4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75077-4650-4628-88E5-A8378AA8319F}" type="datetimeFigureOut">
              <a:rPr lang="fr-FR" smtClean="0"/>
              <a:pPr/>
              <a:t>19.11.13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D66F6-C543-4CCE-B500-100EBF1B96D4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75077-4650-4628-88E5-A8378AA8319F}" type="datetimeFigureOut">
              <a:rPr lang="fr-FR" smtClean="0"/>
              <a:pPr/>
              <a:t>19.11.13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D66F6-C543-4CCE-B500-100EBF1B96D4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75077-4650-4628-88E5-A8378AA8319F}" type="datetimeFigureOut">
              <a:rPr lang="fr-FR" smtClean="0"/>
              <a:pPr/>
              <a:t>19.11.13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D66F6-C543-4CCE-B500-100EBF1B96D4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A75077-4650-4628-88E5-A8378AA8319F}" type="datetimeFigureOut">
              <a:rPr lang="fr-FR" smtClean="0"/>
              <a:pPr/>
              <a:t>19.11.13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2D66F6-C543-4CCE-B500-100EBF1B96D4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4" Type="http://schemas.openxmlformats.org/officeDocument/2006/relationships/image" Target="../media/image3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4" Type="http://schemas.openxmlformats.org/officeDocument/2006/relationships/image" Target="../media/image5.tiff"/><Relationship Id="rId5" Type="http://schemas.openxmlformats.org/officeDocument/2006/relationships/image" Target="../media/image6.tiff"/><Relationship Id="rId6" Type="http://schemas.openxmlformats.org/officeDocument/2006/relationships/image" Target="../media/image7.tiff"/><Relationship Id="rId7" Type="http://schemas.openxmlformats.org/officeDocument/2006/relationships/image" Target="../media/image8.tif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5" Type="http://schemas.openxmlformats.org/officeDocument/2006/relationships/image" Target="../media/image12.jpeg"/><Relationship Id="rId6" Type="http://schemas.openxmlformats.org/officeDocument/2006/relationships/image" Target="../media/image13.jpeg"/><Relationship Id="rId7" Type="http://schemas.openxmlformats.org/officeDocument/2006/relationships/image" Target="../media/image14.jpeg"/><Relationship Id="rId8" Type="http://schemas.openxmlformats.org/officeDocument/2006/relationships/image" Target="../media/image15.jpeg"/><Relationship Id="rId9" Type="http://schemas.openxmlformats.org/officeDocument/2006/relationships/image" Target="../media/image16.jpeg"/><Relationship Id="rId10" Type="http://schemas.openxmlformats.org/officeDocument/2006/relationships/image" Target="../media/image17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f"/><Relationship Id="rId4" Type="http://schemas.openxmlformats.org/officeDocument/2006/relationships/image" Target="../media/image20.tiff"/><Relationship Id="rId5" Type="http://schemas.openxmlformats.org/officeDocument/2006/relationships/image" Target="../media/image21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iff"/><Relationship Id="rId4" Type="http://schemas.openxmlformats.org/officeDocument/2006/relationships/image" Target="../media/image24.tiff"/><Relationship Id="rId5" Type="http://schemas.openxmlformats.org/officeDocument/2006/relationships/image" Target="../media/image25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iff"/><Relationship Id="rId4" Type="http://schemas.openxmlformats.org/officeDocument/2006/relationships/image" Target="../media/image28.tiff"/><Relationship Id="rId5" Type="http://schemas.openxmlformats.org/officeDocument/2006/relationships/image" Target="../media/image29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tiff"/><Relationship Id="rId4" Type="http://schemas.openxmlformats.org/officeDocument/2006/relationships/image" Target="../media/image32.tiff"/><Relationship Id="rId5" Type="http://schemas.openxmlformats.org/officeDocument/2006/relationships/image" Target="../media/image33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tiff"/></Relationships>
</file>

<file path=ppt/slides/_rels/slide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3.jpeg"/><Relationship Id="rId12" Type="http://schemas.openxmlformats.org/officeDocument/2006/relationships/image" Target="../media/image44.jpeg"/><Relationship Id="rId13" Type="http://schemas.openxmlformats.org/officeDocument/2006/relationships/image" Target="../media/image45.jpeg"/><Relationship Id="rId14" Type="http://schemas.openxmlformats.org/officeDocument/2006/relationships/image" Target="../media/image46.jpeg"/><Relationship Id="rId15" Type="http://schemas.openxmlformats.org/officeDocument/2006/relationships/image" Target="../media/image47.jpeg"/><Relationship Id="rId16" Type="http://schemas.openxmlformats.org/officeDocument/2006/relationships/image" Target="../media/image48.jpeg"/><Relationship Id="rId17" Type="http://schemas.openxmlformats.org/officeDocument/2006/relationships/image" Target="../media/image49.jpeg"/><Relationship Id="rId18" Type="http://schemas.openxmlformats.org/officeDocument/2006/relationships/image" Target="../media/image17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jpeg"/><Relationship Id="rId3" Type="http://schemas.openxmlformats.org/officeDocument/2006/relationships/image" Target="../media/image35.jpeg"/><Relationship Id="rId4" Type="http://schemas.openxmlformats.org/officeDocument/2006/relationships/image" Target="../media/image36.jpeg"/><Relationship Id="rId5" Type="http://schemas.openxmlformats.org/officeDocument/2006/relationships/image" Target="../media/image37.jpeg"/><Relationship Id="rId6" Type="http://schemas.openxmlformats.org/officeDocument/2006/relationships/image" Target="../media/image38.jpeg"/><Relationship Id="rId7" Type="http://schemas.openxmlformats.org/officeDocument/2006/relationships/image" Target="../media/image39.jpeg"/><Relationship Id="rId8" Type="http://schemas.openxmlformats.org/officeDocument/2006/relationships/image" Target="../media/image40.jpeg"/><Relationship Id="rId9" Type="http://schemas.openxmlformats.org/officeDocument/2006/relationships/image" Target="../media/image41.jpeg"/><Relationship Id="rId10" Type="http://schemas.openxmlformats.org/officeDocument/2006/relationships/image" Target="../media/image4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jpeg"/><Relationship Id="rId3" Type="http://schemas.openxmlformats.org/officeDocument/2006/relationships/image" Target="../media/image5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0" y="450912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Fig.S1</a:t>
            </a:r>
            <a:r>
              <a:rPr lang="fr-FR" b="1" dirty="0" smtClean="0"/>
              <a:t>.</a:t>
            </a:r>
            <a:r>
              <a:rPr lang="en-US" b="1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Plot of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projection as function 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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  <a:sym typeface="Symbol"/>
              </a:rPr>
              <a:t>tot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at the end of 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scheme for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2 (a), 3 (b) and 4 (c). The other simulation parameters are identical to those of Fig.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90835" y="1744081"/>
            <a:ext cx="8962327" cy="2120745"/>
            <a:chOff x="90835" y="1744081"/>
            <a:chExt cx="8962327" cy="2120745"/>
          </a:xfrm>
        </p:grpSpPr>
        <p:pic>
          <p:nvPicPr>
            <p:cNvPr id="3" name="图片 31" descr="19F_DANTE-N_Vrf=227K_N=1_offset_spe_K=5_iso.ti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3019793" y="1754714"/>
              <a:ext cx="2984787" cy="2110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" name="图片 30" descr="19F_DANTE-N_Vrf=227K_N=1_offset_spe_K=5_iso.t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 bwMode="auto">
            <a:xfrm>
              <a:off x="90835" y="1754714"/>
              <a:ext cx="2984787" cy="2110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TextBox 24"/>
            <p:cNvSpPr txBox="1"/>
            <p:nvPr/>
          </p:nvSpPr>
          <p:spPr>
            <a:xfrm>
              <a:off x="1522653" y="1907540"/>
              <a:ext cx="3832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(a)</a:t>
              </a:r>
              <a:endParaRPr lang="zh-CN" alt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Box 25"/>
            <p:cNvSpPr txBox="1"/>
            <p:nvPr/>
          </p:nvSpPr>
          <p:spPr>
            <a:xfrm>
              <a:off x="4452489" y="1907540"/>
              <a:ext cx="3832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(b)</a:t>
              </a:r>
              <a:endParaRPr lang="zh-CN" alt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7" name="图片 31" descr="19F_DANTE-N_Vrf=227K_N=1_offset_spe_K=5_iso.tif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 bwMode="auto">
            <a:xfrm>
              <a:off x="6068375" y="1744081"/>
              <a:ext cx="2984787" cy="2110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30"/>
            <p:cNvSpPr txBox="1"/>
            <p:nvPr/>
          </p:nvSpPr>
          <p:spPr>
            <a:xfrm>
              <a:off x="7501071" y="1896907"/>
              <a:ext cx="3832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(c)</a:t>
              </a:r>
              <a:endParaRPr lang="zh-CN" alt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9" name="Connecteur droit 10"/>
            <p:cNvCxnSpPr/>
            <p:nvPr/>
          </p:nvCxnSpPr>
          <p:spPr>
            <a:xfrm>
              <a:off x="571472" y="2725253"/>
              <a:ext cx="216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/>
            <p:cNvCxnSpPr/>
            <p:nvPr/>
          </p:nvCxnSpPr>
          <p:spPr>
            <a:xfrm>
              <a:off x="3500430" y="2722822"/>
              <a:ext cx="216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0"/>
            <p:cNvCxnSpPr/>
            <p:nvPr/>
          </p:nvCxnSpPr>
          <p:spPr>
            <a:xfrm>
              <a:off x="6555404" y="2722822"/>
              <a:ext cx="216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/>
            <p:nvPr/>
          </p:nvCxnSpPr>
          <p:spPr>
            <a:xfrm flipV="1">
              <a:off x="1290290" y="2547652"/>
              <a:ext cx="5610" cy="10081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/>
            <p:cNvCxnSpPr/>
            <p:nvPr/>
          </p:nvCxnSpPr>
          <p:spPr>
            <a:xfrm>
              <a:off x="592510" y="3214686"/>
              <a:ext cx="122413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/>
            <p:cNvCxnSpPr/>
            <p:nvPr/>
          </p:nvCxnSpPr>
          <p:spPr>
            <a:xfrm flipH="1">
              <a:off x="4375436" y="2564904"/>
              <a:ext cx="10684" cy="10081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/>
            <p:cNvCxnSpPr/>
            <p:nvPr/>
          </p:nvCxnSpPr>
          <p:spPr>
            <a:xfrm>
              <a:off x="950944" y="1928802"/>
              <a:ext cx="0" cy="1656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/>
            <p:cNvCxnSpPr/>
            <p:nvPr/>
          </p:nvCxnSpPr>
          <p:spPr>
            <a:xfrm>
              <a:off x="3938720" y="2071678"/>
              <a:ext cx="0" cy="1512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/>
            <p:cNvCxnSpPr/>
            <p:nvPr/>
          </p:nvCxnSpPr>
          <p:spPr>
            <a:xfrm>
              <a:off x="3491880" y="2938982"/>
              <a:ext cx="158417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/>
            <p:cNvCxnSpPr/>
            <p:nvPr/>
          </p:nvCxnSpPr>
          <p:spPr>
            <a:xfrm>
              <a:off x="6588224" y="2183308"/>
              <a:ext cx="86409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/>
            <p:cNvCxnSpPr/>
            <p:nvPr/>
          </p:nvCxnSpPr>
          <p:spPr>
            <a:xfrm>
              <a:off x="7051462" y="2163212"/>
              <a:ext cx="0" cy="1440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/>
            <p:cNvCxnSpPr/>
            <p:nvPr/>
          </p:nvCxnSpPr>
          <p:spPr>
            <a:xfrm>
              <a:off x="6588224" y="2832700"/>
              <a:ext cx="1800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/>
            <p:cNvCxnSpPr/>
            <p:nvPr/>
          </p:nvCxnSpPr>
          <p:spPr>
            <a:xfrm flipV="1">
              <a:off x="1567470" y="2924944"/>
              <a:ext cx="10338" cy="6480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/>
            <p:cNvCxnSpPr/>
            <p:nvPr/>
          </p:nvCxnSpPr>
          <p:spPr>
            <a:xfrm>
              <a:off x="7915892" y="2636912"/>
              <a:ext cx="0" cy="9361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/>
            <p:cNvCxnSpPr/>
            <p:nvPr/>
          </p:nvCxnSpPr>
          <p:spPr>
            <a:xfrm>
              <a:off x="4646696" y="2780928"/>
              <a:ext cx="0" cy="7920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/>
            <p:cNvCxnSpPr/>
            <p:nvPr/>
          </p:nvCxnSpPr>
          <p:spPr>
            <a:xfrm>
              <a:off x="594308" y="1948898"/>
              <a:ext cx="43204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/>
            <p:cNvCxnSpPr/>
            <p:nvPr/>
          </p:nvCxnSpPr>
          <p:spPr>
            <a:xfrm>
              <a:off x="3520758" y="2091774"/>
              <a:ext cx="5760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/>
            <p:cNvCxnSpPr/>
            <p:nvPr/>
          </p:nvCxnSpPr>
          <p:spPr>
            <a:xfrm>
              <a:off x="7613588" y="2602408"/>
              <a:ext cx="0" cy="9361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3"/>
          <p:cNvSpPr txBox="1"/>
          <p:nvPr/>
        </p:nvSpPr>
        <p:spPr>
          <a:xfrm>
            <a:off x="0" y="5301208"/>
            <a:ext cx="9144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Fig.S2.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Plot of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and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projections as well as ||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</a:t>
            </a:r>
            <a:r>
              <a:rPr lang="en-US" dirty="0" smtClean="0">
                <a:latin typeface="Symbol" pitchFamily="18" charset="2"/>
                <a:cs typeface="Times New Roman" pitchFamily="18" charset="0"/>
              </a:rPr>
              <a:t>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(t)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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|| norm as function 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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  <a:sym typeface="Symbol"/>
              </a:rPr>
              <a:t>tot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at the end of 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scheme for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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  <a:sym typeface="Symbol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227 kHz and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1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a,b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), 2 (c), 3 (d), and 4 (e). The other parameters are identical to those of Fig.4. The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N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pulses are rotor-synchronized, except in (a), where the period of the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pulse train is 16.722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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 = 1/59.8 kHz, a delay which is slightly longer than one rotor period (16.667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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s).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-32" y="703723"/>
            <a:ext cx="9144063" cy="4497498"/>
            <a:chOff x="-32" y="703723"/>
            <a:chExt cx="9144063" cy="4497498"/>
          </a:xfrm>
        </p:grpSpPr>
        <p:pic>
          <p:nvPicPr>
            <p:cNvPr id="19" name="图片 32" descr="19F_DANTE-N_Vrf=227K_N=1_offset_spe_K=5_iso.t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 bwMode="auto">
            <a:xfrm>
              <a:off x="4429124" y="2962631"/>
              <a:ext cx="3166523" cy="22385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图片 33" descr="19F_DANTE-N_Vrf=227K_N=1_offset_spe_K=5_iso.tif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 bwMode="auto">
            <a:xfrm>
              <a:off x="1500166" y="2962631"/>
              <a:ext cx="3166523" cy="22385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图片 31" descr="19F_DANTE-N_Vrf=227K_N=1_offset_spe_K=5_iso.t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 bwMode="auto">
            <a:xfrm>
              <a:off x="2928926" y="714356"/>
              <a:ext cx="3166523" cy="22385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图片 30" descr="19F_DANTE-N_Vrf=227K_N=1_offset_spe_K=5_iso.ti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 bwMode="auto">
            <a:xfrm>
              <a:off x="-32" y="714356"/>
              <a:ext cx="3166523" cy="22385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TextBox 24"/>
            <p:cNvSpPr txBox="1"/>
            <p:nvPr/>
          </p:nvSpPr>
          <p:spPr>
            <a:xfrm>
              <a:off x="611560" y="2143489"/>
              <a:ext cx="3832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(a)</a:t>
              </a:r>
              <a:endParaRPr lang="zh-CN" alt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TextBox 25"/>
            <p:cNvSpPr txBox="1"/>
            <p:nvPr/>
          </p:nvSpPr>
          <p:spPr>
            <a:xfrm>
              <a:off x="3491880" y="2143489"/>
              <a:ext cx="38329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(b)</a:t>
              </a:r>
              <a:endParaRPr lang="zh-CN" alt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TextBox 26"/>
            <p:cNvSpPr txBox="1"/>
            <p:nvPr/>
          </p:nvSpPr>
          <p:spPr>
            <a:xfrm>
              <a:off x="2051720" y="4427820"/>
              <a:ext cx="3832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(d)</a:t>
              </a:r>
              <a:endParaRPr lang="zh-CN" alt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Box 27"/>
            <p:cNvSpPr txBox="1"/>
            <p:nvPr/>
          </p:nvSpPr>
          <p:spPr>
            <a:xfrm>
              <a:off x="5004048" y="4427820"/>
              <a:ext cx="3832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(e)</a:t>
              </a:r>
              <a:endParaRPr lang="zh-CN" alt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27" name="图片 31" descr="19F_DANTE-N_Vrf=227K_N=1_offset_spe_K=5_iso.tif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 bwMode="auto">
            <a:xfrm>
              <a:off x="5977508" y="703723"/>
              <a:ext cx="3166523" cy="22385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" name="TextBox 30"/>
            <p:cNvSpPr txBox="1"/>
            <p:nvPr/>
          </p:nvSpPr>
          <p:spPr>
            <a:xfrm>
              <a:off x="6588224" y="2132856"/>
              <a:ext cx="3832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(c)</a:t>
              </a:r>
              <a:endParaRPr lang="zh-CN" alt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9" name="Connecteur droit 28"/>
            <p:cNvCxnSpPr/>
            <p:nvPr/>
          </p:nvCxnSpPr>
          <p:spPr>
            <a:xfrm>
              <a:off x="539552" y="1746387"/>
              <a:ext cx="216024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/>
            <p:cNvCxnSpPr/>
            <p:nvPr/>
          </p:nvCxnSpPr>
          <p:spPr>
            <a:xfrm>
              <a:off x="3419872" y="1746387"/>
              <a:ext cx="244827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/>
            <p:cNvCxnSpPr/>
            <p:nvPr/>
          </p:nvCxnSpPr>
          <p:spPr>
            <a:xfrm>
              <a:off x="6444208" y="1746387"/>
              <a:ext cx="23762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/>
            <p:cNvCxnSpPr/>
            <p:nvPr/>
          </p:nvCxnSpPr>
          <p:spPr>
            <a:xfrm>
              <a:off x="1979712" y="3999901"/>
              <a:ext cx="230425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/>
            <p:cNvCxnSpPr/>
            <p:nvPr/>
          </p:nvCxnSpPr>
          <p:spPr>
            <a:xfrm>
              <a:off x="4932040" y="3999901"/>
              <a:ext cx="223224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6" name="Connecteur droit 35"/>
          <p:cNvCxnSpPr/>
          <p:nvPr/>
        </p:nvCxnSpPr>
        <p:spPr>
          <a:xfrm>
            <a:off x="4051593" y="980728"/>
            <a:ext cx="0" cy="16561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37"/>
          <p:cNvCxnSpPr/>
          <p:nvPr/>
        </p:nvCxnSpPr>
        <p:spPr>
          <a:xfrm>
            <a:off x="7196541" y="1236956"/>
            <a:ext cx="0" cy="13681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43"/>
          <p:cNvCxnSpPr/>
          <p:nvPr/>
        </p:nvCxnSpPr>
        <p:spPr>
          <a:xfrm>
            <a:off x="2843808" y="3645024"/>
            <a:ext cx="0" cy="12241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45"/>
          <p:cNvCxnSpPr/>
          <p:nvPr/>
        </p:nvCxnSpPr>
        <p:spPr>
          <a:xfrm>
            <a:off x="5891997" y="3701130"/>
            <a:ext cx="0" cy="11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47"/>
          <p:cNvCxnSpPr/>
          <p:nvPr/>
        </p:nvCxnSpPr>
        <p:spPr>
          <a:xfrm>
            <a:off x="6516216" y="1268760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49"/>
          <p:cNvCxnSpPr/>
          <p:nvPr/>
        </p:nvCxnSpPr>
        <p:spPr>
          <a:xfrm>
            <a:off x="2011611" y="3623758"/>
            <a:ext cx="8640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51"/>
          <p:cNvCxnSpPr/>
          <p:nvPr/>
        </p:nvCxnSpPr>
        <p:spPr>
          <a:xfrm>
            <a:off x="4932040" y="3676923"/>
            <a:ext cx="10081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3"/>
          <p:cNvSpPr txBox="1"/>
          <p:nvPr/>
        </p:nvSpPr>
        <p:spPr>
          <a:xfrm>
            <a:off x="0" y="5894982"/>
            <a:ext cx="9144000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 smtClean="0">
                <a:latin typeface="Times New Roman" pitchFamily="18" charset="0"/>
                <a:cs typeface="Times New Roman" pitchFamily="18" charset="0"/>
              </a:rPr>
              <a:t>Fig.S3.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Plot of </a:t>
            </a:r>
            <a:r>
              <a:rPr lang="en-US" sz="1600" i="1" dirty="0" err="1" smtClean="0">
                <a:latin typeface="Times New Roman" pitchFamily="18" charset="0"/>
                <a:cs typeface="Times New Roman" pitchFamily="18" charset="0"/>
              </a:rPr>
              <a:t>NII</a:t>
            </a:r>
            <a:r>
              <a:rPr lang="en-US" sz="1600" baseline="-25000" dirty="0" err="1" smtClean="0">
                <a:latin typeface="Times New Roman" pitchFamily="18" charset="0"/>
                <a:cs typeface="Times New Roman" pitchFamily="18" charset="0"/>
              </a:rPr>
              <a:t>norm</a:t>
            </a:r>
            <a:r>
              <a:rPr lang="en-US" sz="16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as function of </a:t>
            </a:r>
            <a:r>
              <a:rPr lang="en-US" sz="1600" i="1" dirty="0" smtClean="0">
                <a:latin typeface="Times New Roman" pitchFamily="18" charset="0"/>
                <a:cs typeface="Times New Roman" pitchFamily="18" charset="0"/>
              </a:rPr>
              <a:t>K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sym typeface="Symbol"/>
              </a:rPr>
              <a:t></a:t>
            </a:r>
            <a:r>
              <a:rPr lang="en-US" sz="1600" baseline="-25000" dirty="0" smtClean="0">
                <a:latin typeface="Times New Roman" pitchFamily="18" charset="0"/>
                <a:cs typeface="Times New Roman" pitchFamily="18" charset="0"/>
                <a:sym typeface="Symbol"/>
              </a:rPr>
              <a:t>p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(a-d) or </a:t>
            </a:r>
            <a:r>
              <a:rPr lang="en-US" sz="1600" i="1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sym typeface="Symbol"/>
              </a:rPr>
              <a:t></a:t>
            </a:r>
            <a:r>
              <a:rPr lang="en-US" sz="1600" baseline="-25000" dirty="0" smtClean="0">
                <a:latin typeface="Times New Roman" pitchFamily="18" charset="0"/>
                <a:cs typeface="Times New Roman" pitchFamily="18" charset="0"/>
                <a:sym typeface="Symbol"/>
              </a:rPr>
              <a:t>tot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(e-h) at the end of  </a:t>
            </a:r>
            <a:r>
              <a:rPr lang="en-US" sz="1600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600" baseline="30000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1600" i="1" baseline="-25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scheme for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sym typeface="Symbol"/>
              </a:rPr>
              <a:t></a:t>
            </a:r>
            <a:r>
              <a:rPr lang="en-US" sz="1600" baseline="-25000" dirty="0" smtClean="0">
                <a:latin typeface="Times New Roman" pitchFamily="18" charset="0"/>
                <a:cs typeface="Times New Roman" pitchFamily="18" charset="0"/>
                <a:sym typeface="Symbol"/>
              </a:rPr>
              <a:t>1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= 227 kHz and </a:t>
            </a:r>
            <a:r>
              <a:rPr lang="en-US" sz="1600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= 1 (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a,e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), 2 (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b,f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), 3 (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c,g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), and 4 (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d,h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). </a:t>
            </a:r>
            <a:r>
              <a:rPr lang="en-US" sz="1600" i="1" dirty="0" err="1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en-US" sz="1600" baseline="-25000" dirty="0" err="1" smtClean="0">
                <a:latin typeface="Times New Roman" pitchFamily="18" charset="0"/>
                <a:cs typeface="Times New Roman" pitchFamily="18" charset="0"/>
              </a:rPr>
              <a:t>norm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was calculated according to Eq.4. The other simulation parameters are identical to those of Fig.</a:t>
            </a:r>
            <a:r>
              <a:rPr lang="en-US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zh-CN" altLang="en-US" sz="17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2051720" y="134700"/>
            <a:ext cx="5592114" cy="5742572"/>
            <a:chOff x="2051720" y="-24"/>
            <a:chExt cx="5592114" cy="5742572"/>
          </a:xfrm>
        </p:grpSpPr>
        <p:pic>
          <p:nvPicPr>
            <p:cNvPr id="15" name="Picture 3"/>
            <p:cNvPicPr>
              <a:picLocks noChangeAspect="1" noChangeArrowheads="1"/>
            </p:cNvPicPr>
            <p:nvPr/>
          </p:nvPicPr>
          <p:blipFill>
            <a:blip r:embed="rId2" cstate="print">
              <a:lum bright="-20000" contrast="40000"/>
            </a:blip>
            <a:stretch>
              <a:fillRect/>
            </a:stretch>
          </p:blipFill>
          <p:spPr bwMode="auto">
            <a:xfrm>
              <a:off x="2285984" y="0"/>
              <a:ext cx="1905000" cy="14287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6" name="Picture 3"/>
            <p:cNvPicPr>
              <a:picLocks noChangeAspect="1" noChangeArrowheads="1"/>
            </p:cNvPicPr>
            <p:nvPr/>
          </p:nvPicPr>
          <p:blipFill>
            <a:blip r:embed="rId3" cstate="print">
              <a:lum bright="-20000" contrast="40000"/>
            </a:blip>
            <a:stretch>
              <a:fillRect/>
            </a:stretch>
          </p:blipFill>
          <p:spPr bwMode="auto">
            <a:xfrm>
              <a:off x="2285984" y="1418113"/>
              <a:ext cx="1905000" cy="14287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7" name="Picture 3"/>
            <p:cNvPicPr>
              <a:picLocks noChangeAspect="1" noChangeArrowheads="1"/>
            </p:cNvPicPr>
            <p:nvPr/>
          </p:nvPicPr>
          <p:blipFill>
            <a:blip r:embed="rId4" cstate="print">
              <a:lum bright="-20000" contrast="40000"/>
            </a:blip>
            <a:stretch>
              <a:fillRect/>
            </a:stretch>
          </p:blipFill>
          <p:spPr bwMode="auto">
            <a:xfrm>
              <a:off x="2285984" y="2846873"/>
              <a:ext cx="1905000" cy="14287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8" name="Picture 3"/>
            <p:cNvPicPr>
              <a:picLocks noChangeAspect="1" noChangeArrowheads="1"/>
            </p:cNvPicPr>
            <p:nvPr/>
          </p:nvPicPr>
          <p:blipFill>
            <a:blip r:embed="rId5" cstate="print">
              <a:lum bright="-20000" contrast="40000"/>
            </a:blip>
            <a:stretch>
              <a:fillRect/>
            </a:stretch>
          </p:blipFill>
          <p:spPr bwMode="auto">
            <a:xfrm>
              <a:off x="2285984" y="4264990"/>
              <a:ext cx="1905000" cy="14287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19" name="TextBox 18"/>
            <p:cNvSpPr txBox="1"/>
            <p:nvPr/>
          </p:nvSpPr>
          <p:spPr>
            <a:xfrm>
              <a:off x="2071670" y="547759"/>
              <a:ext cx="428628" cy="4524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(a)</a:t>
              </a: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(b)</a:t>
              </a: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(c)</a:t>
              </a: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(d)</a:t>
              </a:r>
              <a:endParaRPr lang="zh-CN" alt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20" name="Picture 3"/>
            <p:cNvPicPr>
              <a:picLocks noChangeAspect="1" noChangeArrowheads="1"/>
            </p:cNvPicPr>
            <p:nvPr/>
          </p:nvPicPr>
          <p:blipFill>
            <a:blip r:embed="rId6" cstate="print">
              <a:lum bright="-20000" contrast="40000"/>
            </a:blip>
            <a:stretch>
              <a:fillRect/>
            </a:stretch>
          </p:blipFill>
          <p:spPr bwMode="auto">
            <a:xfrm>
              <a:off x="4595826" y="-24"/>
              <a:ext cx="1905000" cy="14287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21" name="Picture 3"/>
            <p:cNvPicPr>
              <a:picLocks noChangeAspect="1" noChangeArrowheads="1"/>
            </p:cNvPicPr>
            <p:nvPr/>
          </p:nvPicPr>
          <p:blipFill>
            <a:blip r:embed="rId7" cstate="print">
              <a:lum bright="-20000" contrast="40000"/>
            </a:blip>
            <a:stretch>
              <a:fillRect/>
            </a:stretch>
          </p:blipFill>
          <p:spPr bwMode="auto">
            <a:xfrm>
              <a:off x="4595826" y="1418089"/>
              <a:ext cx="1905000" cy="14287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22" name="Picture 3"/>
            <p:cNvPicPr>
              <a:picLocks noChangeAspect="1" noChangeArrowheads="1"/>
            </p:cNvPicPr>
            <p:nvPr/>
          </p:nvPicPr>
          <p:blipFill>
            <a:blip r:embed="rId8" cstate="print">
              <a:lum bright="-20000" contrast="40000"/>
            </a:blip>
            <a:stretch>
              <a:fillRect/>
            </a:stretch>
          </p:blipFill>
          <p:spPr bwMode="auto">
            <a:xfrm>
              <a:off x="4595826" y="2846849"/>
              <a:ext cx="1905000" cy="14287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23" name="Picture 3"/>
            <p:cNvPicPr>
              <a:picLocks noChangeAspect="1" noChangeArrowheads="1"/>
            </p:cNvPicPr>
            <p:nvPr/>
          </p:nvPicPr>
          <p:blipFill>
            <a:blip r:embed="rId9" cstate="print">
              <a:lum bright="-20000" contrast="40000"/>
            </a:blip>
            <a:stretch>
              <a:fillRect/>
            </a:stretch>
          </p:blipFill>
          <p:spPr bwMode="auto">
            <a:xfrm>
              <a:off x="4595826" y="4264966"/>
              <a:ext cx="1905000" cy="14287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24" name="TextBox 23"/>
            <p:cNvSpPr txBox="1"/>
            <p:nvPr/>
          </p:nvSpPr>
          <p:spPr>
            <a:xfrm>
              <a:off x="4381512" y="547735"/>
              <a:ext cx="428628" cy="4524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(e)</a:t>
              </a: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(f)</a:t>
              </a: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(g)</a:t>
              </a: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(h)</a:t>
              </a:r>
              <a:endParaRPr lang="zh-CN" alt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215206" y="1389197"/>
              <a:ext cx="428628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</a:p>
            <a:p>
              <a:endParaRPr lang="en-US" altLang="zh-CN" sz="2000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altLang="zh-CN" sz="2000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</a:p>
            <a:p>
              <a:endParaRPr lang="en-US" altLang="zh-CN" sz="2000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altLang="zh-CN" sz="2000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</a:p>
            <a:p>
              <a:endParaRPr lang="en-US" altLang="zh-CN" sz="2000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altLang="zh-CN" sz="2000" dirty="0" smtClean="0">
                  <a:latin typeface="Times New Roman" pitchFamily="18" charset="0"/>
                  <a:cs typeface="Times New Roman" pitchFamily="18" charset="0"/>
                </a:rPr>
                <a:t>-1</a:t>
              </a:r>
            </a:p>
            <a:p>
              <a:endParaRPr lang="en-US" altLang="zh-CN" sz="2000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altLang="zh-CN" sz="2000" dirty="0" smtClean="0">
                  <a:latin typeface="Times New Roman" pitchFamily="18" charset="0"/>
                  <a:cs typeface="Times New Roman" pitchFamily="18" charset="0"/>
                </a:rPr>
                <a:t>-2</a:t>
              </a:r>
              <a:endParaRPr lang="zh-CN" altLang="en-US" sz="2000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26" name="Picture 2" descr="http://reference.wolfram.com/legacy/v7/guide/Files/ColorSchemes.zh/26.gif"/>
            <p:cNvPicPr>
              <a:picLocks noChangeAspect="1" noChangeArrowheads="1"/>
            </p:cNvPicPr>
            <p:nvPr/>
          </p:nvPicPr>
          <p:blipFill>
            <a:blip r:embed="rId10" cstate="print">
              <a:lum bright="-20000" contrast="40000"/>
            </a:blip>
            <a:srcRect/>
            <a:stretch>
              <a:fillRect/>
            </a:stretch>
          </p:blipFill>
          <p:spPr bwMode="auto">
            <a:xfrm rot="16200000">
              <a:off x="5843604" y="2668096"/>
              <a:ext cx="2476500" cy="304800"/>
            </a:xfrm>
            <a:prstGeom prst="rect">
              <a:avLst/>
            </a:prstGeom>
            <a:noFill/>
          </p:spPr>
        </p:pic>
        <p:sp>
          <p:nvSpPr>
            <p:cNvPr id="27" name="TextBox 26"/>
            <p:cNvSpPr txBox="1"/>
            <p:nvPr/>
          </p:nvSpPr>
          <p:spPr>
            <a:xfrm>
              <a:off x="3225311" y="190569"/>
              <a:ext cx="714380" cy="4524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Int*1</a:t>
              </a: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Int*2</a:t>
              </a: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Int*3</a:t>
              </a: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Int*4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540233" y="190569"/>
              <a:ext cx="714380" cy="4524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Int*1</a:t>
              </a: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Int*2</a:t>
              </a: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Int*3</a:t>
              </a: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Int*4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114334" y="5292519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latin typeface="Times New Roman"/>
                  <a:cs typeface="Times New Roman"/>
                </a:rPr>
                <a:t>+</a:t>
              </a:r>
              <a:endParaRPr lang="zh-CN" altLang="en-US" b="1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106694" y="3842493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latin typeface="Times New Roman"/>
                  <a:cs typeface="Times New Roman"/>
                </a:rPr>
                <a:t>+</a:t>
              </a:r>
              <a:endParaRPr lang="zh-CN" altLang="en-US" b="1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106694" y="2393951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latin typeface="Times New Roman"/>
                  <a:cs typeface="Times New Roman"/>
                </a:rPr>
                <a:t>+</a:t>
              </a:r>
              <a:endParaRPr lang="zh-CN" altLang="en-US" b="1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106694" y="852730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latin typeface="Times New Roman"/>
                  <a:cs typeface="Times New Roman"/>
                </a:rPr>
                <a:t>+</a:t>
              </a:r>
              <a:endParaRPr lang="zh-CN" altLang="en-US" b="1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923098" y="5373216"/>
              <a:ext cx="2888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k</a:t>
              </a:r>
              <a:endParaRPr lang="zh-CN" altLang="en-US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6256850" y="5363924"/>
              <a:ext cx="2888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k</a:t>
              </a:r>
              <a:endParaRPr lang="zh-CN" altLang="en-US" dirty="0"/>
            </a:p>
          </p:txBody>
        </p:sp>
        <p:sp>
          <p:nvSpPr>
            <p:cNvPr id="36" name="TextBox 35"/>
            <p:cNvSpPr txBox="1"/>
            <p:nvPr/>
          </p:nvSpPr>
          <p:spPr>
            <a:xfrm flipV="1">
              <a:off x="2051720" y="3943774"/>
              <a:ext cx="461665" cy="637354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dirty="0" smtClean="0">
                  <a:latin typeface="Symbol" pitchFamily="18" charset="2"/>
                </a:rPr>
                <a:t>t</a:t>
              </a:r>
              <a:r>
                <a:rPr lang="en-US" altLang="zh-CN" baseline="-25000" dirty="0" smtClean="0"/>
                <a:t>P</a:t>
              </a:r>
              <a:r>
                <a:rPr lang="en-US" altLang="zh-CN" dirty="0" smtClean="0"/>
                <a:t>(</a:t>
              </a:r>
              <a:r>
                <a:rPr lang="en-US" altLang="zh-CN" dirty="0" smtClean="0">
                  <a:latin typeface="Symbol" pitchFamily="18" charset="2"/>
                </a:rPr>
                <a:t>m</a:t>
              </a:r>
              <a:r>
                <a:rPr lang="en-US" altLang="zh-CN" dirty="0" smtClean="0"/>
                <a:t>s)</a:t>
              </a:r>
              <a:endParaRPr lang="zh-CN" altLang="en-US" dirty="0"/>
            </a:p>
          </p:txBody>
        </p:sp>
        <p:sp>
          <p:nvSpPr>
            <p:cNvPr id="37" name="TextBox 36"/>
            <p:cNvSpPr txBox="1"/>
            <p:nvPr/>
          </p:nvSpPr>
          <p:spPr>
            <a:xfrm flipV="1">
              <a:off x="4355976" y="3933056"/>
              <a:ext cx="461665" cy="608628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dirty="0" smtClean="0">
                  <a:latin typeface="Symbol" pitchFamily="18" charset="2"/>
                </a:rPr>
                <a:t>q</a:t>
              </a:r>
              <a:r>
                <a:rPr lang="en-US" altLang="zh-CN" baseline="-25000" dirty="0" smtClean="0"/>
                <a:t>tot</a:t>
              </a:r>
              <a:r>
                <a:rPr lang="en-US" altLang="zh-CN" dirty="0" smtClean="0"/>
                <a:t>(</a:t>
              </a:r>
              <a:r>
                <a:rPr lang="en-US" altLang="zh-CN" dirty="0" smtClean="0">
                  <a:latin typeface="Times New Roman"/>
                  <a:cs typeface="Times New Roman"/>
                </a:rPr>
                <a:t>º</a:t>
              </a:r>
              <a:r>
                <a:rPr lang="en-US" altLang="zh-CN" dirty="0" smtClean="0"/>
                <a:t>)</a:t>
              </a:r>
              <a:endParaRPr lang="zh-CN" altLang="en-US" dirty="0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3"/>
          <p:cNvSpPr txBox="1"/>
          <p:nvPr/>
        </p:nvSpPr>
        <p:spPr>
          <a:xfrm>
            <a:off x="0" y="4831992"/>
            <a:ext cx="9144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Fig.S4.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Comparison between the 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19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 simulated spectra excited by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i="1" baseline="-2500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sequence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(in black) and (b-d) the </a:t>
            </a:r>
            <a:r>
              <a:rPr lang="en-US" dirty="0" smtClean="0">
                <a:sym typeface="Symbol"/>
              </a:rPr>
              <a:t></a:t>
            </a:r>
            <a:r>
              <a:rPr lang="en-US" i="1" baseline="30000" dirty="0" smtClean="0"/>
              <a:t>5</a:t>
            </a:r>
            <a:r>
              <a:rPr lang="en-US" i="1" baseline="-25000" dirty="0" smtClean="0"/>
              <a:t>N</a:t>
            </a:r>
            <a:r>
              <a:rPr lang="en-US" dirty="0" smtClean="0"/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sum (in red) of the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individual trains of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sequence. B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18.8 T,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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  <a:sym typeface="Symbol"/>
              </a:rPr>
              <a:t>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 = 60 kHz, 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  <a:sym typeface="Symbol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 =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29 kHz,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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  <a:sym typeface="Symbol"/>
              </a:rPr>
              <a:t>tot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90°,and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 (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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  <a:sym typeface="Symbol"/>
              </a:rPr>
              <a:t>p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 (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s)) = (1, 1.72) (a), (2, 0.86) (b), (3, 0.573) (c)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(4, 0.43) (d). To facilitate the comparison, the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spectra are shifted to the left in (b-d) and are multiplied by the scaling factor, </a:t>
            </a:r>
            <a:r>
              <a:rPr lang="en-US" dirty="0" smtClean="0">
                <a:latin typeface="Symbol" pitchFamily="18" charset="2"/>
                <a:cs typeface="Times New Roman" pitchFamily="18" charset="0"/>
              </a:rPr>
              <a:t>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as indicated above the spectra. </a:t>
            </a:r>
            <a:endParaRPr lang="zh-CN" altLang="en-US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656000" y="476672"/>
            <a:ext cx="5987735" cy="3949025"/>
            <a:chOff x="1656000" y="476672"/>
            <a:chExt cx="5987735" cy="3949025"/>
          </a:xfrm>
        </p:grpSpPr>
        <p:pic>
          <p:nvPicPr>
            <p:cNvPr id="2" name="图片 1" descr="19F_DANTE-N_Vrf=227K_N=1_KLENmap_spe_K=1_LEN=1.jpeg"/>
            <p:cNvPicPr>
              <a:picLocks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1656000" y="476672"/>
              <a:ext cx="5987735" cy="10687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" name="图片 2" descr="19F_DANTE-N_Vrf=227K_N=2_KLENmap_spe_K=1_LEN=1.jpeg"/>
            <p:cNvPicPr>
              <a:picLocks/>
            </p:cNvPicPr>
            <p:nvPr/>
          </p:nvPicPr>
          <p:blipFill>
            <a:blip r:embed="rId3" cstate="print"/>
            <a:stretch>
              <a:fillRect/>
            </a:stretch>
          </p:blipFill>
          <p:spPr bwMode="auto">
            <a:xfrm>
              <a:off x="1656000" y="1484784"/>
              <a:ext cx="5987735" cy="10687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" name="图片 3" descr="19F_DANTE-N_Vrf=227K_N=3_KLENmap_spe_K=1_LEN=1.jpeg"/>
            <p:cNvPicPr>
              <a:picLocks/>
            </p:cNvPicPr>
            <p:nvPr/>
          </p:nvPicPr>
          <p:blipFill>
            <a:blip r:embed="rId4" cstate="print"/>
            <a:stretch>
              <a:fillRect/>
            </a:stretch>
          </p:blipFill>
          <p:spPr bwMode="auto">
            <a:xfrm>
              <a:off x="1656000" y="2420888"/>
              <a:ext cx="5987735" cy="10687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图片 4" descr="19F_DANTE-N_Vrf=227K_N=4_KLENmap_spe_K=1_LEN=1.jpeg"/>
            <p:cNvPicPr>
              <a:picLocks/>
            </p:cNvPicPr>
            <p:nvPr/>
          </p:nvPicPr>
          <p:blipFill>
            <a:blip r:embed="rId5" cstate="print"/>
            <a:stretch>
              <a:fillRect/>
            </a:stretch>
          </p:blipFill>
          <p:spPr bwMode="auto">
            <a:xfrm>
              <a:off x="1656000" y="3356992"/>
              <a:ext cx="5987735" cy="10687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41"/>
            <p:cNvSpPr txBox="1"/>
            <p:nvPr/>
          </p:nvSpPr>
          <p:spPr>
            <a:xfrm>
              <a:off x="2000232" y="908720"/>
              <a:ext cx="4278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(a)</a:t>
              </a:r>
              <a:endParaRPr lang="zh-CN" alt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42"/>
            <p:cNvSpPr txBox="1"/>
            <p:nvPr/>
          </p:nvSpPr>
          <p:spPr>
            <a:xfrm>
              <a:off x="2000232" y="1916832"/>
              <a:ext cx="4278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(b)</a:t>
              </a:r>
              <a:endParaRPr lang="zh-CN" alt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43"/>
            <p:cNvSpPr txBox="1"/>
            <p:nvPr/>
          </p:nvSpPr>
          <p:spPr>
            <a:xfrm>
              <a:off x="2000232" y="2780928"/>
              <a:ext cx="4278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(c)</a:t>
              </a:r>
              <a:endParaRPr lang="zh-CN" alt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44"/>
            <p:cNvSpPr txBox="1"/>
            <p:nvPr/>
          </p:nvSpPr>
          <p:spPr>
            <a:xfrm>
              <a:off x="2000232" y="3789040"/>
              <a:ext cx="4278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(d)</a:t>
              </a:r>
              <a:endParaRPr lang="zh-CN" alt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64"/>
            <p:cNvSpPr txBox="1">
              <a:spLocks noChangeArrowheads="1"/>
            </p:cNvSpPr>
            <p:nvPr/>
          </p:nvSpPr>
          <p:spPr bwMode="auto">
            <a:xfrm>
              <a:off x="4067944" y="1483629"/>
              <a:ext cx="100012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fr-FR" altLang="zh-CN" sz="1600" dirty="0" smtClean="0">
                  <a:latin typeface="Times New Roman" pitchFamily="18" charset="0"/>
                  <a:ea typeface="宋体" charset="-122"/>
                  <a:cs typeface="Times New Roman" pitchFamily="18" charset="0"/>
                </a:rPr>
                <a:t> </a:t>
              </a:r>
              <a:r>
                <a:rPr lang="fr-FR" altLang="zh-CN" sz="1600" dirty="0" smtClean="0">
                  <a:latin typeface="Symbol" pitchFamily="18" charset="2"/>
                  <a:ea typeface="宋体" charset="-122"/>
                  <a:cs typeface="Times New Roman" pitchFamily="18" charset="0"/>
                </a:rPr>
                <a:t>a</a:t>
              </a:r>
              <a:r>
                <a:rPr lang="fr-FR" altLang="zh-CN" sz="1600" dirty="0" smtClean="0">
                  <a:latin typeface="Times New Roman" pitchFamily="18" charset="0"/>
                  <a:ea typeface="宋体" charset="-122"/>
                  <a:cs typeface="Times New Roman" pitchFamily="18" charset="0"/>
                </a:rPr>
                <a:t> = </a:t>
              </a:r>
              <a:r>
                <a:rPr lang="en-US" altLang="zh-CN" sz="1600" dirty="0" smtClean="0">
                  <a:solidFill>
                    <a:srgbClr val="FF0000"/>
                  </a:solidFill>
                  <a:latin typeface="Times New Roman" pitchFamily="18" charset="0"/>
                  <a:ea typeface="宋体" charset="-122"/>
                  <a:cs typeface="Times New Roman" pitchFamily="18" charset="0"/>
                </a:rPr>
                <a:t>1.21 </a:t>
              </a:r>
              <a:endParaRPr lang="zh-CN" altLang="en-US" sz="1600" dirty="0">
                <a:latin typeface="Times New Roman" pitchFamily="18" charset="0"/>
                <a:ea typeface="宋体" charset="-122"/>
                <a:cs typeface="Times New Roman" pitchFamily="18" charset="0"/>
              </a:endParaRPr>
            </a:p>
          </p:txBody>
        </p:sp>
        <p:sp>
          <p:nvSpPr>
            <p:cNvPr id="14" name="TextBox 64"/>
            <p:cNvSpPr txBox="1">
              <a:spLocks noChangeArrowheads="1"/>
            </p:cNvSpPr>
            <p:nvPr/>
          </p:nvSpPr>
          <p:spPr bwMode="auto">
            <a:xfrm>
              <a:off x="4121323" y="3405931"/>
              <a:ext cx="1098749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fr-FR" altLang="zh-CN" sz="1600" dirty="0">
                  <a:latin typeface="Symbol" pitchFamily="18" charset="2"/>
                  <a:ea typeface="宋体" charset="-122"/>
                  <a:cs typeface="Times New Roman" pitchFamily="18" charset="0"/>
                </a:rPr>
                <a:t>a</a:t>
              </a:r>
              <a:r>
                <a:rPr lang="fr-FR" altLang="zh-CN" sz="1600" dirty="0">
                  <a:latin typeface="Times New Roman" pitchFamily="18" charset="0"/>
                  <a:ea typeface="宋体" charset="-122"/>
                  <a:cs typeface="Times New Roman" pitchFamily="18" charset="0"/>
                </a:rPr>
                <a:t> = </a:t>
              </a:r>
              <a:r>
                <a:rPr lang="fr-FR" altLang="zh-CN" sz="1600" dirty="0" smtClean="0">
                  <a:latin typeface="Times New Roman" pitchFamily="18" charset="0"/>
                  <a:ea typeface="宋体" charset="-122"/>
                  <a:cs typeface="Times New Roman" pitchFamily="18" charset="0"/>
                </a:rPr>
                <a:t> </a:t>
              </a:r>
              <a:r>
                <a:rPr lang="en-US" altLang="zh-CN" sz="1600" dirty="0" smtClean="0">
                  <a:solidFill>
                    <a:srgbClr val="FF0000"/>
                  </a:solidFill>
                  <a:latin typeface="Times New Roman" pitchFamily="18" charset="0"/>
                  <a:ea typeface="宋体" charset="-122"/>
                  <a:cs typeface="Times New Roman" pitchFamily="18" charset="0"/>
                </a:rPr>
                <a:t>1.16  </a:t>
              </a:r>
              <a:endParaRPr lang="zh-CN" altLang="en-US" sz="1600" dirty="0">
                <a:latin typeface="Times New Roman" pitchFamily="18" charset="0"/>
                <a:ea typeface="宋体" charset="-122"/>
                <a:cs typeface="Times New Roman" pitchFamily="18" charset="0"/>
              </a:endParaRPr>
            </a:p>
          </p:txBody>
        </p:sp>
        <p:sp>
          <p:nvSpPr>
            <p:cNvPr id="15" name="TextBox 64"/>
            <p:cNvSpPr txBox="1">
              <a:spLocks noChangeArrowheads="1"/>
            </p:cNvSpPr>
            <p:nvPr/>
          </p:nvSpPr>
          <p:spPr bwMode="auto">
            <a:xfrm>
              <a:off x="4158582" y="2469827"/>
              <a:ext cx="106149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fr-FR" altLang="zh-CN" sz="1600" dirty="0">
                  <a:latin typeface="Symbol" pitchFamily="18" charset="2"/>
                  <a:ea typeface="宋体" charset="-122"/>
                  <a:cs typeface="Times New Roman" pitchFamily="18" charset="0"/>
                </a:rPr>
                <a:t>a</a:t>
              </a:r>
              <a:r>
                <a:rPr lang="fr-FR" altLang="zh-CN" sz="1600" dirty="0">
                  <a:latin typeface="Times New Roman" pitchFamily="18" charset="0"/>
                  <a:ea typeface="宋体" charset="-122"/>
                  <a:cs typeface="Times New Roman" pitchFamily="18" charset="0"/>
                </a:rPr>
                <a:t> = </a:t>
              </a:r>
              <a:r>
                <a:rPr lang="en-US" altLang="zh-CN" sz="1600" dirty="0" smtClean="0">
                  <a:solidFill>
                    <a:srgbClr val="FF0000"/>
                  </a:solidFill>
                  <a:latin typeface="Times New Roman" pitchFamily="18" charset="0"/>
                  <a:ea typeface="宋体" charset="-122"/>
                  <a:cs typeface="Times New Roman" pitchFamily="18" charset="0"/>
                </a:rPr>
                <a:t>1.21 </a:t>
              </a:r>
              <a:endParaRPr lang="zh-CN" altLang="en-US" sz="1600" dirty="0">
                <a:latin typeface="Times New Roman" pitchFamily="18" charset="0"/>
                <a:ea typeface="宋体" charset="-122"/>
                <a:cs typeface="Times New Roman" pitchFamily="18" charset="0"/>
              </a:endParaRPr>
            </a:p>
          </p:txBody>
        </p:sp>
        <p:sp>
          <p:nvSpPr>
            <p:cNvPr id="16" name="TextBox 64"/>
            <p:cNvSpPr txBox="1">
              <a:spLocks noChangeArrowheads="1"/>
            </p:cNvSpPr>
            <p:nvPr/>
          </p:nvSpPr>
          <p:spPr bwMode="auto">
            <a:xfrm>
              <a:off x="3756038" y="669627"/>
              <a:ext cx="200025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zh-CN" altLang="fr-FR" sz="1600" dirty="0" smtClean="0">
                  <a:latin typeface="Times New Roman" pitchFamily="18" charset="0"/>
                  <a:ea typeface="宋体" charset="-122"/>
                  <a:cs typeface="Times New Roman" pitchFamily="18" charset="0"/>
                </a:rPr>
                <a:t>         </a:t>
              </a:r>
              <a:r>
                <a:rPr lang="en-US" altLang="zh-CN" sz="1600" dirty="0" smtClean="0">
                  <a:latin typeface="Times New Roman" pitchFamily="18" charset="0"/>
                  <a:ea typeface="宋体" charset="-122"/>
                  <a:cs typeface="Times New Roman" pitchFamily="18" charset="0"/>
                </a:rPr>
                <a:t>D</a:t>
              </a:r>
              <a:r>
                <a:rPr lang="en-US" altLang="zh-CN" sz="1600" baseline="30000" dirty="0" smtClean="0">
                  <a:latin typeface="Times New Roman" pitchFamily="18" charset="0"/>
                  <a:ea typeface="宋体" charset="-122"/>
                  <a:cs typeface="Times New Roman" pitchFamily="18" charset="0"/>
                </a:rPr>
                <a:t>5</a:t>
              </a:r>
              <a:r>
                <a:rPr lang="en-US" altLang="zh-CN" sz="1600" baseline="-25000" dirty="0" smtClean="0">
                  <a:latin typeface="Times New Roman" pitchFamily="18" charset="0"/>
                  <a:ea typeface="宋体" charset="-122"/>
                  <a:cs typeface="Times New Roman" pitchFamily="18" charset="0"/>
                </a:rPr>
                <a:t>1</a:t>
              </a:r>
              <a:r>
                <a:rPr lang="en-US" altLang="zh-CN" sz="1600" dirty="0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ea typeface="宋体" charset="-122"/>
                  <a:cs typeface="Times New Roman" pitchFamily="18" charset="0"/>
                </a:rPr>
                <a:t> </a:t>
              </a:r>
              <a:r>
                <a:rPr lang="en-US" altLang="zh-CN" sz="1600" dirty="0" smtClean="0">
                  <a:solidFill>
                    <a:srgbClr val="FF0000"/>
                  </a:solidFill>
                  <a:latin typeface="Times New Roman" pitchFamily="18" charset="0"/>
                  <a:ea typeface="宋体" charset="-122"/>
                  <a:cs typeface="Times New Roman" pitchFamily="18" charset="0"/>
                </a:rPr>
                <a:t> </a:t>
              </a:r>
              <a:endParaRPr lang="zh-CN" altLang="en-US" sz="1600" dirty="0">
                <a:latin typeface="Times New Roman" pitchFamily="18" charset="0"/>
                <a:ea typeface="宋体" charset="-122"/>
                <a:cs typeface="Times New Roman" pitchFamily="18" charset="0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1704696" y="4274633"/>
            <a:ext cx="58705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-1000                  -480           -240              0               240             480                 1000     (kHz)</a:t>
            </a:r>
            <a:endParaRPr lang="zh-CN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1474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3"/>
          <p:cNvSpPr txBox="1"/>
          <p:nvPr/>
        </p:nvSpPr>
        <p:spPr>
          <a:xfrm>
            <a:off x="0" y="522920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Fig.S5.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Comparison between the 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19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 simulated spectra excited by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sequence (in black) and (b-d) the </a:t>
            </a:r>
            <a:r>
              <a:rPr lang="en-US" dirty="0" smtClean="0">
                <a:sym typeface="Symbol"/>
              </a:rPr>
              <a:t></a:t>
            </a:r>
            <a:r>
              <a:rPr lang="en-US" i="1" baseline="30000" dirty="0" smtClean="0"/>
              <a:t>5</a:t>
            </a:r>
            <a:r>
              <a:rPr lang="en-US" i="1" baseline="-25000" dirty="0" smtClean="0"/>
              <a:t>N</a:t>
            </a:r>
            <a:r>
              <a:rPr lang="en-US" dirty="0" smtClean="0"/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sum (in red) of the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individual trains of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sequence. B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18.8 T,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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  <a:sym typeface="Symbol"/>
              </a:rPr>
              <a:t>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 = 60 kHz, 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  <a:sym typeface="Symbol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 =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29 kHz,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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  <a:sym typeface="Symbol"/>
              </a:rPr>
              <a:t>tot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15°, and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 (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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  <a:sym typeface="Symbol"/>
              </a:rPr>
              <a:t>p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 (n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s)) = (1, 290) (a), (2, 145) (b), (3, 96) (c) and (4, 72) (d). The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spectra are shifted to the left in (b-d) and scaled by  the factor </a:t>
            </a:r>
            <a:r>
              <a:rPr lang="en-US" dirty="0" smtClean="0">
                <a:latin typeface="Symbol" pitchFamily="18" charset="2"/>
                <a:cs typeface="Times New Roman" pitchFamily="18" charset="0"/>
              </a:rPr>
              <a:t>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indicated above the spectra.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1752617" y="260648"/>
            <a:ext cx="5987735" cy="4304823"/>
            <a:chOff x="1752617" y="260648"/>
            <a:chExt cx="5987735" cy="4304823"/>
          </a:xfrm>
        </p:grpSpPr>
        <p:pic>
          <p:nvPicPr>
            <p:cNvPr id="38" name="图片 1" descr="19F_DANTE-N_Vrf=227K_N=1_KLENmap_spe_K=1_LEN=1.jpeg"/>
            <p:cNvPicPr>
              <a:picLocks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1752617" y="260648"/>
              <a:ext cx="5987735" cy="10687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" name="图片 2" descr="19F_DANTE-N_Vrf=227K_N=2_KLENmap_spe_K=1_LEN=1.jpeg"/>
            <p:cNvPicPr>
              <a:picLocks/>
            </p:cNvPicPr>
            <p:nvPr/>
          </p:nvPicPr>
          <p:blipFill>
            <a:blip r:embed="rId3" cstate="print"/>
            <a:stretch>
              <a:fillRect/>
            </a:stretch>
          </p:blipFill>
          <p:spPr bwMode="auto">
            <a:xfrm>
              <a:off x="1752617" y="1335225"/>
              <a:ext cx="5987735" cy="10687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" name="图片 3" descr="19F_DANTE-N_Vrf=227K_N=3_KLENmap_spe_K=1_LEN=1.jpeg"/>
            <p:cNvPicPr>
              <a:picLocks/>
            </p:cNvPicPr>
            <p:nvPr/>
          </p:nvPicPr>
          <p:blipFill>
            <a:blip r:embed="rId4" cstate="print"/>
            <a:stretch>
              <a:fillRect/>
            </a:stretch>
          </p:blipFill>
          <p:spPr bwMode="auto">
            <a:xfrm>
              <a:off x="1752617" y="2414563"/>
              <a:ext cx="5987735" cy="10687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" name="图片 4" descr="19F_DANTE-N_Vrf=227K_N=4_KLENmap_spe_K=1_LEN=1.jpeg"/>
            <p:cNvPicPr>
              <a:picLocks/>
            </p:cNvPicPr>
            <p:nvPr/>
          </p:nvPicPr>
          <p:blipFill>
            <a:blip r:embed="rId5" cstate="print"/>
            <a:stretch>
              <a:fillRect/>
            </a:stretch>
          </p:blipFill>
          <p:spPr bwMode="auto">
            <a:xfrm>
              <a:off x="1752617" y="3496766"/>
              <a:ext cx="5987735" cy="10687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2" name="TextBox 41"/>
            <p:cNvSpPr txBox="1"/>
            <p:nvPr/>
          </p:nvSpPr>
          <p:spPr>
            <a:xfrm>
              <a:off x="2026169" y="911500"/>
              <a:ext cx="4278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(a)</a:t>
              </a:r>
              <a:endParaRPr lang="zh-CN" alt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026169" y="1970928"/>
              <a:ext cx="4278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(b)</a:t>
              </a:r>
              <a:endParaRPr lang="zh-CN" alt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026169" y="3053131"/>
              <a:ext cx="4278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(c)</a:t>
              </a:r>
              <a:endParaRPr lang="zh-CN" alt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2026169" y="4124701"/>
              <a:ext cx="4278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(d)</a:t>
              </a:r>
              <a:endParaRPr lang="zh-CN" alt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64"/>
            <p:cNvSpPr txBox="1">
              <a:spLocks noChangeArrowheads="1"/>
            </p:cNvSpPr>
            <p:nvPr/>
          </p:nvSpPr>
          <p:spPr bwMode="auto">
            <a:xfrm>
              <a:off x="4121323" y="3522494"/>
              <a:ext cx="1098749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fr-FR" altLang="zh-CN" sz="1600" dirty="0">
                  <a:latin typeface="Symbol" pitchFamily="18" charset="2"/>
                  <a:ea typeface="宋体" charset="-122"/>
                  <a:cs typeface="Times New Roman" pitchFamily="18" charset="0"/>
                </a:rPr>
                <a:t>a</a:t>
              </a:r>
              <a:r>
                <a:rPr lang="fr-FR" altLang="zh-CN" sz="1600" dirty="0">
                  <a:latin typeface="Times New Roman" pitchFamily="18" charset="0"/>
                  <a:ea typeface="宋体" charset="-122"/>
                  <a:cs typeface="Times New Roman" pitchFamily="18" charset="0"/>
                </a:rPr>
                <a:t> = </a:t>
              </a:r>
              <a:r>
                <a:rPr lang="fr-FR" altLang="zh-CN" sz="1600" dirty="0" smtClean="0">
                  <a:latin typeface="Times New Roman" pitchFamily="18" charset="0"/>
                  <a:ea typeface="宋体" charset="-122"/>
                  <a:cs typeface="Times New Roman" pitchFamily="18" charset="0"/>
                </a:rPr>
                <a:t> </a:t>
              </a:r>
              <a:r>
                <a:rPr lang="en-US" altLang="zh-CN" sz="1600" dirty="0">
                  <a:solidFill>
                    <a:srgbClr val="FF0000"/>
                  </a:solidFill>
                  <a:latin typeface="Times New Roman" pitchFamily="18" charset="0"/>
                  <a:ea typeface="宋体" charset="-122"/>
                  <a:cs typeface="Times New Roman" pitchFamily="18" charset="0"/>
                </a:rPr>
                <a:t>1</a:t>
              </a:r>
              <a:r>
                <a:rPr lang="en-US" altLang="zh-CN" sz="1600" dirty="0" smtClean="0">
                  <a:solidFill>
                    <a:srgbClr val="FF0000"/>
                  </a:solidFill>
                  <a:latin typeface="Times New Roman" pitchFamily="18" charset="0"/>
                  <a:ea typeface="宋体" charset="-122"/>
                  <a:cs typeface="Times New Roman" pitchFamily="18" charset="0"/>
                </a:rPr>
                <a:t>  </a:t>
              </a:r>
              <a:endParaRPr lang="zh-CN" altLang="en-US" sz="1600" dirty="0">
                <a:latin typeface="Times New Roman" pitchFamily="18" charset="0"/>
                <a:ea typeface="宋体" charset="-122"/>
                <a:cs typeface="Times New Roman" pitchFamily="18" charset="0"/>
              </a:endParaRPr>
            </a:p>
          </p:txBody>
        </p:sp>
        <p:sp>
          <p:nvSpPr>
            <p:cNvPr id="17" name="TextBox 64"/>
            <p:cNvSpPr txBox="1">
              <a:spLocks noChangeArrowheads="1"/>
            </p:cNvSpPr>
            <p:nvPr/>
          </p:nvSpPr>
          <p:spPr bwMode="auto">
            <a:xfrm>
              <a:off x="4067944" y="2348880"/>
              <a:ext cx="1098749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fr-FR" altLang="zh-CN" sz="1600" dirty="0">
                  <a:latin typeface="Symbol" pitchFamily="18" charset="2"/>
                  <a:ea typeface="宋体" charset="-122"/>
                  <a:cs typeface="Times New Roman" pitchFamily="18" charset="0"/>
                </a:rPr>
                <a:t>a</a:t>
              </a:r>
              <a:r>
                <a:rPr lang="fr-FR" altLang="zh-CN" sz="1600" dirty="0">
                  <a:latin typeface="Times New Roman" pitchFamily="18" charset="0"/>
                  <a:ea typeface="宋体" charset="-122"/>
                  <a:cs typeface="Times New Roman" pitchFamily="18" charset="0"/>
                </a:rPr>
                <a:t> = </a:t>
              </a:r>
              <a:r>
                <a:rPr lang="fr-FR" altLang="zh-CN" sz="1600" dirty="0" smtClean="0">
                  <a:latin typeface="Times New Roman" pitchFamily="18" charset="0"/>
                  <a:ea typeface="宋体" charset="-122"/>
                  <a:cs typeface="Times New Roman" pitchFamily="18" charset="0"/>
                </a:rPr>
                <a:t> </a:t>
              </a:r>
              <a:r>
                <a:rPr lang="en-US" altLang="zh-CN" sz="1600" dirty="0">
                  <a:solidFill>
                    <a:srgbClr val="FF0000"/>
                  </a:solidFill>
                  <a:latin typeface="Times New Roman" pitchFamily="18" charset="0"/>
                  <a:ea typeface="宋体" charset="-122"/>
                  <a:cs typeface="Times New Roman" pitchFamily="18" charset="0"/>
                </a:rPr>
                <a:t>1</a:t>
              </a:r>
              <a:r>
                <a:rPr lang="en-US" altLang="zh-CN" sz="1600" dirty="0" smtClean="0">
                  <a:solidFill>
                    <a:srgbClr val="FF0000"/>
                  </a:solidFill>
                  <a:latin typeface="Times New Roman" pitchFamily="18" charset="0"/>
                  <a:ea typeface="宋体" charset="-122"/>
                  <a:cs typeface="Times New Roman" pitchFamily="18" charset="0"/>
                </a:rPr>
                <a:t>  </a:t>
              </a:r>
              <a:endParaRPr lang="zh-CN" altLang="en-US" sz="1600" dirty="0">
                <a:latin typeface="Times New Roman" pitchFamily="18" charset="0"/>
                <a:ea typeface="宋体" charset="-122"/>
                <a:cs typeface="Times New Roman" pitchFamily="18" charset="0"/>
              </a:endParaRPr>
            </a:p>
          </p:txBody>
        </p:sp>
        <p:sp>
          <p:nvSpPr>
            <p:cNvPr id="18" name="TextBox 64"/>
            <p:cNvSpPr txBox="1">
              <a:spLocks noChangeArrowheads="1"/>
            </p:cNvSpPr>
            <p:nvPr/>
          </p:nvSpPr>
          <p:spPr bwMode="auto">
            <a:xfrm>
              <a:off x="4067944" y="1268760"/>
              <a:ext cx="1098749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fr-FR" altLang="zh-CN" sz="1600" dirty="0">
                  <a:latin typeface="Symbol" pitchFamily="18" charset="2"/>
                  <a:ea typeface="宋体" charset="-122"/>
                  <a:cs typeface="Times New Roman" pitchFamily="18" charset="0"/>
                </a:rPr>
                <a:t>a</a:t>
              </a:r>
              <a:r>
                <a:rPr lang="fr-FR" altLang="zh-CN" sz="1600" dirty="0">
                  <a:latin typeface="Times New Roman" pitchFamily="18" charset="0"/>
                  <a:ea typeface="宋体" charset="-122"/>
                  <a:cs typeface="Times New Roman" pitchFamily="18" charset="0"/>
                </a:rPr>
                <a:t> = </a:t>
              </a:r>
              <a:r>
                <a:rPr lang="fr-FR" altLang="zh-CN" sz="1600" dirty="0" smtClean="0">
                  <a:latin typeface="Times New Roman" pitchFamily="18" charset="0"/>
                  <a:ea typeface="宋体" charset="-122"/>
                  <a:cs typeface="Times New Roman" pitchFamily="18" charset="0"/>
                </a:rPr>
                <a:t> </a:t>
              </a:r>
              <a:r>
                <a:rPr lang="en-US" altLang="zh-CN" sz="1600" dirty="0">
                  <a:solidFill>
                    <a:srgbClr val="FF0000"/>
                  </a:solidFill>
                  <a:latin typeface="Times New Roman" pitchFamily="18" charset="0"/>
                  <a:ea typeface="宋体" charset="-122"/>
                  <a:cs typeface="Times New Roman" pitchFamily="18" charset="0"/>
                </a:rPr>
                <a:t>1</a:t>
              </a:r>
              <a:r>
                <a:rPr lang="en-US" altLang="zh-CN" sz="1600" dirty="0" smtClean="0">
                  <a:solidFill>
                    <a:srgbClr val="FF0000"/>
                  </a:solidFill>
                  <a:latin typeface="Times New Roman" pitchFamily="18" charset="0"/>
                  <a:ea typeface="宋体" charset="-122"/>
                  <a:cs typeface="Times New Roman" pitchFamily="18" charset="0"/>
                </a:rPr>
                <a:t>  </a:t>
              </a:r>
              <a:endParaRPr lang="zh-CN" altLang="en-US" sz="1600" dirty="0">
                <a:latin typeface="Times New Roman" pitchFamily="18" charset="0"/>
                <a:ea typeface="宋体" charset="-122"/>
                <a:cs typeface="Times New Roman" pitchFamily="18" charset="0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807932" y="4418649"/>
            <a:ext cx="58705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-1000                  -480           -240              0               240             480                 1000     (kHz)</a:t>
            </a:r>
            <a:endParaRPr lang="zh-CN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3"/>
          <p:cNvSpPr txBox="1"/>
          <p:nvPr/>
        </p:nvSpPr>
        <p:spPr>
          <a:xfrm>
            <a:off x="0" y="5048016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Fig.S6.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Comparison between the 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19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 simulated spectra excited by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sequence (in black) and (b-d) the </a:t>
            </a:r>
            <a:r>
              <a:rPr lang="en-US" dirty="0" smtClean="0">
                <a:sym typeface="Symbol"/>
              </a:rPr>
              <a:t></a:t>
            </a:r>
            <a:r>
              <a:rPr lang="en-US" i="1" baseline="30000" dirty="0" smtClean="0"/>
              <a:t>5</a:t>
            </a:r>
            <a:r>
              <a:rPr lang="en-US" i="1" baseline="-25000" dirty="0" smtClean="0"/>
              <a:t>N</a:t>
            </a:r>
            <a:r>
              <a:rPr lang="en-US" dirty="0" smtClean="0"/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sum (in red) of the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individual trains of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sequence. B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18.8 T,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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  <a:sym typeface="Symbol"/>
              </a:rPr>
              <a:t>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 = 60 kHz, 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  <a:sym typeface="Symbol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 =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227 kHz,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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  <a:sym typeface="Symbol"/>
              </a:rPr>
              <a:t>tot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90°, and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 (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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  <a:sym typeface="Symbol"/>
              </a:rPr>
              <a:t>p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 (n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s)) = (1, 220) (a), (2, 110) (b), (3, 73) (c) and (4, 55) (d). The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spectra are shifted to the left in (b-d) and scaled by the factor </a:t>
            </a:r>
            <a:r>
              <a:rPr lang="en-US" dirty="0" smtClean="0">
                <a:latin typeface="Symbol" pitchFamily="18" charset="2"/>
                <a:cs typeface="Times New Roman" pitchFamily="18" charset="0"/>
              </a:rPr>
              <a:t>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indicated above the spectra.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1656000" y="116632"/>
            <a:ext cx="5987735" cy="4304823"/>
            <a:chOff x="1656000" y="116632"/>
            <a:chExt cx="5987735" cy="4304823"/>
          </a:xfrm>
        </p:grpSpPr>
        <p:pic>
          <p:nvPicPr>
            <p:cNvPr id="2" name="图片 1" descr="19F_DANTE-N_Vrf=227K_N=1_KLENmap_spe_K=1_LEN=1.jpeg"/>
            <p:cNvPicPr>
              <a:picLocks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1656000" y="116632"/>
              <a:ext cx="5987735" cy="10687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" name="图片 2" descr="19F_DANTE-N_Vrf=227K_N=2_KLENmap_spe_K=1_LEN=1.jpeg"/>
            <p:cNvPicPr>
              <a:picLocks/>
            </p:cNvPicPr>
            <p:nvPr/>
          </p:nvPicPr>
          <p:blipFill>
            <a:blip r:embed="rId3" cstate="print"/>
            <a:stretch>
              <a:fillRect/>
            </a:stretch>
          </p:blipFill>
          <p:spPr bwMode="auto">
            <a:xfrm>
              <a:off x="1656000" y="1188202"/>
              <a:ext cx="5987735" cy="10687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" name="图片 3" descr="19F_DANTE-N_Vrf=227K_N=3_KLENmap_spe_K=1_LEN=1.jpeg"/>
            <p:cNvPicPr>
              <a:picLocks/>
            </p:cNvPicPr>
            <p:nvPr/>
          </p:nvPicPr>
          <p:blipFill>
            <a:blip r:embed="rId4" cstate="print"/>
            <a:stretch>
              <a:fillRect/>
            </a:stretch>
          </p:blipFill>
          <p:spPr bwMode="auto">
            <a:xfrm>
              <a:off x="1656000" y="2270547"/>
              <a:ext cx="5987735" cy="10687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图片 4" descr="19F_DANTE-N_Vrf=227K_N=4_KLENmap_spe_K=1_LEN=1.jpeg"/>
            <p:cNvPicPr>
              <a:picLocks/>
            </p:cNvPicPr>
            <p:nvPr/>
          </p:nvPicPr>
          <p:blipFill>
            <a:blip r:embed="rId5" cstate="print"/>
            <a:stretch>
              <a:fillRect/>
            </a:stretch>
          </p:blipFill>
          <p:spPr bwMode="auto">
            <a:xfrm>
              <a:off x="1656000" y="3352750"/>
              <a:ext cx="5987735" cy="10687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10"/>
            <p:cNvSpPr txBox="1"/>
            <p:nvPr/>
          </p:nvSpPr>
          <p:spPr>
            <a:xfrm>
              <a:off x="1929552" y="767484"/>
              <a:ext cx="4278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(a)</a:t>
              </a:r>
              <a:endParaRPr lang="zh-CN" alt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11"/>
            <p:cNvSpPr txBox="1"/>
            <p:nvPr/>
          </p:nvSpPr>
          <p:spPr>
            <a:xfrm>
              <a:off x="1929552" y="1826912"/>
              <a:ext cx="4278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(b)</a:t>
              </a:r>
              <a:endParaRPr lang="zh-CN" alt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12"/>
            <p:cNvSpPr txBox="1"/>
            <p:nvPr/>
          </p:nvSpPr>
          <p:spPr>
            <a:xfrm>
              <a:off x="1929552" y="2909115"/>
              <a:ext cx="4278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(c)</a:t>
              </a:r>
              <a:endParaRPr lang="zh-CN" alt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13"/>
            <p:cNvSpPr txBox="1"/>
            <p:nvPr/>
          </p:nvSpPr>
          <p:spPr>
            <a:xfrm>
              <a:off x="1929552" y="3980685"/>
              <a:ext cx="4278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(d)</a:t>
              </a:r>
              <a:endParaRPr lang="zh-CN" alt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64"/>
            <p:cNvSpPr txBox="1">
              <a:spLocks noChangeArrowheads="1"/>
            </p:cNvSpPr>
            <p:nvPr/>
          </p:nvSpPr>
          <p:spPr bwMode="auto">
            <a:xfrm>
              <a:off x="3764994" y="341220"/>
              <a:ext cx="200025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zh-CN" altLang="fr-FR" sz="1600" dirty="0" smtClean="0">
                  <a:latin typeface="Times New Roman" pitchFamily="18" charset="0"/>
                  <a:ea typeface="宋体" charset="-122"/>
                  <a:cs typeface="Times New Roman" pitchFamily="18" charset="0"/>
                </a:rPr>
                <a:t>         </a:t>
              </a:r>
              <a:r>
                <a:rPr lang="en-US" altLang="zh-CN" sz="1600" dirty="0" smtClean="0">
                  <a:latin typeface="Times New Roman" pitchFamily="18" charset="0"/>
                  <a:ea typeface="宋体" charset="-122"/>
                  <a:cs typeface="Times New Roman" pitchFamily="18" charset="0"/>
                </a:rPr>
                <a:t>D</a:t>
              </a:r>
              <a:r>
                <a:rPr lang="en-US" altLang="zh-CN" sz="1600" baseline="30000" dirty="0" smtClean="0">
                  <a:latin typeface="Times New Roman" pitchFamily="18" charset="0"/>
                  <a:ea typeface="宋体" charset="-122"/>
                  <a:cs typeface="Times New Roman" pitchFamily="18" charset="0"/>
                </a:rPr>
                <a:t>5</a:t>
              </a:r>
              <a:r>
                <a:rPr lang="en-US" altLang="zh-CN" sz="1600" baseline="-25000" dirty="0" smtClean="0">
                  <a:latin typeface="Times New Roman" pitchFamily="18" charset="0"/>
                  <a:ea typeface="宋体" charset="-122"/>
                  <a:cs typeface="Times New Roman" pitchFamily="18" charset="0"/>
                </a:rPr>
                <a:t>1</a:t>
              </a:r>
              <a:r>
                <a:rPr lang="en-US" altLang="zh-CN" sz="1600" dirty="0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ea typeface="宋体" charset="-122"/>
                  <a:cs typeface="Times New Roman" pitchFamily="18" charset="0"/>
                </a:rPr>
                <a:t> </a:t>
              </a:r>
              <a:r>
                <a:rPr lang="en-US" altLang="zh-CN" sz="1600" dirty="0" smtClean="0">
                  <a:solidFill>
                    <a:srgbClr val="FF0000"/>
                  </a:solidFill>
                  <a:latin typeface="Times New Roman" pitchFamily="18" charset="0"/>
                  <a:ea typeface="宋体" charset="-122"/>
                  <a:cs typeface="Times New Roman" pitchFamily="18" charset="0"/>
                </a:rPr>
                <a:t> </a:t>
              </a:r>
              <a:endParaRPr lang="zh-CN" altLang="en-US" sz="1600" dirty="0">
                <a:latin typeface="Times New Roman" pitchFamily="18" charset="0"/>
                <a:ea typeface="宋体" charset="-122"/>
                <a:cs typeface="Times New Roman" pitchFamily="18" charset="0"/>
              </a:endParaRPr>
            </a:p>
          </p:txBody>
        </p:sp>
        <p:sp>
          <p:nvSpPr>
            <p:cNvPr id="15" name="TextBox 64"/>
            <p:cNvSpPr txBox="1">
              <a:spLocks noChangeArrowheads="1"/>
            </p:cNvSpPr>
            <p:nvPr/>
          </p:nvSpPr>
          <p:spPr bwMode="auto">
            <a:xfrm>
              <a:off x="4139952" y="1235976"/>
              <a:ext cx="1098749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fr-FR" altLang="zh-CN" sz="1600" dirty="0">
                  <a:latin typeface="Symbol" pitchFamily="18" charset="2"/>
                  <a:ea typeface="宋体" charset="-122"/>
                  <a:cs typeface="Times New Roman" pitchFamily="18" charset="0"/>
                </a:rPr>
                <a:t>a</a:t>
              </a:r>
              <a:r>
                <a:rPr lang="fr-FR" altLang="zh-CN" sz="1600" dirty="0">
                  <a:latin typeface="Times New Roman" pitchFamily="18" charset="0"/>
                  <a:ea typeface="宋体" charset="-122"/>
                  <a:cs typeface="Times New Roman" pitchFamily="18" charset="0"/>
                </a:rPr>
                <a:t> = </a:t>
              </a:r>
              <a:r>
                <a:rPr lang="fr-FR" altLang="zh-CN" sz="1600" dirty="0" smtClean="0">
                  <a:latin typeface="Times New Roman" pitchFamily="18" charset="0"/>
                  <a:ea typeface="宋体" charset="-122"/>
                  <a:cs typeface="Times New Roman" pitchFamily="18" charset="0"/>
                </a:rPr>
                <a:t> </a:t>
              </a:r>
              <a:r>
                <a:rPr lang="en-US" altLang="zh-CN" sz="1600" dirty="0" smtClean="0">
                  <a:solidFill>
                    <a:srgbClr val="FF0000"/>
                  </a:solidFill>
                  <a:latin typeface="Times New Roman" pitchFamily="18" charset="0"/>
                  <a:ea typeface="宋体" charset="-122"/>
                  <a:cs typeface="Times New Roman" pitchFamily="18" charset="0"/>
                </a:rPr>
                <a:t>1.24  </a:t>
              </a:r>
              <a:endParaRPr lang="zh-CN" altLang="en-US" sz="1600" dirty="0">
                <a:latin typeface="Times New Roman" pitchFamily="18" charset="0"/>
                <a:ea typeface="宋体" charset="-122"/>
                <a:cs typeface="Times New Roman" pitchFamily="18" charset="0"/>
              </a:endParaRPr>
            </a:p>
          </p:txBody>
        </p:sp>
        <p:sp>
          <p:nvSpPr>
            <p:cNvPr id="16" name="TextBox 64"/>
            <p:cNvSpPr txBox="1">
              <a:spLocks noChangeArrowheads="1"/>
            </p:cNvSpPr>
            <p:nvPr/>
          </p:nvSpPr>
          <p:spPr bwMode="auto">
            <a:xfrm>
              <a:off x="4121323" y="2257361"/>
              <a:ext cx="1098749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fr-FR" altLang="zh-CN" sz="1600" dirty="0">
                  <a:latin typeface="Symbol" pitchFamily="18" charset="2"/>
                  <a:ea typeface="宋体" charset="-122"/>
                  <a:cs typeface="Times New Roman" pitchFamily="18" charset="0"/>
                </a:rPr>
                <a:t>a</a:t>
              </a:r>
              <a:r>
                <a:rPr lang="fr-FR" altLang="zh-CN" sz="1600" dirty="0">
                  <a:latin typeface="Times New Roman" pitchFamily="18" charset="0"/>
                  <a:ea typeface="宋体" charset="-122"/>
                  <a:cs typeface="Times New Roman" pitchFamily="18" charset="0"/>
                </a:rPr>
                <a:t> = </a:t>
              </a:r>
              <a:r>
                <a:rPr lang="fr-FR" altLang="zh-CN" sz="1600" dirty="0" smtClean="0">
                  <a:latin typeface="Times New Roman" pitchFamily="18" charset="0"/>
                  <a:ea typeface="宋体" charset="-122"/>
                  <a:cs typeface="Times New Roman" pitchFamily="18" charset="0"/>
                </a:rPr>
                <a:t> </a:t>
              </a:r>
              <a:r>
                <a:rPr lang="en-US" altLang="zh-CN" sz="1600" dirty="0" smtClean="0">
                  <a:solidFill>
                    <a:srgbClr val="FF0000"/>
                  </a:solidFill>
                  <a:latin typeface="Times New Roman" pitchFamily="18" charset="0"/>
                  <a:ea typeface="宋体" charset="-122"/>
                  <a:cs typeface="Times New Roman" pitchFamily="18" charset="0"/>
                </a:rPr>
                <a:t>1.22  </a:t>
              </a:r>
              <a:endParaRPr lang="zh-CN" altLang="en-US" sz="1600" dirty="0">
                <a:latin typeface="Times New Roman" pitchFamily="18" charset="0"/>
                <a:ea typeface="宋体" charset="-122"/>
                <a:cs typeface="Times New Roman" pitchFamily="18" charset="0"/>
              </a:endParaRPr>
            </a:p>
          </p:txBody>
        </p:sp>
        <p:sp>
          <p:nvSpPr>
            <p:cNvPr id="17" name="TextBox 64"/>
            <p:cNvSpPr txBox="1">
              <a:spLocks noChangeArrowheads="1"/>
            </p:cNvSpPr>
            <p:nvPr/>
          </p:nvSpPr>
          <p:spPr bwMode="auto">
            <a:xfrm>
              <a:off x="4067944" y="3356992"/>
              <a:ext cx="1098749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fr-FR" altLang="zh-CN" sz="1600" dirty="0">
                  <a:latin typeface="Symbol" pitchFamily="18" charset="2"/>
                  <a:ea typeface="宋体" charset="-122"/>
                  <a:cs typeface="Times New Roman" pitchFamily="18" charset="0"/>
                </a:rPr>
                <a:t>a</a:t>
              </a:r>
              <a:r>
                <a:rPr lang="fr-FR" altLang="zh-CN" sz="1600" dirty="0">
                  <a:latin typeface="Times New Roman" pitchFamily="18" charset="0"/>
                  <a:ea typeface="宋体" charset="-122"/>
                  <a:cs typeface="Times New Roman" pitchFamily="18" charset="0"/>
                </a:rPr>
                <a:t> = </a:t>
              </a:r>
              <a:r>
                <a:rPr lang="fr-FR" altLang="zh-CN" sz="1600" dirty="0" smtClean="0">
                  <a:latin typeface="Times New Roman" pitchFamily="18" charset="0"/>
                  <a:ea typeface="宋体" charset="-122"/>
                  <a:cs typeface="Times New Roman" pitchFamily="18" charset="0"/>
                </a:rPr>
                <a:t> </a:t>
              </a:r>
              <a:r>
                <a:rPr lang="en-US" altLang="zh-CN" sz="1600" dirty="0" smtClean="0">
                  <a:solidFill>
                    <a:srgbClr val="FF0000"/>
                  </a:solidFill>
                  <a:latin typeface="Times New Roman" pitchFamily="18" charset="0"/>
                  <a:ea typeface="宋体" charset="-122"/>
                  <a:cs typeface="Times New Roman" pitchFamily="18" charset="0"/>
                </a:rPr>
                <a:t>1.17  </a:t>
              </a:r>
              <a:endParaRPr lang="zh-CN" altLang="en-US" sz="1600" dirty="0">
                <a:latin typeface="Times New Roman" pitchFamily="18" charset="0"/>
                <a:ea typeface="宋体" charset="-122"/>
                <a:cs typeface="Times New Roman" pitchFamily="18" charset="0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704696" y="4274633"/>
            <a:ext cx="58705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-1000                  -480           -240              0               240             480                 1000     (kHz)</a:t>
            </a:r>
            <a:endParaRPr lang="zh-CN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3"/>
          <p:cNvSpPr txBox="1"/>
          <p:nvPr/>
        </p:nvSpPr>
        <p:spPr>
          <a:xfrm>
            <a:off x="0" y="4915034"/>
            <a:ext cx="9144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Fig.S7.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Comparison between the 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19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 simulated spectra excited by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sequence (in black) and (b-d) the </a:t>
            </a:r>
            <a:r>
              <a:rPr lang="en-US" dirty="0" smtClean="0">
                <a:sym typeface="Symbol"/>
              </a:rPr>
              <a:t></a:t>
            </a:r>
            <a:r>
              <a:rPr lang="en-US" i="1" baseline="30000" dirty="0" smtClean="0"/>
              <a:t>5</a:t>
            </a:r>
            <a:r>
              <a:rPr lang="en-US" i="1" baseline="-25000" dirty="0" smtClean="0"/>
              <a:t>N</a:t>
            </a:r>
            <a:r>
              <a:rPr lang="en-US" dirty="0" smtClean="0"/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sum (in red) of the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individual trains of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sequence. B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18.8 T,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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  <a:sym typeface="Symbol"/>
              </a:rPr>
              <a:t>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 = 60 kHz, 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  <a:sym typeface="Symbol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 =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7.5 kHz,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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  <a:sym typeface="Symbol"/>
              </a:rPr>
              <a:t>tot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= 90°,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 (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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  <a:sym typeface="Symbol"/>
              </a:rPr>
              <a:t>p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 (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s)) = (1, 6.66) (a), (2, 3.33) (b), (3, 2.22) (c) and (4, 1.66) (d). The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spectra are shifted to the left in (b-d) and scaled by the factor </a:t>
            </a:r>
            <a:r>
              <a:rPr lang="en-US" dirty="0" smtClean="0">
                <a:latin typeface="Symbol" pitchFamily="18" charset="2"/>
                <a:cs typeface="Times New Roman" pitchFamily="18" charset="0"/>
              </a:rPr>
              <a:t>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indicated above the spectra.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1656000" y="332656"/>
            <a:ext cx="5987735" cy="4081626"/>
            <a:chOff x="1656000" y="332656"/>
            <a:chExt cx="5987735" cy="4081626"/>
          </a:xfrm>
        </p:grpSpPr>
        <p:pic>
          <p:nvPicPr>
            <p:cNvPr id="2" name="图片 1" descr="19F_DANTE-N_Vrf=227K_N=1_KLENmap_spe_K=1_LEN=1.jpeg"/>
            <p:cNvPicPr>
              <a:picLocks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1656000" y="332656"/>
              <a:ext cx="5987735" cy="10687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" name="图片 2" descr="19F_DANTE-N_Vrf=227K_N=2_KLENmap_spe_K=1_LEN=1.jpeg"/>
            <p:cNvPicPr>
              <a:picLocks/>
            </p:cNvPicPr>
            <p:nvPr/>
          </p:nvPicPr>
          <p:blipFill>
            <a:blip r:embed="rId3" cstate="print"/>
            <a:stretch>
              <a:fillRect/>
            </a:stretch>
          </p:blipFill>
          <p:spPr bwMode="auto">
            <a:xfrm>
              <a:off x="1656000" y="1257345"/>
              <a:ext cx="5987735" cy="10687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" name="图片 3" descr="19F_DANTE-N_Vrf=227K_N=3_KLENmap_spe_K=1_LEN=1.jpeg"/>
            <p:cNvPicPr>
              <a:picLocks/>
            </p:cNvPicPr>
            <p:nvPr/>
          </p:nvPicPr>
          <p:blipFill>
            <a:blip r:embed="rId4" cstate="print"/>
            <a:stretch>
              <a:fillRect/>
            </a:stretch>
          </p:blipFill>
          <p:spPr bwMode="auto">
            <a:xfrm>
              <a:off x="1656000" y="2276872"/>
              <a:ext cx="5987735" cy="10687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图片 4" descr="19F_DANTE-N_Vrf=227K_N=4_KLENmap_spe_K=1_LEN=1.jpeg"/>
            <p:cNvPicPr>
              <a:picLocks/>
            </p:cNvPicPr>
            <p:nvPr/>
          </p:nvPicPr>
          <p:blipFill>
            <a:blip r:embed="rId5" cstate="print"/>
            <a:stretch>
              <a:fillRect/>
            </a:stretch>
          </p:blipFill>
          <p:spPr bwMode="auto">
            <a:xfrm>
              <a:off x="1656000" y="3345577"/>
              <a:ext cx="5987735" cy="10687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18"/>
            <p:cNvSpPr txBox="1"/>
            <p:nvPr/>
          </p:nvSpPr>
          <p:spPr>
            <a:xfrm>
              <a:off x="2000232" y="681281"/>
              <a:ext cx="4278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(a)</a:t>
              </a:r>
              <a:endParaRPr lang="zh-CN" alt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19"/>
            <p:cNvSpPr txBox="1"/>
            <p:nvPr/>
          </p:nvSpPr>
          <p:spPr>
            <a:xfrm>
              <a:off x="2000232" y="1689393"/>
              <a:ext cx="4278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(b)</a:t>
              </a:r>
              <a:endParaRPr lang="zh-CN" alt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20"/>
            <p:cNvSpPr txBox="1"/>
            <p:nvPr/>
          </p:nvSpPr>
          <p:spPr>
            <a:xfrm>
              <a:off x="2000232" y="2697505"/>
              <a:ext cx="4278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(c)</a:t>
              </a:r>
              <a:endParaRPr lang="zh-CN" alt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21"/>
            <p:cNvSpPr txBox="1"/>
            <p:nvPr/>
          </p:nvSpPr>
          <p:spPr>
            <a:xfrm>
              <a:off x="2000232" y="3777625"/>
              <a:ext cx="4278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(d)</a:t>
              </a:r>
              <a:endParaRPr lang="zh-CN" alt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TextBox 64"/>
            <p:cNvSpPr txBox="1">
              <a:spLocks noChangeArrowheads="1"/>
            </p:cNvSpPr>
            <p:nvPr/>
          </p:nvSpPr>
          <p:spPr bwMode="auto">
            <a:xfrm>
              <a:off x="3764984" y="442438"/>
              <a:ext cx="200025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zh-CN" altLang="fr-FR" sz="1600" dirty="0" smtClean="0">
                  <a:latin typeface="Times New Roman" pitchFamily="18" charset="0"/>
                  <a:ea typeface="宋体" charset="-122"/>
                  <a:cs typeface="Times New Roman" pitchFamily="18" charset="0"/>
                </a:rPr>
                <a:t>         </a:t>
              </a:r>
              <a:r>
                <a:rPr lang="en-US" altLang="zh-CN" sz="1600" dirty="0" smtClean="0">
                  <a:latin typeface="Times New Roman" pitchFamily="18" charset="0"/>
                  <a:ea typeface="宋体" charset="-122"/>
                  <a:cs typeface="Times New Roman" pitchFamily="18" charset="0"/>
                </a:rPr>
                <a:t>D</a:t>
              </a:r>
              <a:r>
                <a:rPr lang="en-US" altLang="zh-CN" sz="1600" baseline="30000" dirty="0" smtClean="0">
                  <a:latin typeface="Times New Roman" pitchFamily="18" charset="0"/>
                  <a:ea typeface="宋体" charset="-122"/>
                  <a:cs typeface="Times New Roman" pitchFamily="18" charset="0"/>
                </a:rPr>
                <a:t>5</a:t>
              </a:r>
              <a:r>
                <a:rPr lang="en-US" altLang="zh-CN" sz="1600" baseline="-25000" dirty="0" smtClean="0">
                  <a:latin typeface="Times New Roman" pitchFamily="18" charset="0"/>
                  <a:ea typeface="宋体" charset="-122"/>
                  <a:cs typeface="Times New Roman" pitchFamily="18" charset="0"/>
                </a:rPr>
                <a:t>1</a:t>
              </a:r>
              <a:r>
                <a:rPr lang="en-US" altLang="zh-CN" sz="1600" dirty="0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ea typeface="宋体" charset="-122"/>
                  <a:cs typeface="Times New Roman" pitchFamily="18" charset="0"/>
                </a:rPr>
                <a:t> </a:t>
              </a:r>
              <a:r>
                <a:rPr lang="en-US" altLang="zh-CN" sz="1600" dirty="0" smtClean="0">
                  <a:solidFill>
                    <a:srgbClr val="FF0000"/>
                  </a:solidFill>
                  <a:latin typeface="Times New Roman" pitchFamily="18" charset="0"/>
                  <a:ea typeface="宋体" charset="-122"/>
                  <a:cs typeface="Times New Roman" pitchFamily="18" charset="0"/>
                </a:rPr>
                <a:t> </a:t>
              </a:r>
              <a:endParaRPr lang="zh-CN" altLang="en-US" sz="1600" dirty="0">
                <a:latin typeface="Times New Roman" pitchFamily="18" charset="0"/>
                <a:ea typeface="宋体" charset="-122"/>
                <a:cs typeface="Times New Roman" pitchFamily="18" charset="0"/>
              </a:endParaRPr>
            </a:p>
          </p:txBody>
        </p:sp>
        <p:sp>
          <p:nvSpPr>
            <p:cNvPr id="21" name="TextBox 64"/>
            <p:cNvSpPr txBox="1">
              <a:spLocks noChangeArrowheads="1"/>
            </p:cNvSpPr>
            <p:nvPr/>
          </p:nvSpPr>
          <p:spPr bwMode="auto">
            <a:xfrm>
              <a:off x="3923928" y="1340768"/>
              <a:ext cx="1098749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fr-FR" altLang="zh-CN" sz="1600" dirty="0">
                  <a:latin typeface="Symbol" pitchFamily="18" charset="2"/>
                  <a:ea typeface="宋体" charset="-122"/>
                  <a:cs typeface="Times New Roman" pitchFamily="18" charset="0"/>
                </a:rPr>
                <a:t>a</a:t>
              </a:r>
              <a:r>
                <a:rPr lang="fr-FR" altLang="zh-CN" sz="1600" dirty="0">
                  <a:latin typeface="Times New Roman" pitchFamily="18" charset="0"/>
                  <a:ea typeface="宋体" charset="-122"/>
                  <a:cs typeface="Times New Roman" pitchFamily="18" charset="0"/>
                </a:rPr>
                <a:t> = </a:t>
              </a:r>
              <a:r>
                <a:rPr lang="fr-FR" altLang="zh-CN" sz="1600" dirty="0" smtClean="0">
                  <a:latin typeface="Times New Roman" pitchFamily="18" charset="0"/>
                  <a:ea typeface="宋体" charset="-122"/>
                  <a:cs typeface="Times New Roman" pitchFamily="18" charset="0"/>
                </a:rPr>
                <a:t> </a:t>
              </a:r>
              <a:r>
                <a:rPr lang="en-US" altLang="zh-CN" sz="1600" dirty="0" smtClean="0">
                  <a:solidFill>
                    <a:srgbClr val="FF0000"/>
                  </a:solidFill>
                  <a:latin typeface="Times New Roman" pitchFamily="18" charset="0"/>
                  <a:ea typeface="宋体" charset="-122"/>
                  <a:cs typeface="Times New Roman" pitchFamily="18" charset="0"/>
                </a:rPr>
                <a:t>1.14  </a:t>
              </a:r>
              <a:endParaRPr lang="zh-CN" altLang="en-US" sz="1600" dirty="0">
                <a:latin typeface="Times New Roman" pitchFamily="18" charset="0"/>
                <a:ea typeface="宋体" charset="-122"/>
                <a:cs typeface="Times New Roman" pitchFamily="18" charset="0"/>
              </a:endParaRPr>
            </a:p>
          </p:txBody>
        </p:sp>
        <p:sp>
          <p:nvSpPr>
            <p:cNvPr id="22" name="TextBox 64"/>
            <p:cNvSpPr txBox="1">
              <a:spLocks noChangeArrowheads="1"/>
            </p:cNvSpPr>
            <p:nvPr/>
          </p:nvSpPr>
          <p:spPr bwMode="auto">
            <a:xfrm>
              <a:off x="3905299" y="2276872"/>
              <a:ext cx="1098749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fr-FR" altLang="zh-CN" sz="1600" dirty="0">
                  <a:latin typeface="Symbol" pitchFamily="18" charset="2"/>
                  <a:ea typeface="宋体" charset="-122"/>
                  <a:cs typeface="Times New Roman" pitchFamily="18" charset="0"/>
                </a:rPr>
                <a:t>a</a:t>
              </a:r>
              <a:r>
                <a:rPr lang="fr-FR" altLang="zh-CN" sz="1600" dirty="0">
                  <a:latin typeface="Times New Roman" pitchFamily="18" charset="0"/>
                  <a:ea typeface="宋体" charset="-122"/>
                  <a:cs typeface="Times New Roman" pitchFamily="18" charset="0"/>
                </a:rPr>
                <a:t> = </a:t>
              </a:r>
              <a:r>
                <a:rPr lang="fr-FR" altLang="zh-CN" sz="1600" dirty="0" smtClean="0">
                  <a:latin typeface="Times New Roman" pitchFamily="18" charset="0"/>
                  <a:ea typeface="宋体" charset="-122"/>
                  <a:cs typeface="Times New Roman" pitchFamily="18" charset="0"/>
                </a:rPr>
                <a:t> </a:t>
              </a:r>
              <a:r>
                <a:rPr lang="en-US" altLang="zh-CN" sz="1600" dirty="0" smtClean="0">
                  <a:solidFill>
                    <a:srgbClr val="FF0000"/>
                  </a:solidFill>
                  <a:latin typeface="Times New Roman" pitchFamily="18" charset="0"/>
                  <a:ea typeface="宋体" charset="-122"/>
                  <a:cs typeface="Times New Roman" pitchFamily="18" charset="0"/>
                </a:rPr>
                <a:t>1.12  </a:t>
              </a:r>
              <a:endParaRPr lang="zh-CN" altLang="en-US" sz="1600" dirty="0">
                <a:latin typeface="Times New Roman" pitchFamily="18" charset="0"/>
                <a:ea typeface="宋体" charset="-122"/>
                <a:cs typeface="Times New Roman" pitchFamily="18" charset="0"/>
              </a:endParaRPr>
            </a:p>
          </p:txBody>
        </p:sp>
        <p:sp>
          <p:nvSpPr>
            <p:cNvPr id="23" name="TextBox 64"/>
            <p:cNvSpPr txBox="1">
              <a:spLocks noChangeArrowheads="1"/>
            </p:cNvSpPr>
            <p:nvPr/>
          </p:nvSpPr>
          <p:spPr bwMode="auto">
            <a:xfrm>
              <a:off x="3905299" y="3356992"/>
              <a:ext cx="1098749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fr-FR" altLang="zh-CN" sz="1600" dirty="0">
                  <a:latin typeface="Symbol" pitchFamily="18" charset="2"/>
                  <a:ea typeface="宋体" charset="-122"/>
                  <a:cs typeface="Times New Roman" pitchFamily="18" charset="0"/>
                </a:rPr>
                <a:t>a</a:t>
              </a:r>
              <a:r>
                <a:rPr lang="fr-FR" altLang="zh-CN" sz="1600" dirty="0">
                  <a:latin typeface="Times New Roman" pitchFamily="18" charset="0"/>
                  <a:ea typeface="宋体" charset="-122"/>
                  <a:cs typeface="Times New Roman" pitchFamily="18" charset="0"/>
                </a:rPr>
                <a:t> = </a:t>
              </a:r>
              <a:r>
                <a:rPr lang="fr-FR" altLang="zh-CN" sz="1600" dirty="0" smtClean="0">
                  <a:latin typeface="Times New Roman" pitchFamily="18" charset="0"/>
                  <a:ea typeface="宋体" charset="-122"/>
                  <a:cs typeface="Times New Roman" pitchFamily="18" charset="0"/>
                </a:rPr>
                <a:t> </a:t>
              </a:r>
              <a:r>
                <a:rPr lang="en-US" altLang="zh-CN" sz="1600" dirty="0" smtClean="0">
                  <a:solidFill>
                    <a:srgbClr val="FF0000"/>
                  </a:solidFill>
                  <a:latin typeface="Times New Roman" pitchFamily="18" charset="0"/>
                  <a:ea typeface="宋体" charset="-122"/>
                  <a:cs typeface="Times New Roman" pitchFamily="18" charset="0"/>
                </a:rPr>
                <a:t>1.12  </a:t>
              </a:r>
              <a:endParaRPr lang="zh-CN" altLang="en-US" sz="1600" dirty="0">
                <a:latin typeface="Times New Roman" pitchFamily="18" charset="0"/>
                <a:ea typeface="宋体" charset="-122"/>
                <a:cs typeface="Times New Roman" pitchFamily="18" charset="0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704696" y="4259885"/>
            <a:ext cx="58705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-1000                  -480           -240              0               240             480                 1000     (kHz)</a:t>
            </a:r>
            <a:endParaRPr lang="zh-CN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Box 3"/>
          <p:cNvSpPr txBox="1"/>
          <p:nvPr/>
        </p:nvSpPr>
        <p:spPr>
          <a:xfrm>
            <a:off x="0" y="5589240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Fig.S8.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Plot of </a:t>
            </a:r>
            <a:r>
              <a:rPr lang="en-US" sz="1600" i="1" dirty="0" err="1" smtClean="0">
                <a:latin typeface="Times New Roman" pitchFamily="18" charset="0"/>
                <a:cs typeface="Times New Roman" pitchFamily="18" charset="0"/>
              </a:rPr>
              <a:t>NII</a:t>
            </a:r>
            <a:r>
              <a:rPr lang="en-US" sz="1600" baseline="-25000" dirty="0" err="1" smtClean="0">
                <a:latin typeface="Times New Roman" pitchFamily="18" charset="0"/>
                <a:cs typeface="Times New Roman" pitchFamily="18" charset="0"/>
              </a:rPr>
              <a:t>norm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as function of (a-h) </a:t>
            </a:r>
            <a:r>
              <a:rPr lang="en-US" sz="1600" i="1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sym typeface="Symbol"/>
              </a:rPr>
              <a:t></a:t>
            </a:r>
            <a:r>
              <a:rPr lang="en-US" sz="1600" baseline="-25000" dirty="0" smtClean="0">
                <a:latin typeface="Times New Roman" pitchFamily="18" charset="0"/>
                <a:cs typeface="Times New Roman" pitchFamily="18" charset="0"/>
                <a:sym typeface="Symbol"/>
              </a:rPr>
              <a:t>p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or (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-p) </a:t>
            </a:r>
            <a:r>
              <a:rPr lang="en-US" sz="1600" i="1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sym typeface="Symbol"/>
              </a:rPr>
              <a:t></a:t>
            </a:r>
            <a:r>
              <a:rPr lang="en-US" sz="1600" baseline="-25000" dirty="0" smtClean="0">
                <a:latin typeface="Times New Roman" pitchFamily="18" charset="0"/>
                <a:cs typeface="Times New Roman" pitchFamily="18" charset="0"/>
                <a:sym typeface="Symbol"/>
              </a:rPr>
              <a:t>tot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at the end of  </a:t>
            </a:r>
            <a:r>
              <a:rPr lang="en-US" sz="1600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600" baseline="30000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1600" i="1" baseline="-25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scheme for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sym typeface="Symbol"/>
              </a:rPr>
              <a:t></a:t>
            </a:r>
            <a:r>
              <a:rPr lang="en-US" sz="1600" baseline="-25000" dirty="0" smtClean="0">
                <a:latin typeface="Times New Roman" pitchFamily="18" charset="0"/>
                <a:cs typeface="Times New Roman" pitchFamily="18" charset="0"/>
                <a:sym typeface="Symbol"/>
              </a:rPr>
              <a:t>1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= 200 kHz and </a:t>
            </a:r>
            <a:r>
              <a:rPr lang="en-US" sz="1600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= (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a,e,i,m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) 1, (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b,f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j,n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) 2, (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c,g,k,o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) 3, (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d,h,l,p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) and 4. </a:t>
            </a:r>
            <a:r>
              <a:rPr lang="en-US" sz="1600" i="1" dirty="0" err="1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en-US" sz="1600" baseline="-25000" dirty="0" err="1" smtClean="0">
                <a:latin typeface="Times New Roman" pitchFamily="18" charset="0"/>
                <a:cs typeface="Times New Roman" pitchFamily="18" charset="0"/>
              </a:rPr>
              <a:t>norm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was calculated according to Eq.4. In (a-d) and (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-l), only 1</a:t>
            </a:r>
            <a:r>
              <a:rPr lang="en-US" sz="1600" baseline="30000" dirty="0" smtClean="0"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-order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quadrupole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interaction is considered, whereas in (e-h) and (m-p), both 1</a:t>
            </a:r>
            <a:r>
              <a:rPr lang="en-US" sz="1600" baseline="30000" dirty="0" smtClean="0"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- and 2</a:t>
            </a:r>
            <a:r>
              <a:rPr lang="en-US" sz="1600" baseline="30000" dirty="0" smtClean="0">
                <a:latin typeface="Times New Roman" pitchFamily="18" charset="0"/>
                <a:cs typeface="Times New Roman" pitchFamily="18" charset="0"/>
              </a:rPr>
              <a:t>nd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-order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quadrupole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interactions are considered. The other simulation parameters are identical to those of Fig.8. In (a-d) the crosses correspond to K = 5,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sym typeface="Symbol"/>
              </a:rPr>
              <a:t></a:t>
            </a:r>
            <a:r>
              <a:rPr lang="en-US" sz="1600" baseline="-250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= 0.25, 0.15, 0.13, 0.11 for N = 1, 2, 3, 4, respectively.</a:t>
            </a:r>
          </a:p>
        </p:txBody>
      </p:sp>
      <p:grpSp>
        <p:nvGrpSpPr>
          <p:cNvPr id="65" name="组合 64"/>
          <p:cNvGrpSpPr/>
          <p:nvPr/>
        </p:nvGrpSpPr>
        <p:grpSpPr>
          <a:xfrm>
            <a:off x="150016" y="-24"/>
            <a:ext cx="8922578" cy="5661272"/>
            <a:chOff x="150016" y="-24"/>
            <a:chExt cx="8922578" cy="5742572"/>
          </a:xfrm>
        </p:grpSpPr>
        <p:pic>
          <p:nvPicPr>
            <p:cNvPr id="25" name="Picture 3"/>
            <p:cNvPicPr>
              <a:picLocks noChangeAspect="1" noChangeArrowheads="1"/>
            </p:cNvPicPr>
            <p:nvPr/>
          </p:nvPicPr>
          <p:blipFill>
            <a:blip r:embed="rId2" cstate="print">
              <a:lum bright="-20000" contrast="40000"/>
            </a:blip>
            <a:stretch>
              <a:fillRect/>
            </a:stretch>
          </p:blipFill>
          <p:spPr bwMode="auto">
            <a:xfrm>
              <a:off x="2285984" y="0"/>
              <a:ext cx="1905000" cy="14287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26" name="Picture 3"/>
            <p:cNvPicPr>
              <a:picLocks noChangeAspect="1" noChangeArrowheads="1"/>
            </p:cNvPicPr>
            <p:nvPr/>
          </p:nvPicPr>
          <p:blipFill>
            <a:blip r:embed="rId3" cstate="print">
              <a:lum bright="-20000" contrast="40000"/>
            </a:blip>
            <a:stretch>
              <a:fillRect/>
            </a:stretch>
          </p:blipFill>
          <p:spPr bwMode="auto">
            <a:xfrm>
              <a:off x="2285984" y="1418113"/>
              <a:ext cx="1905000" cy="14287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27" name="Picture 3"/>
            <p:cNvPicPr>
              <a:picLocks noChangeAspect="1" noChangeArrowheads="1"/>
            </p:cNvPicPr>
            <p:nvPr/>
          </p:nvPicPr>
          <p:blipFill>
            <a:blip r:embed="rId4" cstate="print">
              <a:lum bright="-20000" contrast="40000"/>
            </a:blip>
            <a:stretch>
              <a:fillRect/>
            </a:stretch>
          </p:blipFill>
          <p:spPr bwMode="auto">
            <a:xfrm>
              <a:off x="2285984" y="2846873"/>
              <a:ext cx="1905000" cy="14287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28" name="Picture 3"/>
            <p:cNvPicPr>
              <a:picLocks noChangeAspect="1" noChangeArrowheads="1"/>
            </p:cNvPicPr>
            <p:nvPr/>
          </p:nvPicPr>
          <p:blipFill>
            <a:blip r:embed="rId5" cstate="print">
              <a:lum bright="-20000" contrast="40000"/>
            </a:blip>
            <a:stretch>
              <a:fillRect/>
            </a:stretch>
          </p:blipFill>
          <p:spPr bwMode="auto">
            <a:xfrm>
              <a:off x="2285984" y="4264990"/>
              <a:ext cx="1905000" cy="14287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30" name="Picture 3"/>
            <p:cNvPicPr>
              <a:picLocks noChangeAspect="1" noChangeArrowheads="1"/>
            </p:cNvPicPr>
            <p:nvPr/>
          </p:nvPicPr>
          <p:blipFill>
            <a:blip r:embed="rId6" cstate="print">
              <a:lum bright="-20000" contrast="40000"/>
            </a:blip>
            <a:stretch>
              <a:fillRect/>
            </a:stretch>
          </p:blipFill>
          <p:spPr bwMode="auto">
            <a:xfrm>
              <a:off x="4595826" y="-24"/>
              <a:ext cx="1905000" cy="14287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31" name="Picture 3"/>
            <p:cNvPicPr>
              <a:picLocks noChangeAspect="1" noChangeArrowheads="1"/>
            </p:cNvPicPr>
            <p:nvPr/>
          </p:nvPicPr>
          <p:blipFill>
            <a:blip r:embed="rId7" cstate="print">
              <a:lum bright="-20000" contrast="40000"/>
            </a:blip>
            <a:stretch>
              <a:fillRect/>
            </a:stretch>
          </p:blipFill>
          <p:spPr bwMode="auto">
            <a:xfrm>
              <a:off x="4595826" y="1418089"/>
              <a:ext cx="1905000" cy="14287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32" name="Picture 3"/>
            <p:cNvPicPr>
              <a:picLocks noChangeAspect="1" noChangeArrowheads="1"/>
            </p:cNvPicPr>
            <p:nvPr/>
          </p:nvPicPr>
          <p:blipFill>
            <a:blip r:embed="rId8" cstate="print">
              <a:lum bright="-20000" contrast="40000"/>
            </a:blip>
            <a:stretch>
              <a:fillRect/>
            </a:stretch>
          </p:blipFill>
          <p:spPr bwMode="auto">
            <a:xfrm>
              <a:off x="4595826" y="2846849"/>
              <a:ext cx="1905000" cy="14287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33" name="Picture 3"/>
            <p:cNvPicPr>
              <a:picLocks noChangeAspect="1" noChangeArrowheads="1"/>
            </p:cNvPicPr>
            <p:nvPr/>
          </p:nvPicPr>
          <p:blipFill>
            <a:blip r:embed="rId9" cstate="print">
              <a:lum bright="-20000" contrast="40000"/>
            </a:blip>
            <a:stretch>
              <a:fillRect/>
            </a:stretch>
          </p:blipFill>
          <p:spPr bwMode="auto">
            <a:xfrm>
              <a:off x="4595826" y="4264966"/>
              <a:ext cx="1905000" cy="14287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4" name="TextBox 33"/>
            <p:cNvSpPr txBox="1"/>
            <p:nvPr/>
          </p:nvSpPr>
          <p:spPr>
            <a:xfrm>
              <a:off x="4381512" y="547735"/>
              <a:ext cx="428628" cy="4524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(i)</a:t>
              </a: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(j)</a:t>
              </a: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(k)</a:t>
              </a: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(l)</a:t>
              </a:r>
              <a:endParaRPr lang="zh-CN" alt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225311" y="190569"/>
              <a:ext cx="714380" cy="4524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Int*1</a:t>
              </a: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Int*2</a:t>
              </a: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Int*3</a:t>
              </a: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Int*4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5540233" y="190569"/>
              <a:ext cx="714380" cy="4524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Int*1</a:t>
              </a: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Int*2</a:t>
              </a: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Int*3</a:t>
              </a: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Int*4</a:t>
              </a:r>
            </a:p>
          </p:txBody>
        </p:sp>
        <p:pic>
          <p:nvPicPr>
            <p:cNvPr id="39" name="Picture 3"/>
            <p:cNvPicPr>
              <a:picLocks noChangeAspect="1" noChangeArrowheads="1"/>
            </p:cNvPicPr>
            <p:nvPr/>
          </p:nvPicPr>
          <p:blipFill>
            <a:blip r:embed="rId10" cstate="print">
              <a:lum bright="-20000" contrast="40000"/>
            </a:blip>
            <a:stretch>
              <a:fillRect/>
            </a:stretch>
          </p:blipFill>
          <p:spPr bwMode="auto">
            <a:xfrm>
              <a:off x="380984" y="-24"/>
              <a:ext cx="1905000" cy="14287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40" name="Picture 3"/>
            <p:cNvPicPr>
              <a:picLocks noChangeAspect="1" noChangeArrowheads="1"/>
            </p:cNvPicPr>
            <p:nvPr/>
          </p:nvPicPr>
          <p:blipFill>
            <a:blip r:embed="rId11" cstate="print">
              <a:lum bright="-20000" contrast="40000"/>
            </a:blip>
            <a:stretch>
              <a:fillRect/>
            </a:stretch>
          </p:blipFill>
          <p:spPr bwMode="auto">
            <a:xfrm>
              <a:off x="380984" y="1418089"/>
              <a:ext cx="1905000" cy="14287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41" name="Picture 3"/>
            <p:cNvPicPr>
              <a:picLocks noChangeAspect="1" noChangeArrowheads="1"/>
            </p:cNvPicPr>
            <p:nvPr/>
          </p:nvPicPr>
          <p:blipFill>
            <a:blip r:embed="rId12" cstate="print">
              <a:lum bright="-20000" contrast="40000"/>
            </a:blip>
            <a:stretch>
              <a:fillRect/>
            </a:stretch>
          </p:blipFill>
          <p:spPr bwMode="auto">
            <a:xfrm>
              <a:off x="380984" y="2846849"/>
              <a:ext cx="1905000" cy="14287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42" name="Picture 3"/>
            <p:cNvPicPr>
              <a:picLocks noChangeAspect="1" noChangeArrowheads="1"/>
            </p:cNvPicPr>
            <p:nvPr/>
          </p:nvPicPr>
          <p:blipFill>
            <a:blip r:embed="rId13" cstate="print">
              <a:lum bright="-20000" contrast="40000"/>
            </a:blip>
            <a:stretch>
              <a:fillRect/>
            </a:stretch>
          </p:blipFill>
          <p:spPr bwMode="auto">
            <a:xfrm>
              <a:off x="380984" y="4264966"/>
              <a:ext cx="1905000" cy="14287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43" name="TextBox 42"/>
            <p:cNvSpPr txBox="1"/>
            <p:nvPr/>
          </p:nvSpPr>
          <p:spPr>
            <a:xfrm>
              <a:off x="166670" y="547735"/>
              <a:ext cx="428628" cy="4524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(a)</a:t>
              </a: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(b)</a:t>
              </a: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(c)</a:t>
              </a: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(d)</a:t>
              </a:r>
              <a:endParaRPr lang="zh-CN" alt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320311" y="190545"/>
              <a:ext cx="714380" cy="4524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Int*1</a:t>
              </a: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Int*2</a:t>
              </a: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Int*3</a:t>
              </a: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Int*4</a:t>
              </a:r>
            </a:p>
          </p:txBody>
        </p:sp>
        <p:pic>
          <p:nvPicPr>
            <p:cNvPr id="45" name="Picture 3"/>
            <p:cNvPicPr>
              <a:picLocks noChangeAspect="1" noChangeArrowheads="1"/>
            </p:cNvPicPr>
            <p:nvPr/>
          </p:nvPicPr>
          <p:blipFill>
            <a:blip r:embed="rId14" cstate="print">
              <a:lum bright="-20000" contrast="40000"/>
            </a:blip>
            <a:stretch>
              <a:fillRect/>
            </a:stretch>
          </p:blipFill>
          <p:spPr bwMode="auto">
            <a:xfrm>
              <a:off x="6524652" y="-24"/>
              <a:ext cx="1905000" cy="14287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46" name="Picture 3"/>
            <p:cNvPicPr>
              <a:picLocks noChangeAspect="1" noChangeArrowheads="1"/>
            </p:cNvPicPr>
            <p:nvPr/>
          </p:nvPicPr>
          <p:blipFill>
            <a:blip r:embed="rId15" cstate="print">
              <a:lum bright="-20000" contrast="40000"/>
            </a:blip>
            <a:stretch>
              <a:fillRect/>
            </a:stretch>
          </p:blipFill>
          <p:spPr bwMode="auto">
            <a:xfrm>
              <a:off x="6524652" y="1418089"/>
              <a:ext cx="1905000" cy="14287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47" name="Picture 3"/>
            <p:cNvPicPr>
              <a:picLocks noChangeAspect="1" noChangeArrowheads="1"/>
            </p:cNvPicPr>
            <p:nvPr/>
          </p:nvPicPr>
          <p:blipFill>
            <a:blip r:embed="rId16" cstate="print">
              <a:lum bright="-20000" contrast="40000"/>
            </a:blip>
            <a:stretch>
              <a:fillRect/>
            </a:stretch>
          </p:blipFill>
          <p:spPr bwMode="auto">
            <a:xfrm>
              <a:off x="6524652" y="2846849"/>
              <a:ext cx="1905000" cy="14287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48" name="Picture 3"/>
            <p:cNvPicPr>
              <a:picLocks noChangeAspect="1" noChangeArrowheads="1"/>
            </p:cNvPicPr>
            <p:nvPr/>
          </p:nvPicPr>
          <p:blipFill>
            <a:blip r:embed="rId17" cstate="print">
              <a:lum bright="-20000" contrast="40000"/>
            </a:blip>
            <a:stretch>
              <a:fillRect/>
            </a:stretch>
          </p:blipFill>
          <p:spPr bwMode="auto">
            <a:xfrm>
              <a:off x="6524652" y="4264966"/>
              <a:ext cx="1905000" cy="14287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49" name="TextBox 48"/>
            <p:cNvSpPr txBox="1"/>
            <p:nvPr/>
          </p:nvSpPr>
          <p:spPr>
            <a:xfrm>
              <a:off x="6286512" y="547735"/>
              <a:ext cx="476240" cy="4524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(m)</a:t>
              </a: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(n)</a:t>
              </a: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(o)</a:t>
              </a: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(p)</a:t>
              </a:r>
              <a:endParaRPr lang="zh-CN" alt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7469059" y="190569"/>
              <a:ext cx="714380" cy="4524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Int*1</a:t>
              </a: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Int*2</a:t>
              </a: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Int*3</a:t>
              </a: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Int*4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8643966" y="1389197"/>
              <a:ext cx="428628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</a:p>
            <a:p>
              <a:endParaRPr lang="en-US" altLang="zh-CN" sz="2000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altLang="zh-CN" sz="2000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</a:p>
            <a:p>
              <a:endParaRPr lang="en-US" altLang="zh-CN" sz="2000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altLang="zh-CN" sz="2000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</a:p>
            <a:p>
              <a:endParaRPr lang="en-US" altLang="zh-CN" sz="2000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altLang="zh-CN" sz="2000" dirty="0" smtClean="0">
                  <a:latin typeface="Times New Roman" pitchFamily="18" charset="0"/>
                  <a:cs typeface="Times New Roman" pitchFamily="18" charset="0"/>
                </a:rPr>
                <a:t>-1</a:t>
              </a:r>
            </a:p>
            <a:p>
              <a:endParaRPr lang="en-US" altLang="zh-CN" sz="2000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altLang="zh-CN" sz="2000" dirty="0" smtClean="0">
                  <a:latin typeface="Times New Roman" pitchFamily="18" charset="0"/>
                  <a:cs typeface="Times New Roman" pitchFamily="18" charset="0"/>
                </a:rPr>
                <a:t>-2</a:t>
              </a:r>
              <a:endParaRPr lang="zh-CN" altLang="en-US" sz="2000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36" name="Picture 2" descr="http://reference.wolfram.com/legacy/v7/guide/Files/ColorSchemes.zh/26.gif"/>
            <p:cNvPicPr>
              <a:picLocks noChangeAspect="1" noChangeArrowheads="1"/>
            </p:cNvPicPr>
            <p:nvPr/>
          </p:nvPicPr>
          <p:blipFill>
            <a:blip r:embed="rId18" cstate="print">
              <a:lum bright="-20000" contrast="40000"/>
            </a:blip>
            <a:srcRect/>
            <a:stretch>
              <a:fillRect/>
            </a:stretch>
          </p:blipFill>
          <p:spPr bwMode="auto">
            <a:xfrm rot="16200000">
              <a:off x="7272364" y="2668096"/>
              <a:ext cx="2476500" cy="304800"/>
            </a:xfrm>
            <a:prstGeom prst="rect">
              <a:avLst/>
            </a:prstGeom>
            <a:noFill/>
          </p:spPr>
        </p:pic>
        <p:sp>
          <p:nvSpPr>
            <p:cNvPr id="29" name="TextBox 28"/>
            <p:cNvSpPr txBox="1"/>
            <p:nvPr/>
          </p:nvSpPr>
          <p:spPr>
            <a:xfrm>
              <a:off x="2071670" y="547759"/>
              <a:ext cx="428628" cy="4524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(e)</a:t>
              </a: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(f)</a:t>
              </a: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(g)</a:t>
              </a: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altLang="zh-CN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(h)</a:t>
              </a:r>
              <a:endParaRPr lang="zh-CN" alt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3114334" y="5298549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latin typeface="Times New Roman"/>
                  <a:cs typeface="Times New Roman"/>
                </a:rPr>
                <a:t>+</a:t>
              </a:r>
              <a:endParaRPr lang="zh-CN" altLang="en-US" b="1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106694" y="3845508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latin typeface="Times New Roman"/>
                  <a:cs typeface="Times New Roman"/>
                </a:rPr>
                <a:t>+</a:t>
              </a:r>
              <a:endParaRPr lang="zh-CN" altLang="en-US" b="1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3106694" y="2383318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latin typeface="Times New Roman"/>
                  <a:cs typeface="Times New Roman"/>
                </a:rPr>
                <a:t>+</a:t>
              </a:r>
              <a:endParaRPr lang="zh-CN" altLang="en-US" b="1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106694" y="842097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latin typeface="Times New Roman"/>
                  <a:cs typeface="Times New Roman"/>
                </a:rPr>
                <a:t>+</a:t>
              </a:r>
              <a:endParaRPr lang="zh-CN" altLang="en-US" b="1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214414" y="5292418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latin typeface="Times New Roman"/>
                  <a:cs typeface="Times New Roman"/>
                </a:rPr>
                <a:t>+</a:t>
              </a:r>
              <a:endParaRPr lang="zh-CN" altLang="en-US" b="1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1206774" y="3839377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latin typeface="Times New Roman"/>
                  <a:cs typeface="Times New Roman"/>
                </a:rPr>
                <a:t>+</a:t>
              </a:r>
              <a:endParaRPr lang="zh-CN" altLang="en-US" b="1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206774" y="2377187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latin typeface="Times New Roman"/>
                  <a:cs typeface="Times New Roman"/>
                </a:rPr>
                <a:t>+</a:t>
              </a:r>
              <a:endParaRPr lang="zh-CN" altLang="en-US" b="1" dirty="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206774" y="835966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latin typeface="Times New Roman"/>
                  <a:cs typeface="Times New Roman"/>
                </a:rPr>
                <a:t>+</a:t>
              </a:r>
              <a:endParaRPr lang="zh-CN" altLang="en-US" b="1" dirty="0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2021394" y="5373216"/>
              <a:ext cx="304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K</a:t>
              </a:r>
              <a:endParaRPr lang="zh-CN" altLang="en-US" dirty="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3923928" y="5363924"/>
              <a:ext cx="304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K</a:t>
              </a:r>
              <a:endParaRPr lang="zh-CN" altLang="en-US" dirty="0"/>
            </a:p>
          </p:txBody>
        </p:sp>
        <p:sp>
          <p:nvSpPr>
            <p:cNvPr id="62" name="TextBox 61"/>
            <p:cNvSpPr txBox="1"/>
            <p:nvPr/>
          </p:nvSpPr>
          <p:spPr>
            <a:xfrm flipV="1">
              <a:off x="150016" y="3943774"/>
              <a:ext cx="461665" cy="672620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dirty="0" err="1" smtClean="0">
                  <a:latin typeface="Symbol" pitchFamily="18" charset="2"/>
                </a:rPr>
                <a:t>t</a:t>
              </a:r>
              <a:r>
                <a:rPr lang="en-US" altLang="zh-CN" baseline="-25000" dirty="0" err="1" smtClean="0"/>
                <a:t>p</a:t>
              </a:r>
              <a:r>
                <a:rPr lang="en-US" altLang="zh-CN" baseline="-25000" dirty="0" smtClean="0"/>
                <a:t> </a:t>
              </a:r>
              <a:r>
                <a:rPr lang="en-US" altLang="zh-CN" dirty="0" smtClean="0"/>
                <a:t>(</a:t>
              </a:r>
              <a:r>
                <a:rPr lang="en-US" altLang="zh-CN" dirty="0" smtClean="0">
                  <a:latin typeface="Symbol" pitchFamily="18" charset="2"/>
                </a:rPr>
                <a:t>m</a:t>
              </a:r>
              <a:r>
                <a:rPr lang="en-US" altLang="zh-CN" dirty="0" smtClean="0"/>
                <a:t>s)</a:t>
              </a:r>
              <a:endParaRPr lang="zh-CN" altLang="en-US" dirty="0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6256850" y="5362498"/>
              <a:ext cx="304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K</a:t>
              </a:r>
              <a:endParaRPr lang="zh-CN" altLang="en-US" dirty="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8174132" y="5367954"/>
              <a:ext cx="304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K</a:t>
              </a:r>
              <a:endParaRPr lang="zh-CN" altLang="en-US" dirty="0"/>
            </a:p>
          </p:txBody>
        </p:sp>
        <p:sp>
          <p:nvSpPr>
            <p:cNvPr id="66" name="TextBox 65"/>
            <p:cNvSpPr txBox="1"/>
            <p:nvPr/>
          </p:nvSpPr>
          <p:spPr>
            <a:xfrm flipV="1">
              <a:off x="4355976" y="4044508"/>
              <a:ext cx="461665" cy="643894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i="1" dirty="0" smtClean="0">
                  <a:latin typeface="Symbol" pitchFamily="18" charset="2"/>
                  <a:sym typeface="Symbol"/>
                </a:rPr>
                <a:t></a:t>
              </a:r>
              <a:r>
                <a:rPr lang="en-US" altLang="zh-CN" baseline="-25000" dirty="0" smtClean="0"/>
                <a:t>tot </a:t>
              </a:r>
              <a:r>
                <a:rPr lang="en-US" altLang="zh-CN" dirty="0" smtClean="0"/>
                <a:t>(</a:t>
              </a:r>
              <a:r>
                <a:rPr lang="en-US" altLang="zh-CN" dirty="0" smtClean="0">
                  <a:latin typeface="Times New Roman"/>
                  <a:cs typeface="Times New Roman"/>
                </a:rPr>
                <a:t>º</a:t>
              </a:r>
              <a:r>
                <a:rPr lang="en-US" altLang="zh-CN" dirty="0" smtClean="0"/>
                <a:t>)</a:t>
              </a:r>
              <a:endParaRPr lang="zh-CN" altLang="en-US" dirty="0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011148" y="1690475"/>
            <a:ext cx="6297156" cy="2238591"/>
            <a:chOff x="1011148" y="1690475"/>
            <a:chExt cx="6297156" cy="2238591"/>
          </a:xfrm>
        </p:grpSpPr>
        <p:pic>
          <p:nvPicPr>
            <p:cNvPr id="23" name="图片 31" descr="19F_DANTE-N_Vrf=227K_N=1_offset_spe_K=5_iso.ti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4323516" y="1690475"/>
              <a:ext cx="2984788" cy="22385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图片 30" descr="19F_DANTE-N_Vrf=227K_N=1_offset_spe_K=5_iso.t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 bwMode="auto">
            <a:xfrm>
              <a:off x="1011148" y="1690475"/>
              <a:ext cx="2984788" cy="22385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" name="TextBox 24"/>
            <p:cNvSpPr txBox="1"/>
            <p:nvPr/>
          </p:nvSpPr>
          <p:spPr>
            <a:xfrm>
              <a:off x="1020351" y="1695266"/>
              <a:ext cx="3832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(a)</a:t>
              </a:r>
              <a:endParaRPr lang="zh-CN" alt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332719" y="1695266"/>
              <a:ext cx="3832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itchFamily="18" charset="0"/>
                  <a:cs typeface="Times New Roman" pitchFamily="18" charset="0"/>
                </a:rPr>
                <a:t>(b)</a:t>
              </a:r>
              <a:endParaRPr lang="zh-CN" alt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0" name="TextBox 3"/>
          <p:cNvSpPr txBox="1"/>
          <p:nvPr/>
        </p:nvSpPr>
        <p:spPr>
          <a:xfrm>
            <a:off x="0" y="5157192"/>
            <a:ext cx="9144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Fig.S9.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Plot of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en-US" baseline="-25000" dirty="0" err="1">
                <a:latin typeface="Times New Roman" pitchFamily="18" charset="0"/>
                <a:cs typeface="Times New Roman" pitchFamily="18" charset="0"/>
              </a:rPr>
              <a:t>norm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for a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sequence as function of the polar angles {</a:t>
            </a:r>
            <a:r>
              <a:rPr lang="en-US" dirty="0" err="1" smtClean="0">
                <a:latin typeface="Symbol" pitchFamily="18" charset="2"/>
                <a:cs typeface="Times New Roman" pitchFamily="18" charset="0"/>
              </a:rPr>
              <a:t>a</a:t>
            </a:r>
            <a:r>
              <a:rPr lang="en-US" i="1" baseline="-25000" dirty="0" err="1" smtClean="0">
                <a:latin typeface="Times New Roman" pitchFamily="18" charset="0"/>
                <a:cs typeface="Times New Roman" pitchFamily="18" charset="0"/>
              </a:rPr>
              <a:t>PL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i="1" dirty="0" err="1" smtClean="0">
                <a:latin typeface="Symbol" pitchFamily="18" charset="2"/>
                <a:cs typeface="Times New Roman" pitchFamily="18" charset="0"/>
              </a:rPr>
              <a:t>b</a:t>
            </a:r>
            <a:r>
              <a:rPr lang="en-US" i="1" baseline="-25000" dirty="0" err="1" smtClean="0">
                <a:latin typeface="Times New Roman" pitchFamily="18" charset="0"/>
                <a:cs typeface="Times New Roman" pitchFamily="18" charset="0"/>
              </a:rPr>
              <a:t>PL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}.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simulations are performed for an isolated 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14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N nucleus subject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 1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nd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-order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quadrupole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interaction with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i="1" baseline="-25000" dirty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= 1.18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MHz, </a:t>
            </a:r>
            <a:r>
              <a:rPr lang="en-US" i="1" dirty="0">
                <a:latin typeface="Times New Roman" pitchFamily="18" charset="0"/>
                <a:cs typeface="Times New Roman" pitchFamily="18" charset="0"/>
                <a:sym typeface="Symbol"/>
              </a:rPr>
              <a:t></a:t>
            </a:r>
            <a:r>
              <a:rPr lang="en-US" i="1" baseline="-25000" dirty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0.5,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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  <a:sym typeface="Symbol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 =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50 kHz,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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  <a:sym typeface="Symbol"/>
              </a:rPr>
              <a:t>tot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 =110°, and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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  <a:sym typeface="Symbol"/>
              </a:rPr>
              <a:t>p</a:t>
            </a:r>
            <a:r>
              <a:rPr lang="en-US" dirty="0">
                <a:latin typeface="Times New Roman" pitchFamily="18" charset="0"/>
                <a:cs typeface="Times New Roman" pitchFamily="18" charset="0"/>
                <a:sym typeface="Symbol"/>
              </a:rPr>
              <a:t> (ns),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(T))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 (277, 18.8) (a), (277,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(b). 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other simulation parameters are identical to those 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Fig.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The colors in the figures come from the “Rainbow” function in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Mathematica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software. They have no real physical meaning, but are used to help the reader to have an easy 3D interpretation.</a:t>
            </a:r>
            <a:endParaRPr lang="fr-FR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364088" y="1484784"/>
            <a:ext cx="1673225" cy="1787525"/>
            <a:chOff x="5794731" y="0"/>
            <a:chExt cx="1673225" cy="1787525"/>
          </a:xfrm>
        </p:grpSpPr>
        <p:cxnSp>
          <p:nvCxnSpPr>
            <p:cNvPr id="12" name="直接箭头连接符 11"/>
            <p:cNvCxnSpPr/>
            <p:nvPr/>
          </p:nvCxnSpPr>
          <p:spPr>
            <a:xfrm flipV="1">
              <a:off x="6397981" y="17463"/>
              <a:ext cx="11112" cy="108902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箭头连接符 12"/>
            <p:cNvCxnSpPr/>
            <p:nvPr/>
          </p:nvCxnSpPr>
          <p:spPr>
            <a:xfrm>
              <a:off x="6385281" y="1093788"/>
              <a:ext cx="1082675" cy="3048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箭头连接符 13"/>
            <p:cNvCxnSpPr/>
            <p:nvPr/>
          </p:nvCxnSpPr>
          <p:spPr>
            <a:xfrm flipH="1">
              <a:off x="5794731" y="1106488"/>
              <a:ext cx="603250" cy="68103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箭头连接符 14"/>
            <p:cNvCxnSpPr/>
            <p:nvPr/>
          </p:nvCxnSpPr>
          <p:spPr>
            <a:xfrm flipV="1">
              <a:off x="6418618" y="717550"/>
              <a:ext cx="358775" cy="369888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箭头连接符 15"/>
            <p:cNvCxnSpPr/>
            <p:nvPr/>
          </p:nvCxnSpPr>
          <p:spPr>
            <a:xfrm>
              <a:off x="6418618" y="1106488"/>
              <a:ext cx="339725" cy="563562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H="1">
              <a:off x="6729768" y="776288"/>
              <a:ext cx="38100" cy="846137"/>
            </a:xfrm>
            <a:prstGeom prst="line">
              <a:avLst/>
            </a:prstGeom>
            <a:ln w="6350">
              <a:solidFill>
                <a:schemeClr val="tx1"/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H="1" flipV="1">
              <a:off x="6428143" y="357188"/>
              <a:ext cx="311150" cy="360362"/>
            </a:xfrm>
            <a:prstGeom prst="line">
              <a:avLst/>
            </a:prstGeom>
            <a:ln w="6350">
              <a:solidFill>
                <a:schemeClr val="tx1"/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矩形 22"/>
            <p:cNvSpPr>
              <a:spLocks noChangeArrowheads="1"/>
            </p:cNvSpPr>
            <p:nvPr/>
          </p:nvSpPr>
          <p:spPr bwMode="auto">
            <a:xfrm>
              <a:off x="6455131" y="0"/>
              <a:ext cx="415925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>
                  <a:latin typeface="Times New Roman" pitchFamily="18" charset="0"/>
                  <a:ea typeface="宋体" pitchFamily="2" charset="-122"/>
                  <a:cs typeface="Times New Roman" pitchFamily="18" charset="0"/>
                </a:rPr>
                <a:t>B</a:t>
              </a:r>
              <a:r>
                <a:rPr lang="en-US" altLang="zh-CN" baseline="30000">
                  <a:latin typeface="Times New Roman" pitchFamily="18" charset="0"/>
                  <a:ea typeface="宋体" pitchFamily="2" charset="-122"/>
                  <a:cs typeface="Times New Roman" pitchFamily="18" charset="0"/>
                </a:rPr>
                <a:t>0</a:t>
              </a:r>
              <a:endParaRPr lang="zh-CN" altLang="en-US">
                <a:ea typeface="宋体" pitchFamily="2" charset="-122"/>
                <a:cs typeface="Times New Roman" pitchFamily="18" charset="0"/>
              </a:endParaRPr>
            </a:p>
          </p:txBody>
        </p:sp>
        <p:sp>
          <p:nvSpPr>
            <p:cNvPr id="20" name="矩形 19"/>
            <p:cNvSpPr>
              <a:spLocks noChangeArrowheads="1"/>
            </p:cNvSpPr>
            <p:nvPr/>
          </p:nvSpPr>
          <p:spPr bwMode="auto">
            <a:xfrm>
              <a:off x="6355118" y="569913"/>
              <a:ext cx="311150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>
                  <a:latin typeface="Symbol" pitchFamily="18" charset="2"/>
                  <a:ea typeface="宋体" pitchFamily="2" charset="-122"/>
                  <a:cs typeface="Times New Roman" pitchFamily="18" charset="0"/>
                </a:rPr>
                <a:t>b</a:t>
              </a:r>
              <a:endParaRPr lang="zh-CN" altLang="en-US">
                <a:latin typeface="Symbol" pitchFamily="18" charset="2"/>
                <a:ea typeface="宋体" pitchFamily="2" charset="-122"/>
                <a:cs typeface="Times New Roman" pitchFamily="18" charset="0"/>
              </a:endParaRPr>
            </a:p>
          </p:txBody>
        </p:sp>
        <p:sp>
          <p:nvSpPr>
            <p:cNvPr id="21" name="矩形 22"/>
            <p:cNvSpPr>
              <a:spLocks noChangeArrowheads="1"/>
            </p:cNvSpPr>
            <p:nvPr/>
          </p:nvSpPr>
          <p:spPr bwMode="auto">
            <a:xfrm>
              <a:off x="6234468" y="1189038"/>
              <a:ext cx="330200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>
                  <a:latin typeface="Symbol" pitchFamily="18" charset="2"/>
                  <a:ea typeface="宋体" pitchFamily="2" charset="-122"/>
                  <a:cs typeface="Times New Roman" pitchFamily="18" charset="0"/>
                </a:rPr>
                <a:t>a</a:t>
              </a:r>
              <a:endParaRPr lang="zh-CN" altLang="en-US">
                <a:latin typeface="Symbol" pitchFamily="18" charset="2"/>
                <a:ea typeface="宋体" pitchFamily="2" charset="-122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429532</TotalTime>
  <Words>1532</Words>
  <Application>Microsoft Macintosh PowerPoint</Application>
  <PresentationFormat>On-screen Show (4:3)</PresentationFormat>
  <Paragraphs>290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Thème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UCCS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Lafon</dc:creator>
  <cp:lastModifiedBy>Geoffrey Bodenhausen</cp:lastModifiedBy>
  <cp:revision>352</cp:revision>
  <dcterms:created xsi:type="dcterms:W3CDTF">2013-04-24T08:36:41Z</dcterms:created>
  <dcterms:modified xsi:type="dcterms:W3CDTF">2013-11-19T07:44:12Z</dcterms:modified>
</cp:coreProperties>
</file>