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7"/>
  </p:notesMasterIdLst>
  <p:handoutMasterIdLst>
    <p:handoutMasterId r:id="rId28"/>
  </p:handoutMasterIdLst>
  <p:sldIdLst>
    <p:sldId id="256" r:id="rId5"/>
    <p:sldId id="270" r:id="rId6"/>
    <p:sldId id="310" r:id="rId7"/>
    <p:sldId id="291" r:id="rId8"/>
    <p:sldId id="276" r:id="rId9"/>
    <p:sldId id="292" r:id="rId10"/>
    <p:sldId id="294" r:id="rId11"/>
    <p:sldId id="295" r:id="rId12"/>
    <p:sldId id="297" r:id="rId13"/>
    <p:sldId id="298" r:id="rId14"/>
    <p:sldId id="301" r:id="rId15"/>
    <p:sldId id="309" r:id="rId16"/>
    <p:sldId id="265" r:id="rId17"/>
    <p:sldId id="305" r:id="rId18"/>
    <p:sldId id="306" r:id="rId19"/>
    <p:sldId id="290" r:id="rId20"/>
    <p:sldId id="299" r:id="rId21"/>
    <p:sldId id="293" r:id="rId22"/>
    <p:sldId id="300" r:id="rId23"/>
    <p:sldId id="304" r:id="rId24"/>
    <p:sldId id="307" r:id="rId25"/>
    <p:sldId id="308" r:id="rId26"/>
  </p:sldIdLst>
  <p:sldSz cx="97155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userDrawn="1">
          <p15:clr>
            <a:srgbClr val="A4A3A4"/>
          </p15:clr>
        </p15:guide>
        <p15:guide id="2" pos="30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DC44"/>
    <a:srgbClr val="1283B1"/>
    <a:srgbClr val="F3F0E9"/>
    <a:srgbClr val="1885B2"/>
    <a:srgbClr val="FFF64E"/>
    <a:srgbClr val="DADF44"/>
    <a:srgbClr val="FFFFFF"/>
    <a:srgbClr val="1B8687"/>
    <a:srgbClr val="7C959A"/>
    <a:srgbClr val="7CBE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6" autoAdjust="0"/>
    <p:restoredTop sz="85614" autoAdjust="0"/>
  </p:normalViewPr>
  <p:slideViewPr>
    <p:cSldViewPr snapToGrid="0" showGuides="1">
      <p:cViewPr varScale="1">
        <p:scale>
          <a:sx n="132" d="100"/>
          <a:sy n="132" d="100"/>
        </p:scale>
        <p:origin x="4788" y="108"/>
      </p:cViewPr>
      <p:guideLst>
        <p:guide orient="horz" pos="2160"/>
        <p:guide pos="3060"/>
      </p:guideLst>
    </p:cSldViewPr>
  </p:slideViewPr>
  <p:notesTextViewPr>
    <p:cViewPr>
      <p:scale>
        <a:sx n="1" d="1"/>
        <a:sy n="1" d="1"/>
      </p:scale>
      <p:origin x="0" y="0"/>
    </p:cViewPr>
  </p:notesTextViewPr>
  <p:notesViewPr>
    <p:cSldViewPr snapToGrid="0">
      <p:cViewPr varScale="1">
        <p:scale>
          <a:sx n="124" d="100"/>
          <a:sy n="124" d="100"/>
        </p:scale>
        <p:origin x="4960" y="6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Total!$B$3</c:f>
              <c:strCache>
                <c:ptCount val="1"/>
                <c:pt idx="0">
                  <c:v>Iron and steel</c:v>
                </c:pt>
              </c:strCache>
            </c:strRef>
          </c:tx>
          <c:spPr>
            <a:solidFill>
              <a:schemeClr val="accent1"/>
            </a:solidFill>
            <a:ln>
              <a:noFill/>
            </a:ln>
            <a:effectLst/>
          </c:spPr>
          <c:invertIfNegative val="0"/>
          <c:cat>
            <c:numRef>
              <c:f>Total!$C$2:$J$2</c:f>
              <c:numCache>
                <c:formatCode>General</c:formatCode>
                <c:ptCount val="8"/>
                <c:pt idx="0">
                  <c:v>2015</c:v>
                </c:pt>
                <c:pt idx="1">
                  <c:v>2016</c:v>
                </c:pt>
                <c:pt idx="2">
                  <c:v>2017</c:v>
                </c:pt>
                <c:pt idx="3">
                  <c:v>2018</c:v>
                </c:pt>
                <c:pt idx="4">
                  <c:v>2019</c:v>
                </c:pt>
                <c:pt idx="5">
                  <c:v>2020</c:v>
                </c:pt>
                <c:pt idx="6">
                  <c:v>2021</c:v>
                </c:pt>
                <c:pt idx="7">
                  <c:v>2022</c:v>
                </c:pt>
              </c:numCache>
            </c:numRef>
          </c:cat>
          <c:val>
            <c:numRef>
              <c:f>Total!$C$3:$J$3</c:f>
              <c:numCache>
                <c:formatCode>#,##0_ </c:formatCode>
                <c:ptCount val="8"/>
                <c:pt idx="0">
                  <c:v>4302.9479850000007</c:v>
                </c:pt>
                <c:pt idx="1">
                  <c:v>4099.4645099999998</c:v>
                </c:pt>
                <c:pt idx="2">
                  <c:v>4591.7371709999998</c:v>
                </c:pt>
                <c:pt idx="3">
                  <c:v>5551.4794509999992</c:v>
                </c:pt>
                <c:pt idx="4">
                  <c:v>5962.840588</c:v>
                </c:pt>
                <c:pt idx="5">
                  <c:v>5046.5202319999999</c:v>
                </c:pt>
                <c:pt idx="6">
                  <c:v>7205.6523370000004</c:v>
                </c:pt>
                <c:pt idx="7">
                  <c:v>7670.6550459999999</c:v>
                </c:pt>
              </c:numCache>
            </c:numRef>
          </c:val>
          <c:extLst>
            <c:ext xmlns:c16="http://schemas.microsoft.com/office/drawing/2014/chart" uri="{C3380CC4-5D6E-409C-BE32-E72D297353CC}">
              <c16:uniqueId val="{00000000-AA83-4F47-9448-CCE859A25E48}"/>
            </c:ext>
          </c:extLst>
        </c:ser>
        <c:ser>
          <c:idx val="1"/>
          <c:order val="1"/>
          <c:tx>
            <c:strRef>
              <c:f>Total!$B$4</c:f>
              <c:strCache>
                <c:ptCount val="1"/>
                <c:pt idx="0">
                  <c:v>Cement</c:v>
                </c:pt>
              </c:strCache>
            </c:strRef>
          </c:tx>
          <c:spPr>
            <a:solidFill>
              <a:schemeClr val="accent2"/>
            </a:solidFill>
            <a:ln>
              <a:noFill/>
            </a:ln>
            <a:effectLst/>
          </c:spPr>
          <c:invertIfNegative val="0"/>
          <c:cat>
            <c:numRef>
              <c:f>Total!$C$2:$J$2</c:f>
              <c:numCache>
                <c:formatCode>General</c:formatCode>
                <c:ptCount val="8"/>
                <c:pt idx="0">
                  <c:v>2015</c:v>
                </c:pt>
                <c:pt idx="1">
                  <c:v>2016</c:v>
                </c:pt>
                <c:pt idx="2">
                  <c:v>2017</c:v>
                </c:pt>
                <c:pt idx="3">
                  <c:v>2018</c:v>
                </c:pt>
                <c:pt idx="4">
                  <c:v>2019</c:v>
                </c:pt>
                <c:pt idx="5">
                  <c:v>2020</c:v>
                </c:pt>
                <c:pt idx="6">
                  <c:v>2021</c:v>
                </c:pt>
                <c:pt idx="7">
                  <c:v>2022</c:v>
                </c:pt>
              </c:numCache>
            </c:numRef>
          </c:cat>
          <c:val>
            <c:numRef>
              <c:f>Total!$C$4:$J$4</c:f>
              <c:numCache>
                <c:formatCode>#,##0_ </c:formatCode>
                <c:ptCount val="8"/>
                <c:pt idx="0">
                  <c:v>8.7273440000000004</c:v>
                </c:pt>
                <c:pt idx="1">
                  <c:v>9.1760939999999991</c:v>
                </c:pt>
                <c:pt idx="2">
                  <c:v>11.898429999999999</c:v>
                </c:pt>
                <c:pt idx="3">
                  <c:v>12.248258</c:v>
                </c:pt>
                <c:pt idx="4">
                  <c:v>10.428915</c:v>
                </c:pt>
                <c:pt idx="5">
                  <c:v>8.0597490000000001</c:v>
                </c:pt>
                <c:pt idx="6">
                  <c:v>12.274076000000001</c:v>
                </c:pt>
                <c:pt idx="7">
                  <c:v>10.90681</c:v>
                </c:pt>
              </c:numCache>
            </c:numRef>
          </c:val>
          <c:extLst>
            <c:ext xmlns:c16="http://schemas.microsoft.com/office/drawing/2014/chart" uri="{C3380CC4-5D6E-409C-BE32-E72D297353CC}">
              <c16:uniqueId val="{00000001-AA83-4F47-9448-CCE859A25E48}"/>
            </c:ext>
          </c:extLst>
        </c:ser>
        <c:ser>
          <c:idx val="2"/>
          <c:order val="2"/>
          <c:tx>
            <c:strRef>
              <c:f>Total!$B$5</c:f>
              <c:strCache>
                <c:ptCount val="1"/>
                <c:pt idx="0">
                  <c:v>Electricity</c:v>
                </c:pt>
              </c:strCache>
            </c:strRef>
          </c:tx>
          <c:spPr>
            <a:solidFill>
              <a:schemeClr val="accent3"/>
            </a:solidFill>
            <a:ln>
              <a:noFill/>
            </a:ln>
            <a:effectLst/>
          </c:spPr>
          <c:invertIfNegative val="0"/>
          <c:cat>
            <c:numRef>
              <c:f>Total!$C$2:$J$2</c:f>
              <c:numCache>
                <c:formatCode>General</c:formatCode>
                <c:ptCount val="8"/>
                <c:pt idx="0">
                  <c:v>2015</c:v>
                </c:pt>
                <c:pt idx="1">
                  <c:v>2016</c:v>
                </c:pt>
                <c:pt idx="2">
                  <c:v>2017</c:v>
                </c:pt>
                <c:pt idx="3">
                  <c:v>2018</c:v>
                </c:pt>
                <c:pt idx="4">
                  <c:v>2019</c:v>
                </c:pt>
                <c:pt idx="5">
                  <c:v>2020</c:v>
                </c:pt>
                <c:pt idx="6">
                  <c:v>2021</c:v>
                </c:pt>
                <c:pt idx="7">
                  <c:v>2022</c:v>
                </c:pt>
              </c:numCache>
            </c:numRef>
          </c:cat>
          <c:val>
            <c:numRef>
              <c:f>Total!$C$5:$J$5</c:f>
              <c:numCache>
                <c:formatCode>#,##0_ </c:formatCode>
                <c:ptCount val="8"/>
                <c:pt idx="0">
                  <c:v>0</c:v>
                </c:pt>
                <c:pt idx="1">
                  <c:v>0</c:v>
                </c:pt>
                <c:pt idx="2">
                  <c:v>0</c:v>
                </c:pt>
                <c:pt idx="3">
                  <c:v>0</c:v>
                </c:pt>
                <c:pt idx="4">
                  <c:v>0</c:v>
                </c:pt>
                <c:pt idx="5">
                  <c:v>0</c:v>
                </c:pt>
                <c:pt idx="6">
                  <c:v>0</c:v>
                </c:pt>
                <c:pt idx="7">
                  <c:v>0</c:v>
                </c:pt>
              </c:numCache>
            </c:numRef>
          </c:val>
          <c:extLst>
            <c:ext xmlns:c16="http://schemas.microsoft.com/office/drawing/2014/chart" uri="{C3380CC4-5D6E-409C-BE32-E72D297353CC}">
              <c16:uniqueId val="{00000002-AA83-4F47-9448-CCE859A25E48}"/>
            </c:ext>
          </c:extLst>
        </c:ser>
        <c:ser>
          <c:idx val="3"/>
          <c:order val="3"/>
          <c:tx>
            <c:strRef>
              <c:f>Total!$B$6</c:f>
              <c:strCache>
                <c:ptCount val="1"/>
                <c:pt idx="0">
                  <c:v>Chemicals</c:v>
                </c:pt>
              </c:strCache>
            </c:strRef>
          </c:tx>
          <c:spPr>
            <a:solidFill>
              <a:schemeClr val="accent4"/>
            </a:solidFill>
            <a:ln>
              <a:noFill/>
            </a:ln>
            <a:effectLst/>
          </c:spPr>
          <c:invertIfNegative val="0"/>
          <c:cat>
            <c:numRef>
              <c:f>Total!$C$2:$J$2</c:f>
              <c:numCache>
                <c:formatCode>General</c:formatCode>
                <c:ptCount val="8"/>
                <c:pt idx="0">
                  <c:v>2015</c:v>
                </c:pt>
                <c:pt idx="1">
                  <c:v>2016</c:v>
                </c:pt>
                <c:pt idx="2">
                  <c:v>2017</c:v>
                </c:pt>
                <c:pt idx="3">
                  <c:v>2018</c:v>
                </c:pt>
                <c:pt idx="4">
                  <c:v>2019</c:v>
                </c:pt>
                <c:pt idx="5">
                  <c:v>2020</c:v>
                </c:pt>
                <c:pt idx="6">
                  <c:v>2021</c:v>
                </c:pt>
                <c:pt idx="7">
                  <c:v>2022</c:v>
                </c:pt>
              </c:numCache>
            </c:numRef>
          </c:cat>
          <c:val>
            <c:numRef>
              <c:f>Total!$C$6:$J$6</c:f>
              <c:numCache>
                <c:formatCode>#,##0_ </c:formatCode>
                <c:ptCount val="8"/>
                <c:pt idx="0">
                  <c:v>0</c:v>
                </c:pt>
                <c:pt idx="1">
                  <c:v>0</c:v>
                </c:pt>
                <c:pt idx="2">
                  <c:v>0</c:v>
                </c:pt>
                <c:pt idx="3">
                  <c:v>0</c:v>
                </c:pt>
                <c:pt idx="4">
                  <c:v>0</c:v>
                </c:pt>
                <c:pt idx="5">
                  <c:v>2.1449999999999998E-3</c:v>
                </c:pt>
                <c:pt idx="6">
                  <c:v>0</c:v>
                </c:pt>
                <c:pt idx="7">
                  <c:v>0</c:v>
                </c:pt>
              </c:numCache>
            </c:numRef>
          </c:val>
          <c:extLst>
            <c:ext xmlns:c16="http://schemas.microsoft.com/office/drawing/2014/chart" uri="{C3380CC4-5D6E-409C-BE32-E72D297353CC}">
              <c16:uniqueId val="{00000003-AA83-4F47-9448-CCE859A25E48}"/>
            </c:ext>
          </c:extLst>
        </c:ser>
        <c:ser>
          <c:idx val="4"/>
          <c:order val="4"/>
          <c:tx>
            <c:strRef>
              <c:f>Total!$B$7</c:f>
              <c:strCache>
                <c:ptCount val="1"/>
                <c:pt idx="0">
                  <c:v>Fertilisers</c:v>
                </c:pt>
              </c:strCache>
            </c:strRef>
          </c:tx>
          <c:spPr>
            <a:solidFill>
              <a:schemeClr val="accent5"/>
            </a:solidFill>
            <a:ln>
              <a:noFill/>
            </a:ln>
            <a:effectLst/>
          </c:spPr>
          <c:invertIfNegative val="0"/>
          <c:cat>
            <c:numRef>
              <c:f>Total!$C$2:$J$2</c:f>
              <c:numCache>
                <c:formatCode>General</c:formatCode>
                <c:ptCount val="8"/>
                <c:pt idx="0">
                  <c:v>2015</c:v>
                </c:pt>
                <c:pt idx="1">
                  <c:v>2016</c:v>
                </c:pt>
                <c:pt idx="2">
                  <c:v>2017</c:v>
                </c:pt>
                <c:pt idx="3">
                  <c:v>2018</c:v>
                </c:pt>
                <c:pt idx="4">
                  <c:v>2019</c:v>
                </c:pt>
                <c:pt idx="5">
                  <c:v>2020</c:v>
                </c:pt>
                <c:pt idx="6">
                  <c:v>2021</c:v>
                </c:pt>
                <c:pt idx="7">
                  <c:v>2022</c:v>
                </c:pt>
              </c:numCache>
            </c:numRef>
          </c:cat>
          <c:val>
            <c:numRef>
              <c:f>Total!$C$7:$J$7</c:f>
              <c:numCache>
                <c:formatCode>#,##0_ </c:formatCode>
                <c:ptCount val="8"/>
                <c:pt idx="0">
                  <c:v>32.893250000000002</c:v>
                </c:pt>
                <c:pt idx="1">
                  <c:v>43.978205000000003</c:v>
                </c:pt>
                <c:pt idx="2">
                  <c:v>68.971538999999993</c:v>
                </c:pt>
                <c:pt idx="3">
                  <c:v>64.794800999999993</c:v>
                </c:pt>
                <c:pt idx="4">
                  <c:v>56.162286000000002</c:v>
                </c:pt>
                <c:pt idx="5">
                  <c:v>59.851059999999997</c:v>
                </c:pt>
                <c:pt idx="6">
                  <c:v>32.931576999999997</c:v>
                </c:pt>
                <c:pt idx="7">
                  <c:v>306.72297700000001</c:v>
                </c:pt>
              </c:numCache>
            </c:numRef>
          </c:val>
          <c:extLst>
            <c:ext xmlns:c16="http://schemas.microsoft.com/office/drawing/2014/chart" uri="{C3380CC4-5D6E-409C-BE32-E72D297353CC}">
              <c16:uniqueId val="{00000004-AA83-4F47-9448-CCE859A25E48}"/>
            </c:ext>
          </c:extLst>
        </c:ser>
        <c:ser>
          <c:idx val="5"/>
          <c:order val="5"/>
          <c:tx>
            <c:strRef>
              <c:f>Total!$B$8</c:f>
              <c:strCache>
                <c:ptCount val="1"/>
                <c:pt idx="0">
                  <c:v>Aluminium</c:v>
                </c:pt>
              </c:strCache>
            </c:strRef>
          </c:tx>
          <c:spPr>
            <a:solidFill>
              <a:schemeClr val="accent6"/>
            </a:solidFill>
            <a:ln>
              <a:noFill/>
            </a:ln>
            <a:effectLst/>
          </c:spPr>
          <c:invertIfNegative val="0"/>
          <c:cat>
            <c:numRef>
              <c:f>Total!$C$2:$J$2</c:f>
              <c:numCache>
                <c:formatCode>General</c:formatCode>
                <c:ptCount val="8"/>
                <c:pt idx="0">
                  <c:v>2015</c:v>
                </c:pt>
                <c:pt idx="1">
                  <c:v>2016</c:v>
                </c:pt>
                <c:pt idx="2">
                  <c:v>2017</c:v>
                </c:pt>
                <c:pt idx="3">
                  <c:v>2018</c:v>
                </c:pt>
                <c:pt idx="4">
                  <c:v>2019</c:v>
                </c:pt>
                <c:pt idx="5">
                  <c:v>2020</c:v>
                </c:pt>
                <c:pt idx="6">
                  <c:v>2021</c:v>
                </c:pt>
                <c:pt idx="7">
                  <c:v>2022</c:v>
                </c:pt>
              </c:numCache>
            </c:numRef>
          </c:cat>
          <c:val>
            <c:numRef>
              <c:f>Total!$C$8:$J$8</c:f>
              <c:numCache>
                <c:formatCode>#,##0_ </c:formatCode>
                <c:ptCount val="8"/>
                <c:pt idx="0">
                  <c:v>4649.0009609999997</c:v>
                </c:pt>
                <c:pt idx="1">
                  <c:v>4825.7467779999997</c:v>
                </c:pt>
                <c:pt idx="2">
                  <c:v>5601.0966349999999</c:v>
                </c:pt>
                <c:pt idx="3">
                  <c:v>3070.3246730000001</c:v>
                </c:pt>
                <c:pt idx="4">
                  <c:v>2946.5723750000002</c:v>
                </c:pt>
                <c:pt idx="5">
                  <c:v>2686.0696069999999</c:v>
                </c:pt>
                <c:pt idx="6">
                  <c:v>3463.0165040000002</c:v>
                </c:pt>
                <c:pt idx="7">
                  <c:v>4654.1755439999997</c:v>
                </c:pt>
              </c:numCache>
            </c:numRef>
          </c:val>
          <c:extLst>
            <c:ext xmlns:c16="http://schemas.microsoft.com/office/drawing/2014/chart" uri="{C3380CC4-5D6E-409C-BE32-E72D297353CC}">
              <c16:uniqueId val="{00000005-AA83-4F47-9448-CCE859A25E48}"/>
            </c:ext>
          </c:extLst>
        </c:ser>
        <c:dLbls>
          <c:showLegendKey val="0"/>
          <c:showVal val="0"/>
          <c:showCatName val="0"/>
          <c:showSerName val="0"/>
          <c:showPercent val="0"/>
          <c:showBubbleSize val="0"/>
        </c:dLbls>
        <c:gapWidth val="55"/>
        <c:overlap val="100"/>
        <c:axId val="481327056"/>
        <c:axId val="481333616"/>
      </c:barChart>
      <c:catAx>
        <c:axId val="481327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Nova" panose="020B0504020202020204" pitchFamily="34" charset="0"/>
                <a:ea typeface="+mn-ea"/>
                <a:cs typeface="+mn-cs"/>
              </a:defRPr>
            </a:pPr>
            <a:endParaRPr lang="fr-FR"/>
          </a:p>
        </c:txPr>
        <c:crossAx val="481333616"/>
        <c:crosses val="autoZero"/>
        <c:auto val="1"/>
        <c:lblAlgn val="ctr"/>
        <c:lblOffset val="100"/>
        <c:noMultiLvlLbl val="0"/>
      </c:catAx>
      <c:valAx>
        <c:axId val="4813336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Nova" panose="020B0504020202020204" pitchFamily="34" charset="0"/>
                <a:ea typeface="+mn-ea"/>
                <a:cs typeface="+mn-cs"/>
              </a:defRPr>
            </a:pPr>
            <a:endParaRPr lang="fr-FR"/>
          </a:p>
        </c:txPr>
        <c:crossAx val="48132705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Nova" panose="020B0504020202020204" pitchFamily="34" charset="0"/>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latin typeface="Arial Nova" panose="020B0504020202020204" pitchFamily="34" charset="0"/>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958092738407699"/>
          <c:y val="5.0925925925925923E-2"/>
          <c:w val="0.82329286964129489"/>
          <c:h val="0.8416746864975212"/>
        </c:manualLayout>
      </c:layout>
      <c:scatterChart>
        <c:scatterStyle val="lineMarker"/>
        <c:varyColors val="0"/>
        <c:ser>
          <c:idx val="0"/>
          <c:order val="0"/>
          <c:tx>
            <c:strRef>
              <c:f>'Chinese Emission'!$A$15</c:f>
              <c:strCache>
                <c:ptCount val="1"/>
                <c:pt idx="0">
                  <c:v>Historical CO2 Emissions</c:v>
                </c:pt>
              </c:strCache>
            </c:strRef>
          </c:tx>
          <c:spPr>
            <a:ln w="19050" cap="rnd">
              <a:solidFill>
                <a:sysClr val="windowText" lastClr="000000"/>
              </a:solidFill>
              <a:round/>
            </a:ln>
            <a:effectLst/>
          </c:spPr>
          <c:marker>
            <c:symbol val="none"/>
          </c:marker>
          <c:xVal>
            <c:numRef>
              <c:f>'Chinese Emission'!$B$14:$BC$14</c:f>
              <c:numCache>
                <c:formatCode>General</c:formatCode>
                <c:ptCount val="54"/>
                <c:pt idx="0">
                  <c:v>1971</c:v>
                </c:pt>
                <c:pt idx="1">
                  <c:v>1972</c:v>
                </c:pt>
                <c:pt idx="2">
                  <c:v>1973</c:v>
                </c:pt>
                <c:pt idx="3">
                  <c:v>1974</c:v>
                </c:pt>
                <c:pt idx="4">
                  <c:v>1975</c:v>
                </c:pt>
                <c:pt idx="5">
                  <c:v>1976</c:v>
                </c:pt>
                <c:pt idx="6">
                  <c:v>1977</c:v>
                </c:pt>
                <c:pt idx="7">
                  <c:v>1978</c:v>
                </c:pt>
                <c:pt idx="8">
                  <c:v>1979</c:v>
                </c:pt>
                <c:pt idx="9">
                  <c:v>1980</c:v>
                </c:pt>
                <c:pt idx="10">
                  <c:v>1981</c:v>
                </c:pt>
                <c:pt idx="11">
                  <c:v>1982</c:v>
                </c:pt>
                <c:pt idx="12">
                  <c:v>1983</c:v>
                </c:pt>
                <c:pt idx="13">
                  <c:v>1984</c:v>
                </c:pt>
                <c:pt idx="14">
                  <c:v>1985</c:v>
                </c:pt>
                <c:pt idx="15">
                  <c:v>1986</c:v>
                </c:pt>
                <c:pt idx="16">
                  <c:v>1987</c:v>
                </c:pt>
                <c:pt idx="17">
                  <c:v>1988</c:v>
                </c:pt>
                <c:pt idx="18">
                  <c:v>1989</c:v>
                </c:pt>
                <c:pt idx="19">
                  <c:v>1990</c:v>
                </c:pt>
                <c:pt idx="20">
                  <c:v>1991</c:v>
                </c:pt>
                <c:pt idx="21">
                  <c:v>1992</c:v>
                </c:pt>
                <c:pt idx="22">
                  <c:v>1993</c:v>
                </c:pt>
                <c:pt idx="23">
                  <c:v>1994</c:v>
                </c:pt>
                <c:pt idx="24">
                  <c:v>1995</c:v>
                </c:pt>
                <c:pt idx="25">
                  <c:v>1996</c:v>
                </c:pt>
                <c:pt idx="26">
                  <c:v>1997</c:v>
                </c:pt>
                <c:pt idx="27">
                  <c:v>1998</c:v>
                </c:pt>
                <c:pt idx="28">
                  <c:v>1999</c:v>
                </c:pt>
                <c:pt idx="29">
                  <c:v>2000</c:v>
                </c:pt>
                <c:pt idx="30">
                  <c:v>2001</c:v>
                </c:pt>
                <c:pt idx="31">
                  <c:v>2002</c:v>
                </c:pt>
                <c:pt idx="32">
                  <c:v>2003</c:v>
                </c:pt>
                <c:pt idx="33">
                  <c:v>2004</c:v>
                </c:pt>
                <c:pt idx="34">
                  <c:v>2005</c:v>
                </c:pt>
                <c:pt idx="35">
                  <c:v>2006</c:v>
                </c:pt>
                <c:pt idx="36">
                  <c:v>2007</c:v>
                </c:pt>
                <c:pt idx="37">
                  <c:v>2008</c:v>
                </c:pt>
                <c:pt idx="38">
                  <c:v>2009</c:v>
                </c:pt>
                <c:pt idx="39">
                  <c:v>2010</c:v>
                </c:pt>
                <c:pt idx="40">
                  <c:v>2011</c:v>
                </c:pt>
                <c:pt idx="41">
                  <c:v>2012</c:v>
                </c:pt>
                <c:pt idx="42">
                  <c:v>2013</c:v>
                </c:pt>
                <c:pt idx="43">
                  <c:v>2014</c:v>
                </c:pt>
                <c:pt idx="44">
                  <c:v>2015</c:v>
                </c:pt>
                <c:pt idx="45">
                  <c:v>2016</c:v>
                </c:pt>
                <c:pt idx="46">
                  <c:v>2017</c:v>
                </c:pt>
                <c:pt idx="47">
                  <c:v>2018</c:v>
                </c:pt>
                <c:pt idx="48">
                  <c:v>2019</c:v>
                </c:pt>
                <c:pt idx="49">
                  <c:v>2020</c:v>
                </c:pt>
                <c:pt idx="50">
                  <c:v>2025</c:v>
                </c:pt>
                <c:pt idx="51">
                  <c:v>2030</c:v>
                </c:pt>
                <c:pt idx="52">
                  <c:v>2040</c:v>
                </c:pt>
                <c:pt idx="53">
                  <c:v>2050</c:v>
                </c:pt>
              </c:numCache>
            </c:numRef>
          </c:xVal>
          <c:yVal>
            <c:numRef>
              <c:f>'Chinese Emission'!$B$15:$BC$15</c:f>
              <c:numCache>
                <c:formatCode>#,##0</c:formatCode>
                <c:ptCount val="54"/>
                <c:pt idx="0">
                  <c:v>780.18503499999997</c:v>
                </c:pt>
                <c:pt idx="1">
                  <c:v>831.391074</c:v>
                </c:pt>
                <c:pt idx="2">
                  <c:v>864.16216399999996</c:v>
                </c:pt>
                <c:pt idx="3">
                  <c:v>881.73249499999997</c:v>
                </c:pt>
                <c:pt idx="4">
                  <c:v>1029.31944</c:v>
                </c:pt>
                <c:pt idx="5">
                  <c:v>1071.332089</c:v>
                </c:pt>
                <c:pt idx="6">
                  <c:v>1212.9117960000001</c:v>
                </c:pt>
                <c:pt idx="7">
                  <c:v>1371.8038730000001</c:v>
                </c:pt>
                <c:pt idx="8">
                  <c:v>1396.1724360000001</c:v>
                </c:pt>
                <c:pt idx="9">
                  <c:v>1363.8295880000001</c:v>
                </c:pt>
                <c:pt idx="10">
                  <c:v>1356.6386359999999</c:v>
                </c:pt>
                <c:pt idx="11">
                  <c:v>1413.444354</c:v>
                </c:pt>
                <c:pt idx="12">
                  <c:v>1484.993606</c:v>
                </c:pt>
                <c:pt idx="13">
                  <c:v>1619.3855209999999</c:v>
                </c:pt>
                <c:pt idx="14">
                  <c:v>1626.0271310000001</c:v>
                </c:pt>
                <c:pt idx="15">
                  <c:v>1721.4179059999999</c:v>
                </c:pt>
                <c:pt idx="16">
                  <c:v>1842.602848</c:v>
                </c:pt>
                <c:pt idx="17">
                  <c:v>1985.4776420000001</c:v>
                </c:pt>
                <c:pt idx="18">
                  <c:v>2055.3519470000001</c:v>
                </c:pt>
                <c:pt idx="19">
                  <c:v>2088.8542379999999</c:v>
                </c:pt>
                <c:pt idx="20">
                  <c:v>2200.8852059999999</c:v>
                </c:pt>
                <c:pt idx="21">
                  <c:v>2295.7752949999999</c:v>
                </c:pt>
                <c:pt idx="22">
                  <c:v>2500.729949</c:v>
                </c:pt>
                <c:pt idx="23">
                  <c:v>2599.5029</c:v>
                </c:pt>
                <c:pt idx="24">
                  <c:v>2900.265046</c:v>
                </c:pt>
                <c:pt idx="25">
                  <c:v>2871.980724</c:v>
                </c:pt>
                <c:pt idx="26">
                  <c:v>2925.7487019999999</c:v>
                </c:pt>
                <c:pt idx="27">
                  <c:v>3020.716711</c:v>
                </c:pt>
                <c:pt idx="28">
                  <c:v>2920.8967969999999</c:v>
                </c:pt>
                <c:pt idx="29">
                  <c:v>3099.6851539999998</c:v>
                </c:pt>
                <c:pt idx="30">
                  <c:v>3255.9511259999999</c:v>
                </c:pt>
                <c:pt idx="31">
                  <c:v>3511.727723</c:v>
                </c:pt>
                <c:pt idx="32">
                  <c:v>4068.0947449999999</c:v>
                </c:pt>
                <c:pt idx="33">
                  <c:v>4741.8308829999996</c:v>
                </c:pt>
                <c:pt idx="34">
                  <c:v>5407.5180300000002</c:v>
                </c:pt>
                <c:pt idx="35">
                  <c:v>5961.808473</c:v>
                </c:pt>
                <c:pt idx="36">
                  <c:v>6473.2114789999996</c:v>
                </c:pt>
                <c:pt idx="37">
                  <c:v>6669.1116679999996</c:v>
                </c:pt>
                <c:pt idx="38">
                  <c:v>7131.5118650000004</c:v>
                </c:pt>
                <c:pt idx="39">
                  <c:v>7830.9689040000003</c:v>
                </c:pt>
                <c:pt idx="40">
                  <c:v>8569.6528120000003</c:v>
                </c:pt>
                <c:pt idx="41">
                  <c:v>8818.4133099999999</c:v>
                </c:pt>
                <c:pt idx="42">
                  <c:v>9188.3807919999999</c:v>
                </c:pt>
                <c:pt idx="43">
                  <c:v>9116.3412370000005</c:v>
                </c:pt>
                <c:pt idx="44">
                  <c:v>9093.3037619999996</c:v>
                </c:pt>
                <c:pt idx="45">
                  <c:v>9054.4760069999993</c:v>
                </c:pt>
                <c:pt idx="46">
                  <c:v>9245.5816950000008</c:v>
                </c:pt>
                <c:pt idx="47">
                  <c:v>9528.2136989999999</c:v>
                </c:pt>
              </c:numCache>
            </c:numRef>
          </c:yVal>
          <c:smooth val="0"/>
          <c:extLst>
            <c:ext xmlns:c16="http://schemas.microsoft.com/office/drawing/2014/chart" uri="{C3380CC4-5D6E-409C-BE32-E72D297353CC}">
              <c16:uniqueId val="{00000000-C46C-4644-B7E6-DA92FEF60342}"/>
            </c:ext>
          </c:extLst>
        </c:ser>
        <c:ser>
          <c:idx val="1"/>
          <c:order val="1"/>
          <c:tx>
            <c:strRef>
              <c:f>'Chinese Emission'!$A$16</c:f>
              <c:strCache>
                <c:ptCount val="1"/>
                <c:pt idx="0">
                  <c:v>Current Policies Scenario</c:v>
                </c:pt>
              </c:strCache>
            </c:strRef>
          </c:tx>
          <c:spPr>
            <a:ln w="19050" cap="rnd">
              <a:solidFill>
                <a:schemeClr val="tx1"/>
              </a:solidFill>
              <a:prstDash val="sysDash"/>
              <a:round/>
            </a:ln>
            <a:effectLst/>
          </c:spPr>
          <c:marker>
            <c:symbol val="none"/>
          </c:marker>
          <c:xVal>
            <c:numRef>
              <c:f>'Chinese Emission'!$B$14:$BC$14</c:f>
              <c:numCache>
                <c:formatCode>General</c:formatCode>
                <c:ptCount val="54"/>
                <c:pt idx="0">
                  <c:v>1971</c:v>
                </c:pt>
                <c:pt idx="1">
                  <c:v>1972</c:v>
                </c:pt>
                <c:pt idx="2">
                  <c:v>1973</c:v>
                </c:pt>
                <c:pt idx="3">
                  <c:v>1974</c:v>
                </c:pt>
                <c:pt idx="4">
                  <c:v>1975</c:v>
                </c:pt>
                <c:pt idx="5">
                  <c:v>1976</c:v>
                </c:pt>
                <c:pt idx="6">
                  <c:v>1977</c:v>
                </c:pt>
                <c:pt idx="7">
                  <c:v>1978</c:v>
                </c:pt>
                <c:pt idx="8">
                  <c:v>1979</c:v>
                </c:pt>
                <c:pt idx="9">
                  <c:v>1980</c:v>
                </c:pt>
                <c:pt idx="10">
                  <c:v>1981</c:v>
                </c:pt>
                <c:pt idx="11">
                  <c:v>1982</c:v>
                </c:pt>
                <c:pt idx="12">
                  <c:v>1983</c:v>
                </c:pt>
                <c:pt idx="13">
                  <c:v>1984</c:v>
                </c:pt>
                <c:pt idx="14">
                  <c:v>1985</c:v>
                </c:pt>
                <c:pt idx="15">
                  <c:v>1986</c:v>
                </c:pt>
                <c:pt idx="16">
                  <c:v>1987</c:v>
                </c:pt>
                <c:pt idx="17">
                  <c:v>1988</c:v>
                </c:pt>
                <c:pt idx="18">
                  <c:v>1989</c:v>
                </c:pt>
                <c:pt idx="19">
                  <c:v>1990</c:v>
                </c:pt>
                <c:pt idx="20">
                  <c:v>1991</c:v>
                </c:pt>
                <c:pt idx="21">
                  <c:v>1992</c:v>
                </c:pt>
                <c:pt idx="22">
                  <c:v>1993</c:v>
                </c:pt>
                <c:pt idx="23">
                  <c:v>1994</c:v>
                </c:pt>
                <c:pt idx="24">
                  <c:v>1995</c:v>
                </c:pt>
                <c:pt idx="25">
                  <c:v>1996</c:v>
                </c:pt>
                <c:pt idx="26">
                  <c:v>1997</c:v>
                </c:pt>
                <c:pt idx="27">
                  <c:v>1998</c:v>
                </c:pt>
                <c:pt idx="28">
                  <c:v>1999</c:v>
                </c:pt>
                <c:pt idx="29">
                  <c:v>2000</c:v>
                </c:pt>
                <c:pt idx="30">
                  <c:v>2001</c:v>
                </c:pt>
                <c:pt idx="31">
                  <c:v>2002</c:v>
                </c:pt>
                <c:pt idx="32">
                  <c:v>2003</c:v>
                </c:pt>
                <c:pt idx="33">
                  <c:v>2004</c:v>
                </c:pt>
                <c:pt idx="34">
                  <c:v>2005</c:v>
                </c:pt>
                <c:pt idx="35">
                  <c:v>2006</c:v>
                </c:pt>
                <c:pt idx="36">
                  <c:v>2007</c:v>
                </c:pt>
                <c:pt idx="37">
                  <c:v>2008</c:v>
                </c:pt>
                <c:pt idx="38">
                  <c:v>2009</c:v>
                </c:pt>
                <c:pt idx="39">
                  <c:v>2010</c:v>
                </c:pt>
                <c:pt idx="40">
                  <c:v>2011</c:v>
                </c:pt>
                <c:pt idx="41">
                  <c:v>2012</c:v>
                </c:pt>
                <c:pt idx="42">
                  <c:v>2013</c:v>
                </c:pt>
                <c:pt idx="43">
                  <c:v>2014</c:v>
                </c:pt>
                <c:pt idx="44">
                  <c:v>2015</c:v>
                </c:pt>
                <c:pt idx="45">
                  <c:v>2016</c:v>
                </c:pt>
                <c:pt idx="46">
                  <c:v>2017</c:v>
                </c:pt>
                <c:pt idx="47">
                  <c:v>2018</c:v>
                </c:pt>
                <c:pt idx="48">
                  <c:v>2019</c:v>
                </c:pt>
                <c:pt idx="49">
                  <c:v>2020</c:v>
                </c:pt>
                <c:pt idx="50">
                  <c:v>2025</c:v>
                </c:pt>
                <c:pt idx="51">
                  <c:v>2030</c:v>
                </c:pt>
                <c:pt idx="52">
                  <c:v>2040</c:v>
                </c:pt>
                <c:pt idx="53">
                  <c:v>2050</c:v>
                </c:pt>
              </c:numCache>
            </c:numRef>
          </c:xVal>
          <c:yVal>
            <c:numRef>
              <c:f>'Chinese Emission'!$B$16:$BC$16</c:f>
              <c:numCache>
                <c:formatCode>General</c:formatCode>
                <c:ptCount val="54"/>
                <c:pt idx="47" formatCode="#,##0">
                  <c:v>9528</c:v>
                </c:pt>
                <c:pt idx="48" formatCode="#,##0">
                  <c:v>9558.2602252857141</c:v>
                </c:pt>
                <c:pt idx="49" formatCode="#,##0">
                  <c:v>9588.5204505714282</c:v>
                </c:pt>
                <c:pt idx="50" formatCode="#,##0">
                  <c:v>9739.8215769999988</c:v>
                </c:pt>
                <c:pt idx="51" formatCode="#,##0">
                  <c:v>9695.8391630000024</c:v>
                </c:pt>
                <c:pt idx="52" formatCode="#,##0">
                  <c:v>9537.9167830000006</c:v>
                </c:pt>
                <c:pt idx="53" formatCode="#,##0">
                  <c:v>8823.0668249999999</c:v>
                </c:pt>
              </c:numCache>
            </c:numRef>
          </c:yVal>
          <c:smooth val="0"/>
          <c:extLst>
            <c:ext xmlns:c16="http://schemas.microsoft.com/office/drawing/2014/chart" uri="{C3380CC4-5D6E-409C-BE32-E72D297353CC}">
              <c16:uniqueId val="{00000001-C46C-4644-B7E6-DA92FEF60342}"/>
            </c:ext>
          </c:extLst>
        </c:ser>
        <c:dLbls>
          <c:showLegendKey val="0"/>
          <c:showVal val="0"/>
          <c:showCatName val="0"/>
          <c:showSerName val="0"/>
          <c:showPercent val="0"/>
          <c:showBubbleSize val="0"/>
        </c:dLbls>
        <c:axId val="654847791"/>
        <c:axId val="1000951871"/>
      </c:scatterChart>
      <c:valAx>
        <c:axId val="654847791"/>
        <c:scaling>
          <c:orientation val="minMax"/>
          <c:max val="2050"/>
          <c:min val="197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Nova" panose="020B0504020202020204" pitchFamily="34" charset="0"/>
                <a:ea typeface="+mn-ea"/>
                <a:cs typeface="+mn-cs"/>
              </a:defRPr>
            </a:pPr>
            <a:endParaRPr lang="fr-FR"/>
          </a:p>
        </c:txPr>
        <c:crossAx val="1000951871"/>
        <c:crosses val="autoZero"/>
        <c:crossBetween val="midCat"/>
      </c:valAx>
      <c:valAx>
        <c:axId val="1000951871"/>
        <c:scaling>
          <c:orientation val="minMax"/>
          <c:max val="10000"/>
        </c:scaling>
        <c:delete val="0"/>
        <c:axPos val="l"/>
        <c:majorGridlines>
          <c:spPr>
            <a:ln w="9525" cap="flat" cmpd="sng" algn="ctr">
              <a:no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Nova" panose="020B0504020202020204" pitchFamily="34" charset="0"/>
                <a:ea typeface="+mn-ea"/>
                <a:cs typeface="+mn-cs"/>
              </a:defRPr>
            </a:pPr>
            <a:endParaRPr lang="fr-FR"/>
          </a:p>
        </c:txPr>
        <c:crossAx val="654847791"/>
        <c:crosses val="autoZero"/>
        <c:crossBetween val="midCat"/>
      </c:valAx>
      <c:spPr>
        <a:noFill/>
        <a:ln>
          <a:noFill/>
        </a:ln>
        <a:effectLst/>
      </c:spPr>
    </c:plotArea>
    <c:legend>
      <c:legendPos val="r"/>
      <c:layout>
        <c:manualLayout>
          <c:xMode val="edge"/>
          <c:yMode val="edge"/>
          <c:x val="0.5687840702604483"/>
          <c:y val="0.24118497109826589"/>
          <c:w val="0.34948473988828321"/>
          <c:h val="0.2569466316710410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Nova" panose="020B0504020202020204" pitchFamily="34" charset="0"/>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latin typeface="Arial Nova" panose="020B0504020202020204" pitchFamily="34" charset="0"/>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15013EF3-8D7F-6D11-3DEF-49098E3CD23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Θέση υποσέλιδου 3">
            <a:extLst>
              <a:ext uri="{FF2B5EF4-FFF2-40B4-BE49-F238E27FC236}">
                <a16:creationId xmlns:a16="http://schemas.microsoft.com/office/drawing/2014/main" id="{2BB10DF8-D95D-77C2-94E2-75630FE21B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Θέση αριθμού διαφάνειας 4">
            <a:extLst>
              <a:ext uri="{FF2B5EF4-FFF2-40B4-BE49-F238E27FC236}">
                <a16:creationId xmlns:a16="http://schemas.microsoft.com/office/drawing/2014/main" id="{5F53C580-FB40-B7BC-1F2C-3DD053B13F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EB206D-10BA-475C-9F85-63D85FE7CC00}" type="slidenum">
              <a:rPr lang="en-US" smtClean="0"/>
              <a:t>‹N°›</a:t>
            </a:fld>
            <a:endParaRPr lang="en-US"/>
          </a:p>
        </p:txBody>
      </p:sp>
    </p:spTree>
    <p:extLst>
      <p:ext uri="{BB962C8B-B14F-4D97-AF65-F5344CB8AC3E}">
        <p14:creationId xmlns:p14="http://schemas.microsoft.com/office/powerpoint/2010/main" val="3139522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9" name="Shape 59"/>
          <p:cNvSpPr>
            <a:spLocks noGrp="1" noRot="1" noChangeAspect="1"/>
          </p:cNvSpPr>
          <p:nvPr>
            <p:ph type="sldImg"/>
          </p:nvPr>
        </p:nvSpPr>
        <p:spPr>
          <a:xfrm>
            <a:off x="1143000" y="685800"/>
            <a:ext cx="4572000" cy="3429000"/>
          </a:xfrm>
          <a:prstGeom prst="rect">
            <a:avLst/>
          </a:prstGeom>
        </p:spPr>
        <p:txBody>
          <a:bodyPr/>
          <a:lstStyle/>
          <a:p>
            <a:endParaRPr/>
          </a:p>
        </p:txBody>
      </p:sp>
      <p:sp>
        <p:nvSpPr>
          <p:cNvPr id="60" name="Shape 6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1000125" y="685800"/>
            <a:ext cx="4857750" cy="3429000"/>
          </a:xfrm>
        </p:spPr>
      </p:sp>
      <p:sp>
        <p:nvSpPr>
          <p:cNvPr id="3" name="Θέση σημειώσεων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94061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F4DE63-2C4A-2F3D-4CB7-F7F7560007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13C4FD-6D06-CA67-A333-2DC62DF51B2B}"/>
              </a:ext>
            </a:extLst>
          </p:cNvPr>
          <p:cNvSpPr>
            <a:spLocks noGrp="1" noRot="1" noChangeAspect="1"/>
          </p:cNvSpPr>
          <p:nvPr>
            <p:ph type="sldImg"/>
          </p:nvPr>
        </p:nvSpPr>
        <p:spPr>
          <a:xfrm>
            <a:off x="1000125" y="685800"/>
            <a:ext cx="4857750" cy="3429000"/>
          </a:xfrm>
        </p:spPr>
      </p:sp>
      <p:sp>
        <p:nvSpPr>
          <p:cNvPr id="3" name="Notes Placeholder 2">
            <a:extLst>
              <a:ext uri="{FF2B5EF4-FFF2-40B4-BE49-F238E27FC236}">
                <a16:creationId xmlns:a16="http://schemas.microsoft.com/office/drawing/2014/main" id="{4F49968E-8315-476C-DF67-664633C78246}"/>
              </a:ext>
            </a:extLst>
          </p:cNvPr>
          <p:cNvSpPr>
            <a:spLocks noGrp="1"/>
          </p:cNvSpPr>
          <p:nvPr>
            <p:ph type="body" idx="1"/>
          </p:nvPr>
        </p:nvSpPr>
        <p:spPr/>
        <p:txBody>
          <a:bodyPr/>
          <a:lstStyle/>
          <a:p>
            <a:pPr marL="171450" indent="-171450">
              <a:buFont typeface="Arial" panose="020B0604020202020204" pitchFamily="34" charset="0"/>
              <a:buChar char="•"/>
            </a:pPr>
            <a:r>
              <a:rPr lang="en-US" dirty="0"/>
              <a:t>In line with Nordhaus Study 2015 about climate club, and also our paper for collective implementation of CBAM</a:t>
            </a:r>
          </a:p>
          <a:p>
            <a:pPr marL="171450" indent="-171450">
              <a:buFont typeface="Arial" panose="020B0604020202020204" pitchFamily="34" charset="0"/>
              <a:buChar char="•"/>
            </a:pPr>
            <a:r>
              <a:rPr lang="en-US" dirty="0"/>
              <a:t>As more country join coalition, incentives to reduce resources shuffling goes down.</a:t>
            </a:r>
          </a:p>
        </p:txBody>
      </p:sp>
    </p:spTree>
    <p:extLst>
      <p:ext uri="{BB962C8B-B14F-4D97-AF65-F5344CB8AC3E}">
        <p14:creationId xmlns:p14="http://schemas.microsoft.com/office/powerpoint/2010/main" val="3981109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4665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TCA: Trade &amp; Corporation Agreement</a:t>
            </a:r>
          </a:p>
          <a:p>
            <a:pPr marL="171450" indent="-171450">
              <a:buFont typeface="Arial" panose="020B0604020202020204" pitchFamily="34" charset="0"/>
              <a:buChar char="•"/>
            </a:pPr>
            <a:r>
              <a:rPr lang="en-US" dirty="0"/>
              <a:t>CAI: Comprehensive Agreement on Investment</a:t>
            </a:r>
          </a:p>
        </p:txBody>
      </p:sp>
    </p:spTree>
    <p:extLst>
      <p:ext uri="{BB962C8B-B14F-4D97-AF65-F5344CB8AC3E}">
        <p14:creationId xmlns:p14="http://schemas.microsoft.com/office/powerpoint/2010/main" val="1750151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High Level Trade Dialog EU China Sept 2023</a:t>
            </a:r>
          </a:p>
          <a:p>
            <a:pPr marL="171450" indent="-171450">
              <a:buFont typeface="Arial" panose="020B0604020202020204" pitchFamily="34" charset="0"/>
              <a:buChar char="•"/>
            </a:pPr>
            <a:r>
              <a:rPr lang="en-US" dirty="0"/>
              <a:t>Accounting: highly challenging: comprehensive understanding of value chain, environmental standard &amp; production costly</a:t>
            </a:r>
          </a:p>
          <a:p>
            <a:pPr marL="171450" indent="-171450">
              <a:buFont typeface="Arial" panose="020B0604020202020204" pitchFamily="34" charset="0"/>
              <a:buChar char="•"/>
            </a:pPr>
            <a:r>
              <a:rPr lang="en-US" dirty="0"/>
              <a:t>CBAM encompass all of activity: Rationalization of Secondary Products such as Bolt in addition to emissions for steels</a:t>
            </a:r>
          </a:p>
          <a:p>
            <a:pPr marL="171450" indent="-171450">
              <a:buFont typeface="Arial" panose="020B0604020202020204" pitchFamily="34" charset="0"/>
              <a:buChar char="•"/>
            </a:pPr>
            <a:r>
              <a:rPr lang="en-US" b="1" i="0" dirty="0">
                <a:solidFill>
                  <a:srgbClr val="111111"/>
                </a:solidFill>
                <a:effectLst/>
                <a:latin typeface="-apple-system"/>
              </a:rPr>
              <a:t>Diversify Trade Horizons: Expanding Markets, </a:t>
            </a:r>
            <a:r>
              <a:rPr lang="en-US" b="1" i="0">
                <a:solidFill>
                  <a:srgbClr val="111111"/>
                </a:solidFill>
                <a:effectLst/>
                <a:latin typeface="-apple-system"/>
              </a:rPr>
              <a:t>Strengthening Resilient !</a:t>
            </a:r>
            <a:endParaRPr lang="en-US" dirty="0"/>
          </a:p>
        </p:txBody>
      </p:sp>
    </p:spTree>
    <p:extLst>
      <p:ext uri="{BB962C8B-B14F-4D97-AF65-F5344CB8AC3E}">
        <p14:creationId xmlns:p14="http://schemas.microsoft.com/office/powerpoint/2010/main" val="2178820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Share of non fossil 50% in 2030</a:t>
            </a:r>
          </a:p>
          <a:p>
            <a:pPr marL="171450" indent="-171450">
              <a:buFont typeface="Arial" panose="020B0604020202020204" pitchFamily="34" charset="0"/>
              <a:buChar char="•"/>
            </a:pPr>
            <a:r>
              <a:rPr lang="en-US" dirty="0"/>
              <a:t>69% in 2040</a:t>
            </a:r>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357717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Focusing retaliatory measures to EU by imposing duties on import from EU </a:t>
            </a:r>
            <a:r>
              <a:rPr lang="en-US" dirty="0">
                <a:sym typeface="Wingdings" panose="05000000000000000000" pitchFamily="2" charset="2"/>
              </a:rPr>
              <a:t> max welfare</a:t>
            </a:r>
            <a:endParaRPr lang="en-US" dirty="0"/>
          </a:p>
        </p:txBody>
      </p:sp>
    </p:spTree>
    <p:extLst>
      <p:ext uri="{BB962C8B-B14F-4D97-AF65-F5344CB8AC3E}">
        <p14:creationId xmlns:p14="http://schemas.microsoft.com/office/powerpoint/2010/main" val="1014512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 vitals: 2020, China produce 57% of global steel productions and 60% of global aluminum production.</a:t>
            </a:r>
          </a:p>
          <a:p>
            <a:pPr marL="171450" indent="-171450">
              <a:buFont typeface="Arial" panose="020B0604020202020204" pitchFamily="34" charset="0"/>
              <a:buChar char="•"/>
            </a:pPr>
            <a:r>
              <a:rPr lang="en-US" dirty="0"/>
              <a:t>…hard to abate: re: survey tech to abate: iron ore electrolysis</a:t>
            </a:r>
          </a:p>
          <a:p>
            <a:pPr marL="171450" indent="-171450">
              <a:buFont typeface="Arial" panose="020B0604020202020204" pitchFamily="34" charset="0"/>
              <a:buChar char="•"/>
            </a:pPr>
            <a:r>
              <a:rPr lang="en-US" dirty="0"/>
              <a:t>Coal: Coal is difficult to replace in SR. Consumption decline 70 to 50% but production reaching its peak in 2022</a:t>
            </a:r>
          </a:p>
          <a:p>
            <a:pPr marL="171450" indent="-171450">
              <a:buFont typeface="Arial" panose="020B0604020202020204" pitchFamily="34" charset="0"/>
              <a:buChar char="•"/>
            </a:pPr>
            <a:r>
              <a:rPr lang="en-US" dirty="0"/>
              <a:t>Alignment: China still emerging and energy demand are still in growth period</a:t>
            </a:r>
          </a:p>
          <a:p>
            <a:pPr marL="171450" indent="-171450">
              <a:buFont typeface="Arial" panose="020B0604020202020204" pitchFamily="34" charset="0"/>
              <a:buChar char="•"/>
            </a:pPr>
            <a:r>
              <a:rPr lang="en-US" dirty="0"/>
              <a:t>All these factors : potential repercussion of CBAM to their export </a:t>
            </a:r>
          </a:p>
        </p:txBody>
      </p:sp>
    </p:spTree>
    <p:extLst>
      <p:ext uri="{BB962C8B-B14F-4D97-AF65-F5344CB8AC3E}">
        <p14:creationId xmlns:p14="http://schemas.microsoft.com/office/powerpoint/2010/main" val="3811809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CBAM: increase trade complexity EU – China</a:t>
            </a:r>
          </a:p>
          <a:p>
            <a:pPr marL="171450" indent="-171450">
              <a:buFont typeface="Arial" panose="020B0604020202020204" pitchFamily="34" charset="0"/>
              <a:buChar char="•"/>
            </a:pPr>
            <a:r>
              <a:rPr lang="en-US" dirty="0"/>
              <a:t>Why: Because of historical trade imbalance : EU M &gt; EU X</a:t>
            </a:r>
          </a:p>
          <a:p>
            <a:pPr marL="171450" indent="-171450">
              <a:buFont typeface="Arial" panose="020B0604020202020204" pitchFamily="34" charset="0"/>
              <a:buChar char="•"/>
            </a:pPr>
            <a:r>
              <a:rPr lang="en-US" dirty="0"/>
              <a:t>Two elements cause EU China Trade war – Unfair Trade Practice and Constraint Market Access</a:t>
            </a:r>
          </a:p>
          <a:p>
            <a:pPr marL="171450" indent="-171450">
              <a:buFont typeface="Arial" panose="020B0604020202020204" pitchFamily="34" charset="0"/>
              <a:buChar char="•"/>
            </a:pPr>
            <a:r>
              <a:rPr lang="en-US" dirty="0"/>
              <a:t>Cooperative Measure:  comply and do green</a:t>
            </a:r>
          </a:p>
        </p:txBody>
      </p:sp>
    </p:spTree>
    <p:extLst>
      <p:ext uri="{BB962C8B-B14F-4D97-AF65-F5344CB8AC3E}">
        <p14:creationId xmlns:p14="http://schemas.microsoft.com/office/powerpoint/2010/main" val="2774314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90% of CBAM related commodity from China Export to EU are iron </a:t>
            </a:r>
            <a:r>
              <a:rPr lang="en-US" dirty="0" err="1"/>
              <a:t>stell</a:t>
            </a:r>
            <a:r>
              <a:rPr lang="en-US" dirty="0"/>
              <a:t> &amp; aluminum</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150244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GDP assumption higher that current WEO projection</a:t>
            </a:r>
          </a:p>
          <a:p>
            <a:pPr marL="171450" indent="-171450">
              <a:buFont typeface="Arial" panose="020B0604020202020204" pitchFamily="34" charset="0"/>
              <a:buChar char="•"/>
            </a:pPr>
            <a:r>
              <a:rPr lang="en-US" dirty="0"/>
              <a:t>Implementation of ETS on </a:t>
            </a:r>
            <a:r>
              <a:rPr lang="en-US" dirty="0" err="1"/>
              <a:t>ely</a:t>
            </a:r>
            <a:r>
              <a:rPr lang="en-US" dirty="0"/>
              <a:t> at national scale since 2021</a:t>
            </a:r>
          </a:p>
          <a:p>
            <a:pPr marL="171450" indent="-171450">
              <a:buFont typeface="Arial" panose="020B0604020202020204" pitchFamily="34" charset="0"/>
              <a:buChar char="•"/>
            </a:pPr>
            <a:r>
              <a:rPr lang="en-US" dirty="0"/>
              <a:t>CO2 decline before 2030, inline with NDC</a:t>
            </a:r>
          </a:p>
        </p:txBody>
      </p:sp>
    </p:spTree>
    <p:extLst>
      <p:ext uri="{BB962C8B-B14F-4D97-AF65-F5344CB8AC3E}">
        <p14:creationId xmlns:p14="http://schemas.microsoft.com/office/powerpoint/2010/main" val="3794696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r>
              <a:rPr lang="en-US" dirty="0"/>
              <a:t>Fit for 55</a:t>
            </a:r>
          </a:p>
          <a:p>
            <a:pPr marL="171450" indent="-171450">
              <a:buFont typeface="Arial" panose="020B0604020202020204" pitchFamily="34" charset="0"/>
              <a:buChar char="•"/>
            </a:pPr>
            <a:r>
              <a:rPr lang="en-US" dirty="0"/>
              <a:t>EU Cost 1.72% of GDP</a:t>
            </a:r>
          </a:p>
          <a:p>
            <a:pPr marL="171450" indent="-171450">
              <a:buFont typeface="Arial" panose="020B0604020202020204" pitchFamily="34" charset="0"/>
              <a:buChar char="•"/>
            </a:pPr>
            <a:r>
              <a:rPr lang="en-US" dirty="0"/>
              <a:t>Prod decline 4.64%</a:t>
            </a:r>
          </a:p>
          <a:p>
            <a:pPr marL="171450" indent="-171450">
              <a:buFont typeface="Arial" panose="020B0604020202020204" pitchFamily="34" charset="0"/>
              <a:buChar char="•"/>
            </a:pPr>
            <a:r>
              <a:rPr lang="en-US" dirty="0"/>
              <a:t>For China: Impact rather limited</a:t>
            </a:r>
          </a:p>
          <a:p>
            <a:pPr marL="0" indent="0">
              <a:buFont typeface="Arial" panose="020B0604020202020204" pitchFamily="34" charset="0"/>
              <a:buNone/>
            </a:pPr>
            <a:r>
              <a:rPr lang="en-US" dirty="0"/>
              <a:t>When CBAM implemented: EU production alleviated</a:t>
            </a:r>
          </a:p>
          <a:p>
            <a:pPr marL="171450" indent="-171450">
              <a:buFont typeface="Arial" panose="020B0604020202020204" pitchFamily="34" charset="0"/>
              <a:buChar char="•"/>
            </a:pPr>
            <a:r>
              <a:rPr lang="en-US" dirty="0"/>
              <a:t>China export fall</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2274377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r-CH" dirty="0"/>
              <a:t>Import </a:t>
            </a:r>
            <a:r>
              <a:rPr lang="fr-CH" dirty="0" err="1"/>
              <a:t>fall</a:t>
            </a:r>
            <a:r>
              <a:rPr lang="fr-CH" dirty="0"/>
              <a:t>, export </a:t>
            </a:r>
            <a:r>
              <a:rPr lang="fr-CH" dirty="0" err="1"/>
              <a:t>fall</a:t>
            </a:r>
            <a:r>
              <a:rPr lang="fr-CH" dirty="0"/>
              <a:t> but far </a:t>
            </a:r>
            <a:r>
              <a:rPr lang="fr-CH" dirty="0" err="1"/>
              <a:t>less</a:t>
            </a:r>
            <a:r>
              <a:rPr lang="fr-CH" dirty="0"/>
              <a:t>, production </a:t>
            </a:r>
            <a:r>
              <a:rPr lang="fr-CH" dirty="0" err="1"/>
              <a:t>restored</a:t>
            </a:r>
            <a:r>
              <a:rPr lang="fr-CH" dirty="0"/>
              <a:t>, </a:t>
            </a:r>
            <a:r>
              <a:rPr lang="fr-CH" dirty="0" err="1"/>
              <a:t>welfare</a:t>
            </a:r>
            <a:r>
              <a:rPr lang="fr-CH"/>
              <a:t> positive</a:t>
            </a:r>
            <a:endParaRPr lang="en-US" dirty="0"/>
          </a:p>
        </p:txBody>
      </p:sp>
    </p:spTree>
    <p:extLst>
      <p:ext uri="{BB962C8B-B14F-4D97-AF65-F5344CB8AC3E}">
        <p14:creationId xmlns:p14="http://schemas.microsoft.com/office/powerpoint/2010/main" val="1073071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Try to capture China Deep decarbonization strategy for Steel </a:t>
            </a:r>
          </a:p>
          <a:p>
            <a:pPr marL="171450" indent="-171450">
              <a:buFont typeface="Arial" panose="020B0604020202020204" pitchFamily="34" charset="0"/>
              <a:buChar char="•"/>
            </a:pPr>
            <a:r>
              <a:rPr lang="en-US" dirty="0"/>
              <a:t>For this we use LCOE from China Nuclear Agency 2020. LCOE Renewable &gt; Coal</a:t>
            </a:r>
          </a:p>
          <a:p>
            <a:pPr marL="171450" indent="-171450">
              <a:buFont typeface="Arial" panose="020B0604020202020204" pitchFamily="34" charset="0"/>
              <a:buChar char="•"/>
            </a:pPr>
            <a:r>
              <a:rPr lang="en-US" dirty="0"/>
              <a:t>Green Ely only to EU? Is it Feasible? Yeah, EU only need green certificate. </a:t>
            </a:r>
          </a:p>
        </p:txBody>
      </p:sp>
    </p:spTree>
    <p:extLst>
      <p:ext uri="{BB962C8B-B14F-4D97-AF65-F5344CB8AC3E}">
        <p14:creationId xmlns:p14="http://schemas.microsoft.com/office/powerpoint/2010/main" val="246029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685800"/>
            <a:ext cx="485775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Focusing retaliatory measures to EU by imposing duties on import from EU </a:t>
            </a:r>
            <a:r>
              <a:rPr lang="en-US" dirty="0">
                <a:sym typeface="Wingdings" panose="05000000000000000000" pitchFamily="2" charset="2"/>
              </a:rPr>
              <a:t> max welfare</a:t>
            </a:r>
            <a:endParaRPr lang="en-US" dirty="0"/>
          </a:p>
        </p:txBody>
      </p:sp>
    </p:spTree>
    <p:extLst>
      <p:ext uri="{BB962C8B-B14F-4D97-AF65-F5344CB8AC3E}">
        <p14:creationId xmlns:p14="http://schemas.microsoft.com/office/powerpoint/2010/main" val="26976217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A89EAB4-0B7F-4209-9931-23E2D7672C24}"/>
              </a:ext>
            </a:extLst>
          </p:cNvPr>
          <p:cNvSpPr/>
          <p:nvPr userDrawn="1"/>
        </p:nvSpPr>
        <p:spPr>
          <a:xfrm>
            <a:off x="0" y="6284509"/>
            <a:ext cx="9715500" cy="635620"/>
          </a:xfrm>
          <a:prstGeom prst="rect">
            <a:avLst/>
          </a:prstGeom>
          <a:solidFill>
            <a:srgbClr val="1283B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0" name="Title Text">
            <a:extLst>
              <a:ext uri="{FF2B5EF4-FFF2-40B4-BE49-F238E27FC236}">
                <a16:creationId xmlns:a16="http://schemas.microsoft.com/office/drawing/2014/main" id="{E8ED03B2-1FFC-EDF9-1D33-8E80322847BE}"/>
              </a:ext>
            </a:extLst>
          </p:cNvPr>
          <p:cNvSpPr txBox="1">
            <a:spLocks noGrp="1"/>
          </p:cNvSpPr>
          <p:nvPr>
            <p:ph type="title"/>
          </p:nvPr>
        </p:nvSpPr>
        <p:spPr>
          <a:xfrm>
            <a:off x="620971" y="120546"/>
            <a:ext cx="5895399" cy="435034"/>
          </a:xfrm>
          <a:prstGeom prst="rect">
            <a:avLst/>
          </a:prstGeom>
          <a:noFill/>
        </p:spPr>
        <p:txBody>
          <a:bodyPr/>
          <a:lstStyle>
            <a:lvl1pPr algn="l" defTabSz="914400">
              <a:lnSpc>
                <a:spcPct val="100000"/>
              </a:lnSpc>
              <a:defRPr sz="1800">
                <a:solidFill>
                  <a:schemeClr val="tx1"/>
                </a:solidFill>
                <a:latin typeface="Segoe UI Black" panose="020B0A02040204020203" pitchFamily="34" charset="0"/>
                <a:ea typeface="Segoe UI Black" panose="020B0A02040204020203" pitchFamily="34" charset="0"/>
              </a:defRPr>
            </a:lvl1pPr>
          </a:lstStyle>
          <a:p>
            <a:r>
              <a:rPr dirty="0"/>
              <a:t>Title Text</a:t>
            </a:r>
          </a:p>
        </p:txBody>
      </p:sp>
      <p:sp>
        <p:nvSpPr>
          <p:cNvPr id="11" name="Ελεύθερη σχεδίαση: Σχήμα 10">
            <a:extLst>
              <a:ext uri="{FF2B5EF4-FFF2-40B4-BE49-F238E27FC236}">
                <a16:creationId xmlns:a16="http://schemas.microsoft.com/office/drawing/2014/main" id="{D3B30D97-5881-3140-B288-7F76366104F1}"/>
              </a:ext>
            </a:extLst>
          </p:cNvPr>
          <p:cNvSpPr/>
          <p:nvPr userDrawn="1"/>
        </p:nvSpPr>
        <p:spPr>
          <a:xfrm>
            <a:off x="6516370" y="300945"/>
            <a:ext cx="400050" cy="271780"/>
          </a:xfrm>
          <a:custGeom>
            <a:avLst/>
            <a:gdLst>
              <a:gd name="connsiteX0" fmla="*/ 57474 w 400449"/>
              <a:gd name="connsiteY0" fmla="*/ 219894 h 272033"/>
              <a:gd name="connsiteX1" fmla="*/ 300304 w 400449"/>
              <a:gd name="connsiteY1" fmla="*/ 0 h 272033"/>
              <a:gd name="connsiteX2" fmla="*/ 400450 w 400449"/>
              <a:gd name="connsiteY2" fmla="*/ 0 h 272033"/>
              <a:gd name="connsiteX3" fmla="*/ 157620 w 400449"/>
              <a:gd name="connsiteY3" fmla="*/ 219894 h 272033"/>
              <a:gd name="connsiteX4" fmla="*/ 100146 w 400449"/>
              <a:gd name="connsiteY4" fmla="*/ 272034 h 272033"/>
              <a:gd name="connsiteX5" fmla="*/ 0 w 400449"/>
              <a:gd name="connsiteY5" fmla="*/ 272034 h 272033"/>
              <a:gd name="connsiteX6" fmla="*/ 57474 w 400449"/>
              <a:gd name="connsiteY6" fmla="*/ 219894 h 272033"/>
              <a:gd name="connsiteX7" fmla="*/ 57474 w 400449"/>
              <a:gd name="connsiteY7" fmla="*/ 219894 h 272033"/>
              <a:gd name="connsiteX8" fmla="*/ 57474 w 400449"/>
              <a:gd name="connsiteY8" fmla="*/ 219894 h 27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449" h="272033">
                <a:moveTo>
                  <a:pt x="57474" y="219894"/>
                </a:moveTo>
                <a:lnTo>
                  <a:pt x="300304" y="0"/>
                </a:lnTo>
                <a:lnTo>
                  <a:pt x="400450" y="0"/>
                </a:lnTo>
                <a:lnTo>
                  <a:pt x="157620" y="219894"/>
                </a:lnTo>
                <a:lnTo>
                  <a:pt x="100146" y="272034"/>
                </a:lnTo>
                <a:lnTo>
                  <a:pt x="0" y="272034"/>
                </a:lnTo>
                <a:lnTo>
                  <a:pt x="57474" y="219894"/>
                </a:lnTo>
                <a:lnTo>
                  <a:pt x="57474" y="219894"/>
                </a:lnTo>
                <a:lnTo>
                  <a:pt x="57474" y="219894"/>
                </a:lnTo>
                <a:close/>
              </a:path>
            </a:pathLst>
          </a:custGeom>
          <a:solidFill>
            <a:srgbClr val="1283B1"/>
          </a:solidFill>
          <a:ln w="13319"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 name="Ελεύθερη σχεδίαση: Σχήμα 11">
            <a:extLst>
              <a:ext uri="{FF2B5EF4-FFF2-40B4-BE49-F238E27FC236}">
                <a16:creationId xmlns:a16="http://schemas.microsoft.com/office/drawing/2014/main" id="{879DFF40-3734-DE09-FD04-98E19D7E852F}"/>
              </a:ext>
            </a:extLst>
          </p:cNvPr>
          <p:cNvSpPr/>
          <p:nvPr userDrawn="1"/>
        </p:nvSpPr>
        <p:spPr>
          <a:xfrm>
            <a:off x="6716395" y="300945"/>
            <a:ext cx="2999105" cy="271780"/>
          </a:xfrm>
          <a:custGeom>
            <a:avLst/>
            <a:gdLst>
              <a:gd name="connsiteX0" fmla="*/ 0 w 2999173"/>
              <a:gd name="connsiteY0" fmla="*/ 272034 h 272033"/>
              <a:gd name="connsiteX1" fmla="*/ 2999174 w 2999173"/>
              <a:gd name="connsiteY1" fmla="*/ 272034 h 272033"/>
              <a:gd name="connsiteX2" fmla="*/ 2999174 w 2999173"/>
              <a:gd name="connsiteY2" fmla="*/ 0 h 272033"/>
              <a:gd name="connsiteX3" fmla="*/ 300437 w 2999173"/>
              <a:gd name="connsiteY3" fmla="*/ 0 h 272033"/>
              <a:gd name="connsiteX4" fmla="*/ 0 w 2999173"/>
              <a:gd name="connsiteY4" fmla="*/ 272034 h 272033"/>
              <a:gd name="connsiteX5" fmla="*/ 0 w 2999173"/>
              <a:gd name="connsiteY5" fmla="*/ 272034 h 272033"/>
              <a:gd name="connsiteX6" fmla="*/ 0 w 2999173"/>
              <a:gd name="connsiteY6" fmla="*/ 272034 h 27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9173" h="272033">
                <a:moveTo>
                  <a:pt x="0" y="272034"/>
                </a:moveTo>
                <a:lnTo>
                  <a:pt x="2999174" y="272034"/>
                </a:lnTo>
                <a:lnTo>
                  <a:pt x="2999174" y="0"/>
                </a:lnTo>
                <a:lnTo>
                  <a:pt x="300437" y="0"/>
                </a:lnTo>
                <a:lnTo>
                  <a:pt x="0" y="272034"/>
                </a:lnTo>
                <a:lnTo>
                  <a:pt x="0" y="272034"/>
                </a:lnTo>
                <a:lnTo>
                  <a:pt x="0" y="272034"/>
                </a:lnTo>
                <a:close/>
              </a:path>
            </a:pathLst>
          </a:custGeom>
          <a:solidFill>
            <a:srgbClr val="1283B1"/>
          </a:solidFill>
          <a:ln w="13319"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Ελεύθερη σχεδίαση: Σχήμα 12">
            <a:extLst>
              <a:ext uri="{FF2B5EF4-FFF2-40B4-BE49-F238E27FC236}">
                <a16:creationId xmlns:a16="http://schemas.microsoft.com/office/drawing/2014/main" id="{CDA6F370-4904-9C8D-FBB4-CEEA10748DB4}"/>
              </a:ext>
            </a:extLst>
          </p:cNvPr>
          <p:cNvSpPr/>
          <p:nvPr userDrawn="1"/>
        </p:nvSpPr>
        <p:spPr>
          <a:xfrm>
            <a:off x="1" y="527006"/>
            <a:ext cx="6341744" cy="45719"/>
          </a:xfrm>
          <a:custGeom>
            <a:avLst/>
            <a:gdLst>
              <a:gd name="connsiteX0" fmla="*/ 0 w 4679383"/>
              <a:gd name="connsiteY0" fmla="*/ 0 h 39604"/>
              <a:gd name="connsiteX1" fmla="*/ 4679384 w 4679383"/>
              <a:gd name="connsiteY1" fmla="*/ 0 h 39604"/>
              <a:gd name="connsiteX2" fmla="*/ 4679384 w 4679383"/>
              <a:gd name="connsiteY2" fmla="*/ 39605 h 39604"/>
              <a:gd name="connsiteX3" fmla="*/ 0 w 4679383"/>
              <a:gd name="connsiteY3" fmla="*/ 39605 h 39604"/>
              <a:gd name="connsiteX4" fmla="*/ 0 w 4679383"/>
              <a:gd name="connsiteY4" fmla="*/ 0 h 39604"/>
              <a:gd name="connsiteX5" fmla="*/ 0 w 4679383"/>
              <a:gd name="connsiteY5" fmla="*/ 0 h 39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9383" h="39604">
                <a:moveTo>
                  <a:pt x="0" y="0"/>
                </a:moveTo>
                <a:lnTo>
                  <a:pt x="4679384" y="0"/>
                </a:lnTo>
                <a:lnTo>
                  <a:pt x="4679384" y="39605"/>
                </a:lnTo>
                <a:lnTo>
                  <a:pt x="0" y="39605"/>
                </a:lnTo>
                <a:lnTo>
                  <a:pt x="0" y="0"/>
                </a:lnTo>
                <a:lnTo>
                  <a:pt x="0" y="0"/>
                </a:lnTo>
                <a:close/>
              </a:path>
            </a:pathLst>
          </a:custGeom>
          <a:solidFill>
            <a:srgbClr val="000000"/>
          </a:solidFill>
          <a:ln w="13319"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a:t>  </a:t>
            </a:r>
          </a:p>
        </p:txBody>
      </p:sp>
      <p:pic>
        <p:nvPicPr>
          <p:cNvPr id="16" name="Γραφικό 470">
            <a:extLst>
              <a:ext uri="{FF2B5EF4-FFF2-40B4-BE49-F238E27FC236}">
                <a16:creationId xmlns:a16="http://schemas.microsoft.com/office/drawing/2014/main" id="{F1B46E9A-495D-6997-689C-63752183E80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724140" y="354285"/>
            <a:ext cx="1183640" cy="165100"/>
          </a:xfrm>
          <a:prstGeom prst="rect">
            <a:avLst/>
          </a:prstGeom>
        </p:spPr>
      </p:pic>
      <p:sp>
        <p:nvSpPr>
          <p:cNvPr id="19" name="Body Level One…"/>
          <p:cNvSpPr txBox="1">
            <a:spLocks noGrp="1"/>
          </p:cNvSpPr>
          <p:nvPr>
            <p:ph type="body" idx="1"/>
          </p:nvPr>
        </p:nvSpPr>
        <p:spPr>
          <a:xfrm>
            <a:off x="531689" y="1273322"/>
            <a:ext cx="8656882" cy="4640369"/>
          </a:xfrm>
          <a:prstGeom prst="rect">
            <a:avLst/>
          </a:prstGeo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lide Number">
            <a:extLst>
              <a:ext uri="{FF2B5EF4-FFF2-40B4-BE49-F238E27FC236}">
                <a16:creationId xmlns:a16="http://schemas.microsoft.com/office/drawing/2014/main" id="{5C184676-CF14-43F1-DFD1-B61CA219A774}"/>
              </a:ext>
            </a:extLst>
          </p:cNvPr>
          <p:cNvSpPr txBox="1">
            <a:spLocks noGrp="1"/>
          </p:cNvSpPr>
          <p:nvPr>
            <p:ph type="sldNum" sz="quarter" idx="2"/>
          </p:nvPr>
        </p:nvSpPr>
        <p:spPr>
          <a:xfrm>
            <a:off x="8926322" y="6413811"/>
            <a:ext cx="262249" cy="246221"/>
          </a:xfrm>
          <a:prstGeom prst="rect">
            <a:avLst/>
          </a:prstGeom>
        </p:spPr>
        <p:txBody>
          <a:bodyPr/>
          <a:lstStyle>
            <a:lvl1pPr>
              <a:defRPr>
                <a:solidFill>
                  <a:schemeClr val="bg1"/>
                </a:solidFill>
                <a:latin typeface="Segoe UI Black" panose="020B0A02040204020203" pitchFamily="34" charset="0"/>
                <a:ea typeface="Segoe UI Black" panose="020B0A02040204020203" pitchFamily="34" charset="0"/>
              </a:defRPr>
            </a:lvl1pPr>
          </a:lstStyle>
          <a:p>
            <a:fld id="{86CB4B4D-7CA3-9044-876B-883B54F8677D}" type="slidenum">
              <a:rPr lang="en-US" smtClean="0"/>
              <a:pPr/>
              <a:t>‹N°›</a:t>
            </a:fld>
            <a:endParaRPr lang="en-US" dirty="0"/>
          </a:p>
        </p:txBody>
      </p:sp>
      <p:sp>
        <p:nvSpPr>
          <p:cNvPr id="3" name="TextBox 2">
            <a:extLst>
              <a:ext uri="{FF2B5EF4-FFF2-40B4-BE49-F238E27FC236}">
                <a16:creationId xmlns:a16="http://schemas.microsoft.com/office/drawing/2014/main" id="{924F11D8-0579-6FED-44E1-A063A1626BF0}"/>
              </a:ext>
            </a:extLst>
          </p:cNvPr>
          <p:cNvSpPr txBox="1"/>
          <p:nvPr userDrawn="1"/>
        </p:nvSpPr>
        <p:spPr>
          <a:xfrm>
            <a:off x="2682900" y="6350040"/>
            <a:ext cx="4146467" cy="5079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just" defTabSz="914400" rtl="0" fontAlgn="auto" latinLnBrk="0" hangingPunct="0">
              <a:lnSpc>
                <a:spcPct val="115000"/>
              </a:lnSpc>
              <a:spcBef>
                <a:spcPts val="0"/>
              </a:spcBef>
              <a:spcAft>
                <a:spcPts val="0"/>
              </a:spcAft>
              <a:buClrTx/>
              <a:buSzTx/>
              <a:buFontTx/>
              <a:buNone/>
              <a:tabLst/>
            </a:pPr>
            <a:r>
              <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Funded by the European Union. 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 </a:t>
            </a:r>
            <a:r>
              <a:rPr kumimoji="0" lang="el-GR"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 </a:t>
            </a:r>
            <a:endPar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endParaRPr>
          </a:p>
        </p:txBody>
      </p:sp>
      <p:pic>
        <p:nvPicPr>
          <p:cNvPr id="7" name="Γραφικό 6">
            <a:extLst>
              <a:ext uri="{FF2B5EF4-FFF2-40B4-BE49-F238E27FC236}">
                <a16:creationId xmlns:a16="http://schemas.microsoft.com/office/drawing/2014/main" id="{C13B2C41-BB8F-F3A0-972A-D21E0149E56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85764" y="6350039"/>
            <a:ext cx="2166026" cy="46134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extLst>
    <p:ext uri="{DCECCB84-F9BA-43D5-87BE-67443E8EF086}">
      <p15:sldGuideLst xmlns:p15="http://schemas.microsoft.com/office/powerpoint/2012/main">
        <p15:guide id="1" orient="horz" pos="2160" userDrawn="1">
          <p15:clr>
            <a:srgbClr val="FBAE40"/>
          </p15:clr>
        </p15:guide>
        <p15:guide id="2" pos="30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Title Only">
    <p:spTree>
      <p:nvGrpSpPr>
        <p:cNvPr id="1" name=""/>
        <p:cNvGrpSpPr/>
        <p:nvPr/>
      </p:nvGrpSpPr>
      <p:grpSpPr>
        <a:xfrm>
          <a:off x="0" y="0"/>
          <a:ext cx="0" cy="0"/>
          <a:chOff x="0" y="0"/>
          <a:chExt cx="0" cy="0"/>
        </a:xfrm>
      </p:grpSpPr>
      <p:sp>
        <p:nvSpPr>
          <p:cNvPr id="17" name="Title Text">
            <a:extLst>
              <a:ext uri="{FF2B5EF4-FFF2-40B4-BE49-F238E27FC236}">
                <a16:creationId xmlns:a16="http://schemas.microsoft.com/office/drawing/2014/main" id="{FA309B84-3771-5C87-C87C-C034DB517D75}"/>
              </a:ext>
            </a:extLst>
          </p:cNvPr>
          <p:cNvSpPr txBox="1">
            <a:spLocks noGrp="1"/>
          </p:cNvSpPr>
          <p:nvPr>
            <p:ph type="title"/>
          </p:nvPr>
        </p:nvSpPr>
        <p:spPr>
          <a:xfrm>
            <a:off x="620971" y="120546"/>
            <a:ext cx="5895399" cy="435034"/>
          </a:xfrm>
          <a:prstGeom prst="rect">
            <a:avLst/>
          </a:prstGeom>
          <a:noFill/>
        </p:spPr>
        <p:txBody>
          <a:bodyPr/>
          <a:lstStyle>
            <a:lvl1pPr algn="l" defTabSz="914400">
              <a:lnSpc>
                <a:spcPct val="100000"/>
              </a:lnSpc>
              <a:defRPr sz="1800">
                <a:solidFill>
                  <a:schemeClr val="tx1"/>
                </a:solidFill>
                <a:latin typeface="Segoe UI Black" panose="020B0A02040204020203" pitchFamily="34" charset="0"/>
                <a:ea typeface="Segoe UI Black" panose="020B0A02040204020203" pitchFamily="34" charset="0"/>
              </a:defRPr>
            </a:lvl1pPr>
          </a:lstStyle>
          <a:p>
            <a:r>
              <a:rPr dirty="0"/>
              <a:t>Title Text</a:t>
            </a:r>
          </a:p>
        </p:txBody>
      </p:sp>
      <p:sp>
        <p:nvSpPr>
          <p:cNvPr id="6" name="Ελεύθερη σχεδίαση: Σχήμα 5">
            <a:extLst>
              <a:ext uri="{FF2B5EF4-FFF2-40B4-BE49-F238E27FC236}">
                <a16:creationId xmlns:a16="http://schemas.microsoft.com/office/drawing/2014/main" id="{FB1710B0-260D-93D4-E95A-D65055D1B287}"/>
              </a:ext>
            </a:extLst>
          </p:cNvPr>
          <p:cNvSpPr/>
          <p:nvPr userDrawn="1"/>
        </p:nvSpPr>
        <p:spPr>
          <a:xfrm>
            <a:off x="6516370" y="300945"/>
            <a:ext cx="400050" cy="271780"/>
          </a:xfrm>
          <a:custGeom>
            <a:avLst/>
            <a:gdLst>
              <a:gd name="connsiteX0" fmla="*/ 57474 w 400449"/>
              <a:gd name="connsiteY0" fmla="*/ 219894 h 272033"/>
              <a:gd name="connsiteX1" fmla="*/ 300304 w 400449"/>
              <a:gd name="connsiteY1" fmla="*/ 0 h 272033"/>
              <a:gd name="connsiteX2" fmla="*/ 400450 w 400449"/>
              <a:gd name="connsiteY2" fmla="*/ 0 h 272033"/>
              <a:gd name="connsiteX3" fmla="*/ 157620 w 400449"/>
              <a:gd name="connsiteY3" fmla="*/ 219894 h 272033"/>
              <a:gd name="connsiteX4" fmla="*/ 100146 w 400449"/>
              <a:gd name="connsiteY4" fmla="*/ 272034 h 272033"/>
              <a:gd name="connsiteX5" fmla="*/ 0 w 400449"/>
              <a:gd name="connsiteY5" fmla="*/ 272034 h 272033"/>
              <a:gd name="connsiteX6" fmla="*/ 57474 w 400449"/>
              <a:gd name="connsiteY6" fmla="*/ 219894 h 272033"/>
              <a:gd name="connsiteX7" fmla="*/ 57474 w 400449"/>
              <a:gd name="connsiteY7" fmla="*/ 219894 h 272033"/>
              <a:gd name="connsiteX8" fmla="*/ 57474 w 400449"/>
              <a:gd name="connsiteY8" fmla="*/ 219894 h 27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449" h="272033">
                <a:moveTo>
                  <a:pt x="57474" y="219894"/>
                </a:moveTo>
                <a:lnTo>
                  <a:pt x="300304" y="0"/>
                </a:lnTo>
                <a:lnTo>
                  <a:pt x="400450" y="0"/>
                </a:lnTo>
                <a:lnTo>
                  <a:pt x="157620" y="219894"/>
                </a:lnTo>
                <a:lnTo>
                  <a:pt x="100146" y="272034"/>
                </a:lnTo>
                <a:lnTo>
                  <a:pt x="0" y="272034"/>
                </a:lnTo>
                <a:lnTo>
                  <a:pt x="57474" y="219894"/>
                </a:lnTo>
                <a:lnTo>
                  <a:pt x="57474" y="219894"/>
                </a:lnTo>
                <a:lnTo>
                  <a:pt x="57474" y="219894"/>
                </a:lnTo>
                <a:close/>
              </a:path>
            </a:pathLst>
          </a:custGeom>
          <a:solidFill>
            <a:srgbClr val="1283B1"/>
          </a:solidFill>
          <a:ln w="13319"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Ελεύθερη σχεδίαση: Σχήμα 7">
            <a:extLst>
              <a:ext uri="{FF2B5EF4-FFF2-40B4-BE49-F238E27FC236}">
                <a16:creationId xmlns:a16="http://schemas.microsoft.com/office/drawing/2014/main" id="{73569F43-AF35-DFE6-5C3D-DBE178444BA4}"/>
              </a:ext>
            </a:extLst>
          </p:cNvPr>
          <p:cNvSpPr/>
          <p:nvPr userDrawn="1"/>
        </p:nvSpPr>
        <p:spPr>
          <a:xfrm>
            <a:off x="6716395" y="300945"/>
            <a:ext cx="2999105" cy="271780"/>
          </a:xfrm>
          <a:custGeom>
            <a:avLst/>
            <a:gdLst>
              <a:gd name="connsiteX0" fmla="*/ 0 w 2999173"/>
              <a:gd name="connsiteY0" fmla="*/ 272034 h 272033"/>
              <a:gd name="connsiteX1" fmla="*/ 2999174 w 2999173"/>
              <a:gd name="connsiteY1" fmla="*/ 272034 h 272033"/>
              <a:gd name="connsiteX2" fmla="*/ 2999174 w 2999173"/>
              <a:gd name="connsiteY2" fmla="*/ 0 h 272033"/>
              <a:gd name="connsiteX3" fmla="*/ 300437 w 2999173"/>
              <a:gd name="connsiteY3" fmla="*/ 0 h 272033"/>
              <a:gd name="connsiteX4" fmla="*/ 0 w 2999173"/>
              <a:gd name="connsiteY4" fmla="*/ 272034 h 272033"/>
              <a:gd name="connsiteX5" fmla="*/ 0 w 2999173"/>
              <a:gd name="connsiteY5" fmla="*/ 272034 h 272033"/>
              <a:gd name="connsiteX6" fmla="*/ 0 w 2999173"/>
              <a:gd name="connsiteY6" fmla="*/ 272034 h 27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9173" h="272033">
                <a:moveTo>
                  <a:pt x="0" y="272034"/>
                </a:moveTo>
                <a:lnTo>
                  <a:pt x="2999174" y="272034"/>
                </a:lnTo>
                <a:lnTo>
                  <a:pt x="2999174" y="0"/>
                </a:lnTo>
                <a:lnTo>
                  <a:pt x="300437" y="0"/>
                </a:lnTo>
                <a:lnTo>
                  <a:pt x="0" y="272034"/>
                </a:lnTo>
                <a:lnTo>
                  <a:pt x="0" y="272034"/>
                </a:lnTo>
                <a:lnTo>
                  <a:pt x="0" y="272034"/>
                </a:lnTo>
                <a:close/>
              </a:path>
            </a:pathLst>
          </a:custGeom>
          <a:solidFill>
            <a:srgbClr val="1283B1"/>
          </a:solidFill>
          <a:ln w="13319"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Ελεύθερη σχεδίαση: Σχήμα 8">
            <a:extLst>
              <a:ext uri="{FF2B5EF4-FFF2-40B4-BE49-F238E27FC236}">
                <a16:creationId xmlns:a16="http://schemas.microsoft.com/office/drawing/2014/main" id="{21261EFD-FCBC-E506-828B-54F93B68E2A1}"/>
              </a:ext>
            </a:extLst>
          </p:cNvPr>
          <p:cNvSpPr/>
          <p:nvPr userDrawn="1"/>
        </p:nvSpPr>
        <p:spPr>
          <a:xfrm>
            <a:off x="1" y="527006"/>
            <a:ext cx="6341744" cy="45719"/>
          </a:xfrm>
          <a:custGeom>
            <a:avLst/>
            <a:gdLst>
              <a:gd name="connsiteX0" fmla="*/ 0 w 4679383"/>
              <a:gd name="connsiteY0" fmla="*/ 0 h 39604"/>
              <a:gd name="connsiteX1" fmla="*/ 4679384 w 4679383"/>
              <a:gd name="connsiteY1" fmla="*/ 0 h 39604"/>
              <a:gd name="connsiteX2" fmla="*/ 4679384 w 4679383"/>
              <a:gd name="connsiteY2" fmla="*/ 39605 h 39604"/>
              <a:gd name="connsiteX3" fmla="*/ 0 w 4679383"/>
              <a:gd name="connsiteY3" fmla="*/ 39605 h 39604"/>
              <a:gd name="connsiteX4" fmla="*/ 0 w 4679383"/>
              <a:gd name="connsiteY4" fmla="*/ 0 h 39604"/>
              <a:gd name="connsiteX5" fmla="*/ 0 w 4679383"/>
              <a:gd name="connsiteY5" fmla="*/ 0 h 39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9383" h="39604">
                <a:moveTo>
                  <a:pt x="0" y="0"/>
                </a:moveTo>
                <a:lnTo>
                  <a:pt x="4679384" y="0"/>
                </a:lnTo>
                <a:lnTo>
                  <a:pt x="4679384" y="39605"/>
                </a:lnTo>
                <a:lnTo>
                  <a:pt x="0" y="39605"/>
                </a:lnTo>
                <a:lnTo>
                  <a:pt x="0" y="0"/>
                </a:lnTo>
                <a:lnTo>
                  <a:pt x="0" y="0"/>
                </a:lnTo>
                <a:close/>
              </a:path>
            </a:pathLst>
          </a:custGeom>
          <a:solidFill>
            <a:srgbClr val="000000"/>
          </a:solidFill>
          <a:ln w="13319"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a:t>  </a:t>
            </a:r>
          </a:p>
        </p:txBody>
      </p:sp>
      <p:pic>
        <p:nvPicPr>
          <p:cNvPr id="12" name="Γραφικό 470">
            <a:extLst>
              <a:ext uri="{FF2B5EF4-FFF2-40B4-BE49-F238E27FC236}">
                <a16:creationId xmlns:a16="http://schemas.microsoft.com/office/drawing/2014/main" id="{7C6950E0-237D-F26B-8428-35A04BE397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724140" y="354285"/>
            <a:ext cx="1183640" cy="165100"/>
          </a:xfrm>
          <a:prstGeom prst="rect">
            <a:avLst/>
          </a:prstGeom>
        </p:spPr>
      </p:pic>
      <p:sp>
        <p:nvSpPr>
          <p:cNvPr id="11" name="Rectangle 3">
            <a:extLst>
              <a:ext uri="{FF2B5EF4-FFF2-40B4-BE49-F238E27FC236}">
                <a16:creationId xmlns:a16="http://schemas.microsoft.com/office/drawing/2014/main" id="{689474D4-CE9C-7596-D233-CB480F42A675}"/>
              </a:ext>
            </a:extLst>
          </p:cNvPr>
          <p:cNvSpPr/>
          <p:nvPr userDrawn="1"/>
        </p:nvSpPr>
        <p:spPr>
          <a:xfrm>
            <a:off x="0" y="6284509"/>
            <a:ext cx="9715500" cy="635620"/>
          </a:xfrm>
          <a:prstGeom prst="rect">
            <a:avLst/>
          </a:prstGeom>
          <a:solidFill>
            <a:srgbClr val="1283B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6" name="Slide Number">
            <a:extLst>
              <a:ext uri="{FF2B5EF4-FFF2-40B4-BE49-F238E27FC236}">
                <a16:creationId xmlns:a16="http://schemas.microsoft.com/office/drawing/2014/main" id="{EF030769-E792-0D92-8276-0B271487C822}"/>
              </a:ext>
            </a:extLst>
          </p:cNvPr>
          <p:cNvSpPr txBox="1">
            <a:spLocks noGrp="1"/>
          </p:cNvSpPr>
          <p:nvPr>
            <p:ph type="sldNum" sz="quarter" idx="2"/>
          </p:nvPr>
        </p:nvSpPr>
        <p:spPr>
          <a:xfrm>
            <a:off x="8926322" y="6413811"/>
            <a:ext cx="262249" cy="246221"/>
          </a:xfrm>
          <a:prstGeom prst="rect">
            <a:avLst/>
          </a:prstGeom>
        </p:spPr>
        <p:txBody>
          <a:bodyPr/>
          <a:lstStyle>
            <a:lvl1pPr>
              <a:defRPr>
                <a:solidFill>
                  <a:schemeClr val="bg1"/>
                </a:solidFill>
                <a:latin typeface="Segoe UI Black" panose="020B0A02040204020203" pitchFamily="34" charset="0"/>
                <a:ea typeface="Segoe UI Black" panose="020B0A02040204020203" pitchFamily="34" charset="0"/>
              </a:defRPr>
            </a:lvl1pPr>
          </a:lstStyle>
          <a:p>
            <a:fld id="{86CB4B4D-7CA3-9044-876B-883B54F8677D}" type="slidenum">
              <a:rPr lang="en-US" smtClean="0"/>
              <a:pPr/>
              <a:t>‹N°›</a:t>
            </a:fld>
            <a:endParaRPr lang="en-US" dirty="0"/>
          </a:p>
        </p:txBody>
      </p:sp>
      <p:sp>
        <p:nvSpPr>
          <p:cNvPr id="18" name="TextBox 17">
            <a:extLst>
              <a:ext uri="{FF2B5EF4-FFF2-40B4-BE49-F238E27FC236}">
                <a16:creationId xmlns:a16="http://schemas.microsoft.com/office/drawing/2014/main" id="{F361A307-F52A-8775-E580-CC69B5C7DA38}"/>
              </a:ext>
            </a:extLst>
          </p:cNvPr>
          <p:cNvSpPr txBox="1"/>
          <p:nvPr userDrawn="1"/>
        </p:nvSpPr>
        <p:spPr>
          <a:xfrm>
            <a:off x="2682900" y="6350040"/>
            <a:ext cx="4146467" cy="5079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just" defTabSz="914400" rtl="0" fontAlgn="auto" latinLnBrk="0" hangingPunct="0">
              <a:lnSpc>
                <a:spcPct val="115000"/>
              </a:lnSpc>
              <a:spcBef>
                <a:spcPts val="0"/>
              </a:spcBef>
              <a:spcAft>
                <a:spcPts val="0"/>
              </a:spcAft>
              <a:buClrTx/>
              <a:buSzTx/>
              <a:buFontTx/>
              <a:buNone/>
              <a:tabLst/>
            </a:pPr>
            <a:r>
              <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Funded by the European Union. 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 </a:t>
            </a:r>
            <a:r>
              <a:rPr kumimoji="0" lang="el-GR"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 </a:t>
            </a:r>
            <a:endPar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endParaRPr>
          </a:p>
        </p:txBody>
      </p:sp>
      <p:pic>
        <p:nvPicPr>
          <p:cNvPr id="19" name="Γραφικό 18">
            <a:extLst>
              <a:ext uri="{FF2B5EF4-FFF2-40B4-BE49-F238E27FC236}">
                <a16:creationId xmlns:a16="http://schemas.microsoft.com/office/drawing/2014/main" id="{ED16902F-FA76-5FAE-A9D5-1005B01F744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85764" y="6350039"/>
            <a:ext cx="2166026" cy="461347"/>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Front">
    <p:spTree>
      <p:nvGrpSpPr>
        <p:cNvPr id="1" name=""/>
        <p:cNvGrpSpPr/>
        <p:nvPr/>
      </p:nvGrpSpPr>
      <p:grpSpPr>
        <a:xfrm>
          <a:off x="0" y="0"/>
          <a:ext cx="0" cy="0"/>
          <a:chOff x="0" y="0"/>
          <a:chExt cx="0" cy="0"/>
        </a:xfrm>
      </p:grpSpPr>
      <p:sp>
        <p:nvSpPr>
          <p:cNvPr id="43" name="Slide Number"/>
          <p:cNvSpPr txBox="1">
            <a:spLocks noGrp="1"/>
          </p:cNvSpPr>
          <p:nvPr>
            <p:ph type="sldNum" sz="quarter" idx="2"/>
          </p:nvPr>
        </p:nvSpPr>
        <p:spPr>
          <a:xfrm>
            <a:off x="6940794" y="6220681"/>
            <a:ext cx="2266950" cy="368301"/>
          </a:xfrm>
          <a:prstGeom prst="rect">
            <a:avLst/>
          </a:prstGeom>
        </p:spPr>
        <p:txBody>
          <a:bodyPr/>
          <a:lstStyle/>
          <a:p>
            <a:fld id="{86CB4B4D-7CA3-9044-876B-883B54F8677D}" type="slidenum">
              <a:t>‹N°›</a:t>
            </a:fld>
            <a:endParaRPr/>
          </a:p>
        </p:txBody>
      </p:sp>
    </p:spTree>
  </p:cSld>
  <p:clrMapOvr>
    <a:masterClrMapping/>
  </p:clrMapOvr>
  <p:transition spd="med"/>
  <p:extLst>
    <p:ext uri="{DCECCB84-F9BA-43D5-87BE-67443E8EF086}">
      <p15:sldGuideLst xmlns:p15="http://schemas.microsoft.com/office/powerpoint/2012/main">
        <p15:guide id="1" orient="horz" pos="2160" userDrawn="1">
          <p15:clr>
            <a:srgbClr val="FBAE40"/>
          </p15:clr>
        </p15:guide>
        <p15:guide id="2" pos="30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Back">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97E27B2-7A13-4C28-8212-6359B2836B9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34"/>
            <a:ext cx="9715500" cy="6850532"/>
          </a:xfrm>
          <a:prstGeom prst="rect">
            <a:avLst/>
          </a:prstGeom>
        </p:spPr>
      </p:pic>
      <p:sp>
        <p:nvSpPr>
          <p:cNvPr id="2" name="Θέση αριθμού διαφάνειας 1">
            <a:extLst>
              <a:ext uri="{FF2B5EF4-FFF2-40B4-BE49-F238E27FC236}">
                <a16:creationId xmlns:a16="http://schemas.microsoft.com/office/drawing/2014/main" id="{C596138E-3060-28F6-3E9C-778ACBC82E5D}"/>
              </a:ext>
            </a:extLst>
          </p:cNvPr>
          <p:cNvSpPr>
            <a:spLocks noGrp="1"/>
          </p:cNvSpPr>
          <p:nvPr>
            <p:ph type="sldNum" sz="quarter" idx="10"/>
          </p:nvPr>
        </p:nvSpPr>
        <p:spPr>
          <a:xfrm>
            <a:off x="9015615" y="6388926"/>
            <a:ext cx="305530" cy="246221"/>
          </a:xfrm>
        </p:spPr>
        <p:txBody>
          <a:bodyPr/>
          <a:lstStyle/>
          <a:p>
            <a:fld id="{86CB4B4D-7CA3-9044-876B-883B54F8677D}" type="slidenum">
              <a:rPr lang="en-US" smtClean="0"/>
              <a:pPr/>
              <a:t>‹N°›</a:t>
            </a:fld>
            <a:endParaRPr lang="en-US" dirty="0"/>
          </a:p>
        </p:txBody>
      </p:sp>
      <p:sp>
        <p:nvSpPr>
          <p:cNvPr id="16" name="object 6">
            <a:extLst>
              <a:ext uri="{FF2B5EF4-FFF2-40B4-BE49-F238E27FC236}">
                <a16:creationId xmlns:a16="http://schemas.microsoft.com/office/drawing/2014/main" id="{416EE1C3-C738-AA18-37DA-D60EB5972A4B}"/>
              </a:ext>
            </a:extLst>
          </p:cNvPr>
          <p:cNvSpPr txBox="1">
            <a:spLocks/>
          </p:cNvSpPr>
          <p:nvPr userDrawn="1"/>
        </p:nvSpPr>
        <p:spPr>
          <a:xfrm>
            <a:off x="6929529" y="6342094"/>
            <a:ext cx="1500464" cy="254901"/>
          </a:xfrm>
          <a:prstGeom prst="rect">
            <a:avLst/>
          </a:prstGeom>
        </p:spPr>
        <p:txBody>
          <a:bodyPr vert="horz" wrap="square" lIns="0" tIns="8596"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6141">
              <a:lnSpc>
                <a:spcPct val="100000"/>
              </a:lnSpc>
              <a:spcBef>
                <a:spcPts val="68"/>
              </a:spcBef>
            </a:pPr>
            <a:r>
              <a:rPr lang="en-US" sz="1600" spc="-5" dirty="0">
                <a:solidFill>
                  <a:srgbClr val="DADF44"/>
                </a:solidFill>
                <a:latin typeface="Anton"/>
                <a:cs typeface="Anton"/>
              </a:rPr>
              <a:t>#ClimateDiamond</a:t>
            </a:r>
            <a:endParaRPr lang="en-US" sz="2400" dirty="0">
              <a:solidFill>
                <a:srgbClr val="DADF44"/>
              </a:solidFill>
              <a:latin typeface="Anton"/>
              <a:cs typeface="Anton"/>
            </a:endParaRPr>
          </a:p>
        </p:txBody>
      </p:sp>
      <p:pic>
        <p:nvPicPr>
          <p:cNvPr id="12" name="Εικόνα 13">
            <a:extLst>
              <a:ext uri="{FF2B5EF4-FFF2-40B4-BE49-F238E27FC236}">
                <a16:creationId xmlns:a16="http://schemas.microsoft.com/office/drawing/2014/main" id="{01307609-A9D5-4A13-AE2C-93F77B797EF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2302" y="261005"/>
            <a:ext cx="1441815" cy="202856"/>
          </a:xfrm>
          <a:prstGeom prst="rect">
            <a:avLst/>
          </a:prstGeom>
        </p:spPr>
      </p:pic>
      <p:sp>
        <p:nvSpPr>
          <p:cNvPr id="13" name="TextBox 12">
            <a:extLst>
              <a:ext uri="{FF2B5EF4-FFF2-40B4-BE49-F238E27FC236}">
                <a16:creationId xmlns:a16="http://schemas.microsoft.com/office/drawing/2014/main" id="{B88E44AB-AC2F-4CE0-BC63-B2492A16A9F7}"/>
              </a:ext>
            </a:extLst>
          </p:cNvPr>
          <p:cNvSpPr txBox="1"/>
          <p:nvPr userDrawn="1"/>
        </p:nvSpPr>
        <p:spPr>
          <a:xfrm>
            <a:off x="1048208" y="737267"/>
            <a:ext cx="3862810" cy="830997"/>
          </a:xfrm>
          <a:prstGeom prst="rect">
            <a:avLst/>
          </a:prstGeom>
          <a:noFill/>
        </p:spPr>
        <p:txBody>
          <a:bodyPr wrap="square">
            <a:spAutoFit/>
          </a:bodyPr>
          <a:lstStyle/>
          <a:p>
            <a:pPr eaLnBrk="1" fontAlgn="auto" hangingPunct="1">
              <a:spcBef>
                <a:spcPts val="0"/>
              </a:spcBef>
              <a:spcAft>
                <a:spcPts val="0"/>
              </a:spcAft>
              <a:defRPr/>
            </a:pPr>
            <a:r>
              <a:rPr lang="en-US" sz="4800" b="1" dirty="0">
                <a:solidFill>
                  <a:schemeClr val="bg1"/>
                </a:solidFill>
                <a:latin typeface="+mj-lt"/>
                <a:ea typeface="Roboto" panose="02000000000000000000" pitchFamily="2" charset="0"/>
              </a:rPr>
              <a:t>Thank</a:t>
            </a:r>
            <a:r>
              <a:rPr lang="en-US" sz="4800" b="1" dirty="0">
                <a:latin typeface="+mj-lt"/>
                <a:ea typeface="Roboto" panose="02000000000000000000" pitchFamily="2" charset="0"/>
              </a:rPr>
              <a:t> </a:t>
            </a:r>
            <a:r>
              <a:rPr lang="en-US" sz="4800" b="1" dirty="0">
                <a:solidFill>
                  <a:srgbClr val="DADF44"/>
                </a:solidFill>
                <a:latin typeface="+mj-lt"/>
                <a:ea typeface="Roboto" panose="02000000000000000000" pitchFamily="2" charset="0"/>
              </a:rPr>
              <a:t>You</a:t>
            </a:r>
          </a:p>
        </p:txBody>
      </p:sp>
      <p:sp>
        <p:nvSpPr>
          <p:cNvPr id="3" name="TextBox 2">
            <a:extLst>
              <a:ext uri="{FF2B5EF4-FFF2-40B4-BE49-F238E27FC236}">
                <a16:creationId xmlns:a16="http://schemas.microsoft.com/office/drawing/2014/main" id="{E2893177-B2F7-6E5E-6BD4-17373374D186}"/>
              </a:ext>
            </a:extLst>
          </p:cNvPr>
          <p:cNvSpPr txBox="1"/>
          <p:nvPr userDrawn="1"/>
        </p:nvSpPr>
        <p:spPr>
          <a:xfrm>
            <a:off x="2682900" y="6260494"/>
            <a:ext cx="4146467" cy="5079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just" defTabSz="914400" rtl="0" fontAlgn="auto" latinLnBrk="0" hangingPunct="0">
              <a:lnSpc>
                <a:spcPct val="115000"/>
              </a:lnSpc>
              <a:spcBef>
                <a:spcPts val="0"/>
              </a:spcBef>
              <a:spcAft>
                <a:spcPts val="0"/>
              </a:spcAft>
              <a:buClrTx/>
              <a:buSzTx/>
              <a:buFontTx/>
              <a:buNone/>
              <a:tabLst/>
            </a:pPr>
            <a:r>
              <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Funded by the European Union. 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 </a:t>
            </a:r>
            <a:r>
              <a:rPr kumimoji="0" lang="el-GR"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 </a:t>
            </a:r>
            <a:endPar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endParaRPr>
          </a:p>
        </p:txBody>
      </p:sp>
      <p:pic>
        <p:nvPicPr>
          <p:cNvPr id="4" name="Γραφικό 3">
            <a:extLst>
              <a:ext uri="{FF2B5EF4-FFF2-40B4-BE49-F238E27FC236}">
                <a16:creationId xmlns:a16="http://schemas.microsoft.com/office/drawing/2014/main" id="{2931B12A-7669-E262-3E29-019959758D4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85764" y="6260493"/>
            <a:ext cx="2166026" cy="461347"/>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ACEB96-2606-5DA2-1353-370DE68C3D5D}"/>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p:blipFill>
        <p:spPr>
          <a:xfrm>
            <a:off x="0" y="4141"/>
            <a:ext cx="9715500" cy="6849716"/>
          </a:xfrm>
          <a:prstGeom prst="rect">
            <a:avLst/>
          </a:prstGeom>
        </p:spPr>
      </p:pic>
      <p:pic>
        <p:nvPicPr>
          <p:cNvPr id="14" name="Εικόνα 13">
            <a:extLst>
              <a:ext uri="{FF2B5EF4-FFF2-40B4-BE49-F238E27FC236}">
                <a16:creationId xmlns:a16="http://schemas.microsoft.com/office/drawing/2014/main" id="{AD68CE1D-6BB2-B30F-874D-F3DD840756A3}"/>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104436" y="414581"/>
            <a:ext cx="2313261" cy="325464"/>
          </a:xfrm>
          <a:prstGeom prst="rect">
            <a:avLst/>
          </a:prstGeom>
        </p:spPr>
      </p:pic>
      <p:sp>
        <p:nvSpPr>
          <p:cNvPr id="21" name="Slide Number">
            <a:extLst>
              <a:ext uri="{FF2B5EF4-FFF2-40B4-BE49-F238E27FC236}">
                <a16:creationId xmlns:a16="http://schemas.microsoft.com/office/drawing/2014/main" id="{D8D17AAB-D9D7-7792-89AA-EDBD9CC107BD}"/>
              </a:ext>
            </a:extLst>
          </p:cNvPr>
          <p:cNvSpPr txBox="1">
            <a:spLocks noGrp="1"/>
          </p:cNvSpPr>
          <p:nvPr>
            <p:ph type="sldNum" sz="quarter" idx="4"/>
          </p:nvPr>
        </p:nvSpPr>
        <p:spPr>
          <a:xfrm>
            <a:off x="9070383" y="6467861"/>
            <a:ext cx="305530" cy="246221"/>
          </a:xfrm>
          <a:prstGeom prst="rect">
            <a:avLst/>
          </a:prstGeom>
          <a:ln w="12700">
            <a:miter lim="400000"/>
          </a:ln>
        </p:spPr>
        <p:txBody>
          <a:bodyPr wrap="none" lIns="45719" rIns="45719" anchor="ctr">
            <a:spAutoFit/>
          </a:bodyPr>
          <a:lstStyle>
            <a:lvl1pPr algn="r">
              <a:defRPr sz="1000" b="1">
                <a:solidFill>
                  <a:schemeClr val="bg1"/>
                </a:solidFill>
                <a:latin typeface="Tahoma"/>
                <a:ea typeface="Tahoma"/>
                <a:cs typeface="Tahoma"/>
                <a:sym typeface="Tahoma"/>
              </a:defRPr>
            </a:lvl1pPr>
          </a:lstStyle>
          <a:p>
            <a:fld id="{86CB4B4D-7CA3-9044-876B-883B54F8677D}" type="slidenum">
              <a:rPr lang="en-US" smtClean="0"/>
              <a:pPr/>
              <a:t>‹N°›</a:t>
            </a:fld>
            <a:endParaRPr lang="en-US" dirty="0"/>
          </a:p>
        </p:txBody>
      </p:sp>
      <p:sp>
        <p:nvSpPr>
          <p:cNvPr id="3" name="TextBox 2">
            <a:extLst>
              <a:ext uri="{FF2B5EF4-FFF2-40B4-BE49-F238E27FC236}">
                <a16:creationId xmlns:a16="http://schemas.microsoft.com/office/drawing/2014/main" id="{6F4FE93A-1EF7-B7A9-4E90-A8AF422E90F8}"/>
              </a:ext>
            </a:extLst>
          </p:cNvPr>
          <p:cNvSpPr txBox="1"/>
          <p:nvPr userDrawn="1"/>
        </p:nvSpPr>
        <p:spPr>
          <a:xfrm>
            <a:off x="2682900" y="6260494"/>
            <a:ext cx="4146467" cy="5079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just" defTabSz="914400" rtl="0" fontAlgn="auto" latinLnBrk="0" hangingPunct="0">
              <a:lnSpc>
                <a:spcPct val="115000"/>
              </a:lnSpc>
              <a:spcBef>
                <a:spcPts val="0"/>
              </a:spcBef>
              <a:spcAft>
                <a:spcPts val="0"/>
              </a:spcAft>
              <a:buClrTx/>
              <a:buSzTx/>
              <a:buFontTx/>
              <a:buNone/>
              <a:tabLst/>
            </a:pPr>
            <a:r>
              <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Funded by the European Union. 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 </a:t>
            </a:r>
            <a:r>
              <a:rPr kumimoji="0" lang="el-GR"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rPr>
              <a:t> </a:t>
            </a:r>
            <a:endParaRPr kumimoji="0" lang="en-US" sz="600" b="1" i="0" u="none" strike="noStrike" cap="none" spc="0" normalizeH="0" baseline="0" dirty="0">
              <a:ln>
                <a:noFill/>
              </a:ln>
              <a:solidFill>
                <a:schemeClr val="bg1"/>
              </a:solidFill>
              <a:effectLst/>
              <a:uFillTx/>
              <a:latin typeface="Segoe UI" panose="020B0502040204020203" pitchFamily="34" charset="0"/>
              <a:cs typeface="Times New Roman" panose="02020603050405020304" pitchFamily="18" charset="0"/>
              <a:sym typeface="Tahoma"/>
            </a:endParaRPr>
          </a:p>
        </p:txBody>
      </p:sp>
      <p:pic>
        <p:nvPicPr>
          <p:cNvPr id="10" name="Γραφικό 9">
            <a:extLst>
              <a:ext uri="{FF2B5EF4-FFF2-40B4-BE49-F238E27FC236}">
                <a16:creationId xmlns:a16="http://schemas.microsoft.com/office/drawing/2014/main" id="{6692DFDD-A7B6-A5EF-6C81-1403C31AF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385764" y="6260493"/>
            <a:ext cx="2166026" cy="46134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hf hdr="0" ftr="0" dt="0"/>
  <p:txStyles>
    <p:titleStyle>
      <a:lvl1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1pPr>
      <a:lvl2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2pPr>
      <a:lvl3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3pPr>
      <a:lvl4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4pPr>
      <a:lvl5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5pPr>
      <a:lvl6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6pPr>
      <a:lvl7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7pPr>
      <a:lvl8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8pPr>
      <a:lvl9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9pPr>
    </p:titleStyle>
    <p:bodyStyle>
      <a:lvl1pPr marL="182262" marR="0" indent="-182262"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1pPr>
      <a:lvl2pPr marL="575566" marR="0" indent="-211041"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2pPr>
      <a:lvl3pPr marL="996370" marR="0" indent="-267319"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3pPr>
      <a:lvl4pPr marL="1379989" marR="0" indent="-286413"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4pPr>
      <a:lvl5pPr marL="1744515" marR="0" indent="-286413"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5pPr>
      <a:lvl6pPr marL="2109041" marR="0" indent="-286413"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6pPr>
      <a:lvl7pPr marL="2473566" marR="0" indent="-286413"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7pPr>
      <a:lvl8pPr marL="2838092" marR="0" indent="-286413"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8pPr>
      <a:lvl9pPr marL="3202617" marR="0" indent="-286413" algn="l" defTabSz="729050" rtl="0" latinLnBrk="0">
        <a:lnSpc>
          <a:spcPct val="90000"/>
        </a:lnSpc>
        <a:spcBef>
          <a:spcPts val="700"/>
        </a:spcBef>
        <a:spcAft>
          <a:spcPts val="0"/>
        </a:spcAft>
        <a:buClrTx/>
        <a:buSzPct val="100000"/>
        <a:buFont typeface="Arial"/>
        <a:buChar char="•"/>
        <a:tabLst/>
        <a:defRPr sz="2200" b="0" i="0" u="none" strike="noStrike" cap="none" spc="0" baseline="0">
          <a:solidFill>
            <a:srgbClr val="000000"/>
          </a:solidFill>
          <a:uFillTx/>
          <a:latin typeface="Roboto Regular"/>
          <a:ea typeface="Roboto Regular"/>
          <a:cs typeface="Roboto Regular"/>
          <a:sym typeface="Roboto Regular"/>
        </a:defRPr>
      </a:lvl9pPr>
    </p:bodyStyle>
    <p:otherStyle>
      <a:lvl1pPr marL="0" marR="0" indent="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1pPr>
      <a:lvl2pPr marL="0" marR="0" indent="4572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2pPr>
      <a:lvl3pPr marL="0" marR="0" indent="9144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3pPr>
      <a:lvl4pPr marL="0" marR="0" indent="13716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4pPr>
      <a:lvl5pPr marL="0" marR="0" indent="18288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5pPr>
      <a:lvl6pPr marL="0" marR="0" indent="22860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6pPr>
      <a:lvl7pPr marL="0" marR="0" indent="27432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7pPr>
      <a:lvl8pPr marL="0" marR="0" indent="32004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8pPr>
      <a:lvl9pPr marL="0" marR="0" indent="3657600" algn="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ahoma"/>
        </a:defRPr>
      </a:lvl9pPr>
    </p:otherStyle>
  </p:txStyles>
  <p:extLst>
    <p:ext uri="{27BBF7A9-308A-43DC-89C8-2F10F3537804}">
      <p15:sldGuideLst xmlns:p15="http://schemas.microsoft.com/office/powerpoint/2012/main">
        <p15:guide id="1" orient="horz" pos="2112" userDrawn="1">
          <p15:clr>
            <a:srgbClr val="F26B43"/>
          </p15:clr>
        </p15:guide>
        <p15:guide id="2" pos="30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hyperlink" Target="mailto:marc.vielle@epfl.ch" TargetMode="External"/><Relationship Id="rId7"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5.jpg"/><Relationship Id="rId5" Type="http://schemas.openxmlformats.org/officeDocument/2006/relationships/hyperlink" Target="mailto:liru@cdut.edu.cn" TargetMode="External"/><Relationship Id="rId4" Type="http://schemas.openxmlformats.org/officeDocument/2006/relationships/hyperlink" Target="mailto:anikas@epu.ntua.gr"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4A3705C7-4C4E-A455-A096-E075E03B01F5}"/>
              </a:ext>
            </a:extLst>
          </p:cNvPr>
          <p:cNvSpPr txBox="1"/>
          <p:nvPr/>
        </p:nvSpPr>
        <p:spPr>
          <a:xfrm>
            <a:off x="143559" y="1891346"/>
            <a:ext cx="5124015" cy="782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862" tIns="44862" rIns="44862" bIns="44862">
            <a:spAutoFit/>
          </a:bodyPr>
          <a:lstStyle/>
          <a:p>
            <a:pPr defTabSz="914422">
              <a:lnSpc>
                <a:spcPct val="110000"/>
              </a:lnSpc>
              <a:defRPr sz="1200">
                <a:solidFill>
                  <a:srgbClr val="4AB467"/>
                </a:solidFill>
                <a:latin typeface="Tahoma"/>
                <a:ea typeface="Tahoma"/>
                <a:cs typeface="Tahoma"/>
                <a:sym typeface="Tahoma"/>
              </a:defRPr>
            </a:pPr>
            <a:r>
              <a:rPr lang="en-US" sz="1400" b="1" dirty="0">
                <a:solidFill>
                  <a:schemeClr val="bg1"/>
                </a:solidFill>
                <a:latin typeface="Segoe UI Black" panose="020B0A02040204020203" pitchFamily="34" charset="0"/>
                <a:ea typeface="Segoe UI Black" panose="020B0A02040204020203" pitchFamily="34" charset="0"/>
                <a:cs typeface="Roboto Regular" panose="02000000000000000000" pitchFamily="2" charset="0"/>
              </a:rPr>
              <a:t>SESTEF 2024</a:t>
            </a:r>
          </a:p>
          <a:p>
            <a:pPr defTabSz="914422">
              <a:lnSpc>
                <a:spcPct val="110000"/>
              </a:lnSpc>
              <a:defRPr sz="1200">
                <a:solidFill>
                  <a:srgbClr val="4AB467"/>
                </a:solidFill>
                <a:latin typeface="Tahoma"/>
                <a:ea typeface="Tahoma"/>
                <a:cs typeface="Tahoma"/>
                <a:sym typeface="Tahoma"/>
              </a:defRPr>
            </a:pPr>
            <a:r>
              <a:rPr lang="en-US" sz="1400" b="1" dirty="0">
                <a:solidFill>
                  <a:schemeClr val="bg1"/>
                </a:solidFill>
                <a:latin typeface="Segoe UI Black" panose="020B0A02040204020203" pitchFamily="34" charset="0"/>
                <a:ea typeface="Segoe UI Black" panose="020B0A02040204020203" pitchFamily="34" charset="0"/>
                <a:cs typeface="Roboto Regular" panose="02000000000000000000" pitchFamily="2" charset="0"/>
              </a:rPr>
              <a:t>11-13 December  2024  </a:t>
            </a:r>
          </a:p>
          <a:p>
            <a:pPr defTabSz="914422">
              <a:lnSpc>
                <a:spcPct val="110000"/>
              </a:lnSpc>
              <a:defRPr sz="1200">
                <a:solidFill>
                  <a:srgbClr val="4AB467"/>
                </a:solidFill>
                <a:latin typeface="Tahoma"/>
                <a:ea typeface="Tahoma"/>
                <a:cs typeface="Tahoma"/>
                <a:sym typeface="Tahoma"/>
              </a:defRPr>
            </a:pPr>
            <a:r>
              <a:rPr lang="en-US" sz="1400" b="1" dirty="0">
                <a:solidFill>
                  <a:schemeClr val="bg1"/>
                </a:solidFill>
                <a:latin typeface="Segoe UI Black" panose="020B0A02040204020203" pitchFamily="34" charset="0"/>
                <a:ea typeface="Segoe UI Black" panose="020B0A02040204020203" pitchFamily="34" charset="0"/>
                <a:cs typeface="Roboto Regular" panose="02000000000000000000" pitchFamily="2" charset="0"/>
              </a:rPr>
              <a:t>Paris</a:t>
            </a:r>
          </a:p>
        </p:txBody>
      </p:sp>
      <p:sp>
        <p:nvSpPr>
          <p:cNvPr id="5" name="Text Placeholder 7">
            <a:extLst>
              <a:ext uri="{FF2B5EF4-FFF2-40B4-BE49-F238E27FC236}">
                <a16:creationId xmlns:a16="http://schemas.microsoft.com/office/drawing/2014/main" id="{C033AC98-730A-9679-B5CA-3034AE442EA1}"/>
              </a:ext>
            </a:extLst>
          </p:cNvPr>
          <p:cNvSpPr txBox="1"/>
          <p:nvPr/>
        </p:nvSpPr>
        <p:spPr>
          <a:xfrm>
            <a:off x="121197" y="4717381"/>
            <a:ext cx="5252229" cy="9028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defTabSz="914422">
              <a:lnSpc>
                <a:spcPct val="90000"/>
              </a:lnSpc>
              <a:spcBef>
                <a:spcPts val="1000"/>
              </a:spcBef>
              <a:defRPr sz="1100" b="1">
                <a:solidFill>
                  <a:srgbClr val="7F7F7F"/>
                </a:solidFill>
                <a:latin typeface="Tahoma"/>
                <a:ea typeface="Tahoma"/>
                <a:cs typeface="Tahoma"/>
                <a:sym typeface="Tahoma"/>
              </a:defRPr>
            </a:pPr>
            <a:r>
              <a:rPr lang="en-US" sz="1600" dirty="0">
                <a:solidFill>
                  <a:schemeClr val="bg1"/>
                </a:solidFill>
                <a:latin typeface="Arial Nova" panose="020B0504020202020204" pitchFamily="34" charset="0"/>
                <a:ea typeface="Roboto Regular" panose="02000000000000000000" pitchFamily="2" charset="0"/>
                <a:cs typeface="Segoe UI" panose="020B0502040204020203" pitchFamily="34" charset="0"/>
              </a:rPr>
              <a:t>Sigit Perdana*, Marc Vielle*, Ru Li**</a:t>
            </a:r>
          </a:p>
          <a:p>
            <a:pPr defTabSz="914422">
              <a:lnSpc>
                <a:spcPct val="90000"/>
              </a:lnSpc>
              <a:spcBef>
                <a:spcPts val="1000"/>
              </a:spcBef>
              <a:defRPr sz="1100" b="1">
                <a:solidFill>
                  <a:srgbClr val="7F7F7F"/>
                </a:solidFill>
                <a:latin typeface="Tahoma"/>
                <a:ea typeface="Tahoma"/>
                <a:cs typeface="Tahoma"/>
                <a:sym typeface="Tahoma"/>
              </a:defRPr>
            </a:pPr>
            <a:r>
              <a:rPr lang="en-US" sz="1200" dirty="0">
                <a:solidFill>
                  <a:schemeClr val="bg1"/>
                </a:solidFill>
                <a:latin typeface="Arial Nova" panose="020B0504020202020204" pitchFamily="34" charset="0"/>
                <a:ea typeface="Roboto Regular" panose="02000000000000000000" pitchFamily="2" charset="0"/>
                <a:cs typeface="Segoe UI" panose="020B0502040204020203" pitchFamily="34" charset="0"/>
              </a:rPr>
              <a:t>*</a:t>
            </a:r>
            <a:r>
              <a:rPr lang="fr-FR" sz="1200" i="1" dirty="0">
                <a:solidFill>
                  <a:schemeClr val="bg1"/>
                </a:solidFill>
                <a:latin typeface="Arial Nova" panose="020B0504020202020204" pitchFamily="34" charset="0"/>
                <a:ea typeface="Roboto Regular" panose="02000000000000000000" pitchFamily="2" charset="0"/>
                <a:cs typeface="Segoe UI" panose="020B0502040204020203" pitchFamily="34" charset="0"/>
              </a:rPr>
              <a:t>Ecole Polytechnique Fédérale de Lausanne </a:t>
            </a:r>
            <a:r>
              <a:rPr lang="en-US" sz="1200" dirty="0">
                <a:solidFill>
                  <a:schemeClr val="bg1"/>
                </a:solidFill>
                <a:latin typeface="Arial Nova" panose="020B0504020202020204" pitchFamily="34" charset="0"/>
                <a:ea typeface="Roboto Regular" panose="02000000000000000000" pitchFamily="2" charset="0"/>
                <a:cs typeface="Segoe UI" panose="020B0502040204020203" pitchFamily="34" charset="0"/>
              </a:rPr>
              <a:t>(EPFL), Switzerland</a:t>
            </a:r>
          </a:p>
          <a:p>
            <a:pPr defTabSz="914422">
              <a:lnSpc>
                <a:spcPct val="90000"/>
              </a:lnSpc>
              <a:spcBef>
                <a:spcPts val="1000"/>
              </a:spcBef>
              <a:defRPr sz="1100" b="1">
                <a:solidFill>
                  <a:srgbClr val="7F7F7F"/>
                </a:solidFill>
                <a:latin typeface="Tahoma"/>
                <a:ea typeface="Tahoma"/>
                <a:cs typeface="Tahoma"/>
                <a:sym typeface="Tahoma"/>
              </a:defRPr>
            </a:pPr>
            <a:r>
              <a:rPr lang="en-US" sz="1200" dirty="0">
                <a:solidFill>
                  <a:schemeClr val="bg1"/>
                </a:solidFill>
                <a:latin typeface="Arial Nova" panose="020B0504020202020204" pitchFamily="34" charset="0"/>
                <a:ea typeface="Roboto Regular" panose="02000000000000000000" pitchFamily="2" charset="0"/>
                <a:cs typeface="Segoe UI" panose="020B0502040204020203" pitchFamily="34" charset="0"/>
              </a:rPr>
              <a:t>** Chengdu University of Technology, China</a:t>
            </a:r>
          </a:p>
        </p:txBody>
      </p:sp>
      <p:sp>
        <p:nvSpPr>
          <p:cNvPr id="6" name="Text Box 218">
            <a:extLst>
              <a:ext uri="{FF2B5EF4-FFF2-40B4-BE49-F238E27FC236}">
                <a16:creationId xmlns:a16="http://schemas.microsoft.com/office/drawing/2014/main" id="{975B6AE6-6750-94BD-594B-5A4727118333}"/>
              </a:ext>
            </a:extLst>
          </p:cNvPr>
          <p:cNvSpPr txBox="1"/>
          <p:nvPr/>
        </p:nvSpPr>
        <p:spPr>
          <a:xfrm>
            <a:off x="207667" y="3517054"/>
            <a:ext cx="4995801" cy="2702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lnSpc>
                <a:spcPct val="115000"/>
              </a:lnSpc>
              <a:defRPr sz="1100">
                <a:solidFill>
                  <a:srgbClr val="FFFFFF"/>
                </a:solidFill>
                <a:latin typeface="Tahoma"/>
                <a:ea typeface="Tahoma"/>
                <a:cs typeface="Tahoma"/>
                <a:sym typeface="Tahoma"/>
              </a:defRPr>
            </a:lvl1pPr>
          </a:lstStyle>
          <a:p>
            <a:pPr algn="l"/>
            <a:endParaRPr dirty="0">
              <a:solidFill>
                <a:srgbClr val="1885B2"/>
              </a:solidFill>
              <a:latin typeface="Segoe UI Black" panose="020B0A02040204020203" pitchFamily="34" charset="0"/>
              <a:ea typeface="Segoe UI Black" panose="020B0A02040204020203" pitchFamily="34" charset="0"/>
            </a:endParaRPr>
          </a:p>
        </p:txBody>
      </p:sp>
      <p:sp>
        <p:nvSpPr>
          <p:cNvPr id="10" name="TextBox 9">
            <a:extLst>
              <a:ext uri="{FF2B5EF4-FFF2-40B4-BE49-F238E27FC236}">
                <a16:creationId xmlns:a16="http://schemas.microsoft.com/office/drawing/2014/main" id="{E1D55C7D-6219-3BD5-10FB-996074AC878E}"/>
              </a:ext>
            </a:extLst>
          </p:cNvPr>
          <p:cNvSpPr txBox="1"/>
          <p:nvPr/>
        </p:nvSpPr>
        <p:spPr>
          <a:xfrm>
            <a:off x="79453" y="3052022"/>
            <a:ext cx="4194374" cy="1200329"/>
          </a:xfrm>
          <a:prstGeom prst="rect">
            <a:avLst/>
          </a:prstGeom>
          <a:solidFill>
            <a:srgbClr val="DADC44"/>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a:r>
              <a:rPr lang="en-US" b="1" dirty="0">
                <a:solidFill>
                  <a:srgbClr val="1283B1"/>
                </a:solidFill>
                <a:latin typeface="Arial Nova" panose="020B0504020202020204" pitchFamily="34" charset="0"/>
                <a:ea typeface="Be Vietnam Pro Black"/>
                <a:cs typeface="Be Vietnam Pro Black"/>
                <a:sym typeface="Be Vietnam Pro Black"/>
              </a:rPr>
              <a:t>Trade War to Cooperation: </a:t>
            </a:r>
          </a:p>
          <a:p>
            <a:pPr marL="171450"/>
            <a:r>
              <a:rPr lang="en-US" b="1" dirty="0">
                <a:solidFill>
                  <a:srgbClr val="1283B1"/>
                </a:solidFill>
                <a:latin typeface="Arial Nova" panose="020B0504020202020204" pitchFamily="34" charset="0"/>
                <a:ea typeface="Be Vietnam Pro Black"/>
                <a:cs typeface="Be Vietnam Pro Black"/>
                <a:sym typeface="Be Vietnam Pro Black"/>
              </a:rPr>
              <a:t>Scrutinizing China’s Strategies to the EU Carbon Border Adjustment Mechanism </a:t>
            </a:r>
            <a:endParaRPr lang="en-US" sz="1100" b="1" dirty="0">
              <a:solidFill>
                <a:srgbClr val="1283B1"/>
              </a:solidFill>
              <a:latin typeface="Arial Nova" panose="020B0504020202020204" pitchFamily="34" charset="0"/>
            </a:endParaRPr>
          </a:p>
        </p:txBody>
      </p:sp>
      <p:sp>
        <p:nvSpPr>
          <p:cNvPr id="9" name="TextBox 8">
            <a:extLst>
              <a:ext uri="{FF2B5EF4-FFF2-40B4-BE49-F238E27FC236}">
                <a16:creationId xmlns:a16="http://schemas.microsoft.com/office/drawing/2014/main" id="{341D8D54-8D50-3FA3-AFAF-B9172C1D07D0}"/>
              </a:ext>
            </a:extLst>
          </p:cNvPr>
          <p:cNvSpPr txBox="1"/>
          <p:nvPr/>
        </p:nvSpPr>
        <p:spPr>
          <a:xfrm>
            <a:off x="954891" y="756532"/>
            <a:ext cx="2222443" cy="2535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ctr">
              <a:lnSpc>
                <a:spcPct val="115000"/>
              </a:lnSpc>
              <a:spcBef>
                <a:spcPts val="0"/>
              </a:spcBef>
              <a:spcAft>
                <a:spcPts val="0"/>
              </a:spcAft>
            </a:pPr>
            <a:r>
              <a:rPr lang="en-GB" sz="1000" dirty="0">
                <a:solidFill>
                  <a:srgbClr val="1283B1"/>
                </a:solidFill>
                <a:effectLst/>
                <a:latin typeface="Segoe UI Black" panose="020B0A02040204020203" pitchFamily="34" charset="0"/>
                <a:ea typeface="Segoe UI" panose="020B0502040204020203" pitchFamily="34" charset="0"/>
                <a:cs typeface="Times New Roman" panose="02020603050405020304" pitchFamily="18" charset="0"/>
              </a:rPr>
              <a:t>www.climate-diamond.eu</a:t>
            </a:r>
            <a:endParaRPr lang="en-US" sz="800" dirty="0">
              <a:solidFill>
                <a:srgbClr val="1283B1"/>
              </a:solidFill>
              <a:effectLst/>
              <a:latin typeface="Tahoma" panose="020B0604030504040204" pitchFamily="34" charset="0"/>
              <a:ea typeface="Segoe UI" panose="020B0502040204020203" pitchFamily="34" charset="0"/>
              <a:cs typeface="Times New Roman" panose="02020603050405020304" pitchFamily="18"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E55732C-F6C5-4051-9AAC-395B14D81983}"/>
              </a:ext>
            </a:extLst>
          </p:cNvPr>
          <p:cNvPicPr>
            <a:picLocks noChangeAspect="1"/>
          </p:cNvPicPr>
          <p:nvPr/>
        </p:nvPicPr>
        <p:blipFill>
          <a:blip r:embed="rId3"/>
          <a:stretch>
            <a:fillRect/>
          </a:stretch>
        </p:blipFill>
        <p:spPr>
          <a:xfrm>
            <a:off x="781949" y="1234799"/>
            <a:ext cx="4590247" cy="3639620"/>
          </a:xfrm>
          <a:prstGeom prst="rect">
            <a:avLst/>
          </a:prstGeom>
        </p:spPr>
      </p:pic>
      <p:sp>
        <p:nvSpPr>
          <p:cNvPr id="22" name="Oval 21">
            <a:extLst>
              <a:ext uri="{FF2B5EF4-FFF2-40B4-BE49-F238E27FC236}">
                <a16:creationId xmlns:a16="http://schemas.microsoft.com/office/drawing/2014/main" id="{E9AFB068-8D7A-4D54-A8FB-0D7D1FEA2635}"/>
              </a:ext>
            </a:extLst>
          </p:cNvPr>
          <p:cNvSpPr/>
          <p:nvPr/>
        </p:nvSpPr>
        <p:spPr>
          <a:xfrm>
            <a:off x="3762792" y="2412432"/>
            <a:ext cx="630304" cy="270878"/>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620970" y="120546"/>
            <a:ext cx="5620804" cy="435034"/>
          </a:xfrm>
        </p:spPr>
        <p:txBody>
          <a:bodyPr lIns="91440" tIns="45720" rIns="91440" bIns="45720" anchor="t"/>
          <a:lstStyle/>
          <a:p>
            <a:r>
              <a:rPr lang="en-US" dirty="0"/>
              <a:t>China Counter Policy Action: (2) Cooperation</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10</a:t>
            </a:fld>
            <a:endParaRPr lang="en-US" dirty="0"/>
          </a:p>
        </p:txBody>
      </p:sp>
      <p:sp>
        <p:nvSpPr>
          <p:cNvPr id="4" name="Rectangle 3">
            <a:extLst>
              <a:ext uri="{FF2B5EF4-FFF2-40B4-BE49-F238E27FC236}">
                <a16:creationId xmlns:a16="http://schemas.microsoft.com/office/drawing/2014/main" id="{97A0A8C8-FCA5-429D-9EBC-3E36CFA6BAE1}"/>
              </a:ext>
            </a:extLst>
          </p:cNvPr>
          <p:cNvSpPr/>
          <p:nvPr/>
        </p:nvSpPr>
        <p:spPr>
          <a:xfrm>
            <a:off x="6638428" y="645553"/>
            <a:ext cx="2889885" cy="365888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chemeClr val="accent1"/>
            </a:solidFill>
          </a:ln>
        </p:spPr>
        <p:txBody>
          <a:bodyPr wrap="square">
            <a:spAutoFit/>
          </a:bodyPr>
          <a:lstStyle/>
          <a:p>
            <a:pPr>
              <a:lnSpc>
                <a:spcPct val="150000"/>
              </a:lnSpc>
            </a:pPr>
            <a:r>
              <a:rPr lang="en-US" sz="1200" b="1" dirty="0"/>
              <a:t>Target</a:t>
            </a:r>
            <a:r>
              <a:rPr lang="en-US" sz="1200" dirty="0"/>
              <a:t>: </a:t>
            </a:r>
            <a:r>
              <a:rPr lang="en-US" sz="1200" b="1" dirty="0">
                <a:solidFill>
                  <a:schemeClr val="accent1"/>
                </a:solidFill>
              </a:rPr>
              <a:t>Exempted by EU: </a:t>
            </a:r>
            <a:r>
              <a:rPr lang="en-US" sz="1200" dirty="0">
                <a:solidFill>
                  <a:schemeClr val="accent1">
                    <a:lumMod val="50000"/>
                  </a:schemeClr>
                </a:solidFill>
                <a:ea typeface="DengXian" panose="02010600030101010101" pitchFamily="2" charset="-122"/>
                <a:cs typeface="Segoe UI" panose="020B0502040204020203" pitchFamily="34" charset="0"/>
              </a:rPr>
              <a:t>Use Renewable in Power Generation</a:t>
            </a:r>
            <a:endParaRPr lang="en-US" sz="1200" b="1" dirty="0">
              <a:solidFill>
                <a:schemeClr val="accent1"/>
              </a:solidFill>
            </a:endParaRPr>
          </a:p>
          <a:p>
            <a:pPr marL="171450" indent="-171450">
              <a:lnSpc>
                <a:spcPct val="150000"/>
              </a:lnSpc>
              <a:buFont typeface="Wingdings" panose="05000000000000000000" pitchFamily="2" charset="2"/>
              <a:buChar char="ü"/>
            </a:pPr>
            <a:r>
              <a:rPr lang="en-US" sz="1200" b="1" dirty="0">
                <a:solidFill>
                  <a:schemeClr val="accent1">
                    <a:lumMod val="50000"/>
                  </a:schemeClr>
                </a:solidFill>
                <a:ea typeface="DengXian" panose="02010600030101010101" pitchFamily="2" charset="-122"/>
                <a:cs typeface="Segoe UI" panose="020B0502040204020203" pitchFamily="34" charset="0"/>
              </a:rPr>
              <a:t>Green Electricity</a:t>
            </a:r>
            <a:r>
              <a:rPr lang="en-US" sz="1200" dirty="0">
                <a:solidFill>
                  <a:schemeClr val="accent1">
                    <a:lumMod val="50000"/>
                  </a:schemeClr>
                </a:solidFill>
                <a:ea typeface="DengXian" panose="02010600030101010101" pitchFamily="2" charset="-122"/>
                <a:cs typeface="Segoe UI" panose="020B0502040204020203" pitchFamily="34" charset="0"/>
              </a:rPr>
              <a:t>:</a:t>
            </a:r>
          </a:p>
          <a:p>
            <a:pPr marL="457200" indent="-225425">
              <a:lnSpc>
                <a:spcPct val="150000"/>
              </a:lnSpc>
              <a:buFont typeface="Arial" panose="020B0604020202020204" pitchFamily="34" charset="0"/>
              <a:buChar char="•"/>
            </a:pPr>
            <a:r>
              <a:rPr lang="en-US" sz="1200" dirty="0">
                <a:solidFill>
                  <a:schemeClr val="accent1">
                    <a:lumMod val="50000"/>
                  </a:schemeClr>
                </a:solidFill>
                <a:ea typeface="DengXian" panose="02010600030101010101" pitchFamily="2" charset="-122"/>
                <a:cs typeface="Segoe UI" panose="020B0502040204020203" pitchFamily="34" charset="0"/>
              </a:rPr>
              <a:t>Exports to EU goes up, but competitiveness loss</a:t>
            </a:r>
          </a:p>
          <a:p>
            <a:pPr marL="457200" indent="-225425">
              <a:lnSpc>
                <a:spcPct val="150000"/>
              </a:lnSpc>
              <a:buFont typeface="Arial" panose="020B0604020202020204" pitchFamily="34" charset="0"/>
              <a:buChar char="•"/>
            </a:pPr>
            <a:r>
              <a:rPr lang="en-US" sz="1200" dirty="0">
                <a:solidFill>
                  <a:schemeClr val="accent1">
                    <a:lumMod val="50000"/>
                  </a:schemeClr>
                </a:solidFill>
                <a:ea typeface="DengXian" panose="02010600030101010101" pitchFamily="2" charset="-122"/>
                <a:cs typeface="Segoe UI" panose="020B0502040204020203" pitchFamily="34" charset="0"/>
              </a:rPr>
              <a:t>Production fall, mostly from the decrease in domestic demand.</a:t>
            </a:r>
          </a:p>
          <a:p>
            <a:pPr marL="457200" indent="-225425">
              <a:lnSpc>
                <a:spcPct val="150000"/>
              </a:lnSpc>
              <a:buFont typeface="Arial" panose="020B0604020202020204" pitchFamily="34" charset="0"/>
              <a:buChar char="•"/>
            </a:pPr>
            <a:r>
              <a:rPr lang="en-US" sz="1200" dirty="0">
                <a:solidFill>
                  <a:schemeClr val="accent1">
                    <a:lumMod val="50000"/>
                  </a:schemeClr>
                </a:solidFill>
                <a:ea typeface="DengXian" panose="02010600030101010101" pitchFamily="2" charset="-122"/>
                <a:cs typeface="Segoe UI" panose="020B0502040204020203" pitchFamily="34" charset="0"/>
              </a:rPr>
              <a:t>Fall in Coal price induces demand, improves welfare</a:t>
            </a:r>
          </a:p>
          <a:p>
            <a:pPr marL="171450" indent="-171450">
              <a:lnSpc>
                <a:spcPct val="150000"/>
              </a:lnSpc>
              <a:buFont typeface="Wingdings" panose="05000000000000000000" pitchFamily="2" charset="2"/>
              <a:buChar char="ü"/>
            </a:pPr>
            <a:r>
              <a:rPr lang="en-US" sz="1200" b="1" dirty="0">
                <a:solidFill>
                  <a:schemeClr val="accent1">
                    <a:lumMod val="50000"/>
                  </a:schemeClr>
                </a:solidFill>
                <a:ea typeface="DengXian" panose="02010600030101010101" pitchFamily="2" charset="-122"/>
                <a:cs typeface="Segoe UI" panose="020B0502040204020203" pitchFamily="34" charset="0"/>
              </a:rPr>
              <a:t>Green Electricity but only to EU: </a:t>
            </a:r>
          </a:p>
          <a:p>
            <a:pPr marL="457200" indent="-284163">
              <a:lnSpc>
                <a:spcPct val="150000"/>
              </a:lnSpc>
              <a:buFont typeface="Arial" panose="020B0604020202020204" pitchFamily="34" charset="0"/>
              <a:buChar char="•"/>
            </a:pPr>
            <a:r>
              <a:rPr lang="en-US" sz="1200" dirty="0">
                <a:solidFill>
                  <a:schemeClr val="accent1">
                    <a:lumMod val="50000"/>
                  </a:schemeClr>
                </a:solidFill>
                <a:ea typeface="DengXian" panose="02010600030101010101" pitchFamily="2" charset="-122"/>
                <a:cs typeface="Segoe UI" panose="020B0502040204020203" pitchFamily="34" charset="0"/>
              </a:rPr>
              <a:t>No competitiveness issue: both production and export increase</a:t>
            </a:r>
          </a:p>
          <a:p>
            <a:pPr marL="457200" indent="-284163">
              <a:lnSpc>
                <a:spcPct val="150000"/>
              </a:lnSpc>
              <a:buFont typeface="Arial" panose="020B0604020202020204" pitchFamily="34" charset="0"/>
              <a:buChar char="•"/>
            </a:pPr>
            <a:r>
              <a:rPr lang="en-US" sz="1200" dirty="0">
                <a:solidFill>
                  <a:schemeClr val="accent1">
                    <a:lumMod val="50000"/>
                  </a:schemeClr>
                </a:solidFill>
                <a:ea typeface="DengXian" panose="02010600030101010101" pitchFamily="2" charset="-122"/>
                <a:cs typeface="Segoe UI" panose="020B0502040204020203" pitchFamily="34" charset="0"/>
              </a:rPr>
              <a:t>Insignificant Emission reduction</a:t>
            </a:r>
          </a:p>
        </p:txBody>
      </p:sp>
      <p:sp>
        <p:nvSpPr>
          <p:cNvPr id="5" name="Rectangle 4">
            <a:extLst>
              <a:ext uri="{FF2B5EF4-FFF2-40B4-BE49-F238E27FC236}">
                <a16:creationId xmlns:a16="http://schemas.microsoft.com/office/drawing/2014/main" id="{9105C588-D1C6-4BA7-9337-BA9023B0674D}"/>
              </a:ext>
            </a:extLst>
          </p:cNvPr>
          <p:cNvSpPr/>
          <p:nvPr/>
        </p:nvSpPr>
        <p:spPr>
          <a:xfrm>
            <a:off x="948773" y="5098883"/>
            <a:ext cx="2633455" cy="246221"/>
          </a:xfrm>
          <a:prstGeom prst="rect">
            <a:avLst/>
          </a:prstGeom>
        </p:spPr>
        <p:txBody>
          <a:bodyPr wrap="square">
            <a:spAutoFit/>
          </a:bodyPr>
          <a:lstStyle/>
          <a:p>
            <a:r>
              <a:rPr lang="en-US" sz="1000" b="1" dirty="0">
                <a:latin typeface="Segoe UI" panose="020B0502040204020203" pitchFamily="34" charset="0"/>
                <a:ea typeface="DengXian" panose="02010600030101010101" pitchFamily="2" charset="-122"/>
                <a:cs typeface="Segoe UI" panose="020B0502040204020203" pitchFamily="34" charset="0"/>
              </a:rPr>
              <a:t> * </a:t>
            </a:r>
            <a:r>
              <a:rPr lang="en-US" sz="1000" b="1" dirty="0">
                <a:highlight>
                  <a:srgbClr val="00FF00"/>
                </a:highlight>
                <a:latin typeface="Segoe UI" panose="020B0502040204020203" pitchFamily="34" charset="0"/>
                <a:ea typeface="DengXian" panose="02010600030101010101" pitchFamily="2" charset="-122"/>
                <a:cs typeface="Segoe UI" panose="020B0502040204020203" pitchFamily="34" charset="0"/>
              </a:rPr>
              <a:t>relative to the fit for 55 CBAM Scope 2</a:t>
            </a:r>
          </a:p>
        </p:txBody>
      </p:sp>
      <p:sp>
        <p:nvSpPr>
          <p:cNvPr id="10" name="Rectangle 9">
            <a:extLst>
              <a:ext uri="{FF2B5EF4-FFF2-40B4-BE49-F238E27FC236}">
                <a16:creationId xmlns:a16="http://schemas.microsoft.com/office/drawing/2014/main" id="{E874170A-9F9B-4A11-9CE3-CECFC699D5D4}"/>
              </a:ext>
            </a:extLst>
          </p:cNvPr>
          <p:cNvSpPr/>
          <p:nvPr/>
        </p:nvSpPr>
        <p:spPr>
          <a:xfrm>
            <a:off x="1002497" y="694093"/>
            <a:ext cx="4857750" cy="615553"/>
          </a:xfrm>
          <a:prstGeom prst="rect">
            <a:avLst/>
          </a:prstGeom>
        </p:spPr>
        <p:txBody>
          <a:bodyPr>
            <a:spAutoFit/>
          </a:bodyPr>
          <a:lstStyle/>
          <a:p>
            <a:pPr algn="ctr"/>
            <a:r>
              <a:rPr lang="en-US" b="1" dirty="0"/>
              <a:t>Green Electricity </a:t>
            </a:r>
            <a:r>
              <a:rPr lang="en-US" sz="1600" b="1" dirty="0">
                <a:ea typeface="DengXian" panose="02010600030101010101" pitchFamily="2" charset="-122"/>
              </a:rPr>
              <a:t>Scenarios</a:t>
            </a:r>
          </a:p>
          <a:p>
            <a:pPr algn="ctr"/>
            <a:r>
              <a:rPr lang="en-US" sz="1600" b="1" dirty="0">
                <a:ea typeface="DengXian" panose="02010600030101010101" pitchFamily="2" charset="-122"/>
              </a:rPr>
              <a:t> (Million USD– Year 2040)*</a:t>
            </a:r>
            <a:endParaRPr lang="en-US" sz="1600" dirty="0"/>
          </a:p>
        </p:txBody>
      </p:sp>
      <p:sp>
        <p:nvSpPr>
          <p:cNvPr id="25" name="Oval 24">
            <a:extLst>
              <a:ext uri="{FF2B5EF4-FFF2-40B4-BE49-F238E27FC236}">
                <a16:creationId xmlns:a16="http://schemas.microsoft.com/office/drawing/2014/main" id="{6AD65062-EBFB-4C3D-9C9F-1FFB4AFBF1B3}"/>
              </a:ext>
            </a:extLst>
          </p:cNvPr>
          <p:cNvSpPr/>
          <p:nvPr/>
        </p:nvSpPr>
        <p:spPr>
          <a:xfrm>
            <a:off x="3762792" y="3952240"/>
            <a:ext cx="630304" cy="270878"/>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F0B4DCAC-E421-43AB-B143-C9BB9D401915}"/>
              </a:ext>
            </a:extLst>
          </p:cNvPr>
          <p:cNvSpPr/>
          <p:nvPr/>
        </p:nvSpPr>
        <p:spPr>
          <a:xfrm>
            <a:off x="4888455" y="2645368"/>
            <a:ext cx="527035" cy="172674"/>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863D52B6-266F-4786-B347-2951F2ED09DD}"/>
              </a:ext>
            </a:extLst>
          </p:cNvPr>
          <p:cNvSpPr/>
          <p:nvPr/>
        </p:nvSpPr>
        <p:spPr>
          <a:xfrm>
            <a:off x="4907759" y="2442548"/>
            <a:ext cx="551026" cy="172674"/>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832D7280-BFCD-49D3-BB46-4F117D108A54}"/>
              </a:ext>
            </a:extLst>
          </p:cNvPr>
          <p:cNvSpPr/>
          <p:nvPr/>
        </p:nvSpPr>
        <p:spPr>
          <a:xfrm>
            <a:off x="4931750" y="4499113"/>
            <a:ext cx="527035" cy="198628"/>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4656749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11</a:t>
            </a:fld>
            <a:endParaRPr lang="en-US" dirty="0"/>
          </a:p>
        </p:txBody>
      </p:sp>
      <p:sp>
        <p:nvSpPr>
          <p:cNvPr id="9" name="Titre 1">
            <a:extLst>
              <a:ext uri="{FF2B5EF4-FFF2-40B4-BE49-F238E27FC236}">
                <a16:creationId xmlns:a16="http://schemas.microsoft.com/office/drawing/2014/main" id="{54318A34-1FA0-437B-AD46-8C4CC289930D}"/>
              </a:ext>
            </a:extLst>
          </p:cNvPr>
          <p:cNvSpPr>
            <a:spLocks noGrp="1"/>
          </p:cNvSpPr>
          <p:nvPr>
            <p:ph type="title"/>
          </p:nvPr>
        </p:nvSpPr>
        <p:spPr>
          <a:xfrm>
            <a:off x="620971" y="120546"/>
            <a:ext cx="5895399" cy="435034"/>
          </a:xfrm>
        </p:spPr>
        <p:txBody>
          <a:bodyPr/>
          <a:lstStyle/>
          <a:p>
            <a:r>
              <a:rPr lang="en-US" sz="1800" b="1" dirty="0">
                <a:latin typeface="+mj-lt"/>
              </a:rPr>
              <a:t>Main Findings</a:t>
            </a:r>
            <a:br>
              <a:rPr lang="en-US" sz="1800" b="1" dirty="0">
                <a:latin typeface="+mj-lt"/>
              </a:rPr>
            </a:br>
            <a:endParaRPr lang="fr-FR" dirty="0"/>
          </a:p>
        </p:txBody>
      </p:sp>
      <p:pic>
        <p:nvPicPr>
          <p:cNvPr id="6" name="Picture 5">
            <a:extLst>
              <a:ext uri="{FF2B5EF4-FFF2-40B4-BE49-F238E27FC236}">
                <a16:creationId xmlns:a16="http://schemas.microsoft.com/office/drawing/2014/main" id="{50B852FB-1B13-496C-084F-7C193D974743}"/>
              </a:ext>
            </a:extLst>
          </p:cNvPr>
          <p:cNvPicPr>
            <a:picLocks noChangeAspect="1"/>
          </p:cNvPicPr>
          <p:nvPr/>
        </p:nvPicPr>
        <p:blipFill>
          <a:blip r:embed="rId3"/>
          <a:stretch>
            <a:fillRect/>
          </a:stretch>
        </p:blipFill>
        <p:spPr>
          <a:xfrm>
            <a:off x="104775" y="849086"/>
            <a:ext cx="9505950" cy="4876800"/>
          </a:xfrm>
          <a:prstGeom prst="rect">
            <a:avLst/>
          </a:prstGeom>
        </p:spPr>
      </p:pic>
    </p:spTree>
    <p:extLst>
      <p:ext uri="{BB962C8B-B14F-4D97-AF65-F5344CB8AC3E}">
        <p14:creationId xmlns:p14="http://schemas.microsoft.com/office/powerpoint/2010/main" val="309950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B47D2-354F-6F2F-61C3-0771E13B058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C334318-3A62-4DAB-850F-9D61BE8F5808}"/>
              </a:ext>
            </a:extLst>
          </p:cNvPr>
          <p:cNvSpPr>
            <a:spLocks noGrp="1"/>
          </p:cNvSpPr>
          <p:nvPr>
            <p:ph type="title"/>
          </p:nvPr>
        </p:nvSpPr>
        <p:spPr/>
        <p:txBody>
          <a:bodyPr/>
          <a:lstStyle/>
          <a:p>
            <a:r>
              <a:rPr lang="en-US" sz="1800" b="1" dirty="0">
                <a:latin typeface="+mj-lt"/>
              </a:rPr>
              <a:t>Main Findings</a:t>
            </a:r>
            <a:br>
              <a:rPr lang="en-US" sz="1800" b="1" dirty="0">
                <a:latin typeface="+mj-lt"/>
              </a:rPr>
            </a:br>
            <a:endParaRPr lang="fr-FR" dirty="0"/>
          </a:p>
        </p:txBody>
      </p:sp>
      <p:sp>
        <p:nvSpPr>
          <p:cNvPr id="3" name="Espace réservé du numéro de diapositive 2">
            <a:extLst>
              <a:ext uri="{FF2B5EF4-FFF2-40B4-BE49-F238E27FC236}">
                <a16:creationId xmlns:a16="http://schemas.microsoft.com/office/drawing/2014/main" id="{C1118023-9A12-0DA4-B926-E447E327D556}"/>
              </a:ext>
            </a:extLst>
          </p:cNvPr>
          <p:cNvSpPr>
            <a:spLocks noGrp="1"/>
          </p:cNvSpPr>
          <p:nvPr>
            <p:ph type="sldNum" sz="quarter" idx="2"/>
          </p:nvPr>
        </p:nvSpPr>
        <p:spPr/>
        <p:txBody>
          <a:bodyPr/>
          <a:lstStyle/>
          <a:p>
            <a:fld id="{86CB4B4D-7CA3-9044-876B-883B54F8677D}" type="slidenum">
              <a:rPr lang="en-US" smtClean="0"/>
              <a:pPr/>
              <a:t>12</a:t>
            </a:fld>
            <a:endParaRPr lang="en-US" dirty="0"/>
          </a:p>
        </p:txBody>
      </p:sp>
      <p:sp>
        <p:nvSpPr>
          <p:cNvPr id="4" name="Rectangle 3">
            <a:extLst>
              <a:ext uri="{FF2B5EF4-FFF2-40B4-BE49-F238E27FC236}">
                <a16:creationId xmlns:a16="http://schemas.microsoft.com/office/drawing/2014/main" id="{2CB794B6-6FB2-143F-ABA2-30217A82278F}"/>
              </a:ext>
            </a:extLst>
          </p:cNvPr>
          <p:cNvSpPr/>
          <p:nvPr/>
        </p:nvSpPr>
        <p:spPr>
          <a:xfrm>
            <a:off x="864188" y="1166821"/>
            <a:ext cx="8469624" cy="1420004"/>
          </a:xfrm>
          <a:prstGeom prst="rect">
            <a:avLst/>
          </a:prstGeom>
        </p:spPr>
        <p:txBody>
          <a:bodyPr wrap="square">
            <a:spAutoFit/>
          </a:bodyPr>
          <a:lstStyle/>
          <a:p>
            <a:pPr>
              <a:lnSpc>
                <a:spcPct val="150000"/>
              </a:lnSpc>
            </a:pPr>
            <a:r>
              <a:rPr lang="en-US" sz="2000" b="1" dirty="0"/>
              <a:t>Two potential strategic reactions from China</a:t>
            </a:r>
          </a:p>
          <a:p>
            <a:pPr marL="576263" lvl="1" indent="-119063">
              <a:lnSpc>
                <a:spcPct val="150000"/>
              </a:lnSpc>
              <a:buFont typeface="Arial" panose="020B0604020202020204" pitchFamily="34" charset="0"/>
              <a:buChar char="•"/>
            </a:pPr>
            <a:r>
              <a:rPr lang="en-US" sz="2000" b="1" dirty="0"/>
              <a:t> </a:t>
            </a:r>
            <a:r>
              <a:rPr lang="en-US" sz="2000" b="1" dirty="0">
                <a:sym typeface="Wingdings" panose="05000000000000000000" pitchFamily="2" charset="2"/>
              </a:rPr>
              <a:t>Resource Shuffling  reallocation of global trade</a:t>
            </a:r>
            <a:endParaRPr lang="en-US" sz="2000" b="1" dirty="0"/>
          </a:p>
          <a:p>
            <a:pPr marL="576263" lvl="1" indent="-119063">
              <a:lnSpc>
                <a:spcPct val="150000"/>
              </a:lnSpc>
              <a:buFont typeface="Arial" panose="020B0604020202020204" pitchFamily="34" charset="0"/>
              <a:buChar char="•"/>
            </a:pPr>
            <a:r>
              <a:rPr lang="en-US" sz="2000" b="1" dirty="0"/>
              <a:t> Trade Retaliation </a:t>
            </a:r>
            <a:r>
              <a:rPr lang="en-US" sz="2000" b="1" dirty="0">
                <a:sym typeface="Wingdings" panose="05000000000000000000" pitchFamily="2" charset="2"/>
              </a:rPr>
              <a:t> going to a Trade War with EU</a:t>
            </a:r>
            <a:endParaRPr lang="en-US" sz="2000" b="1" dirty="0"/>
          </a:p>
        </p:txBody>
      </p:sp>
      <p:sp>
        <p:nvSpPr>
          <p:cNvPr id="6" name="Rectangle 5">
            <a:extLst>
              <a:ext uri="{FF2B5EF4-FFF2-40B4-BE49-F238E27FC236}">
                <a16:creationId xmlns:a16="http://schemas.microsoft.com/office/drawing/2014/main" id="{B0AA879C-07D2-0BFE-3187-602603880DC0}"/>
              </a:ext>
            </a:extLst>
          </p:cNvPr>
          <p:cNvSpPr/>
          <p:nvPr/>
        </p:nvSpPr>
        <p:spPr>
          <a:xfrm>
            <a:off x="864188" y="2942885"/>
            <a:ext cx="8851312" cy="2804999"/>
          </a:xfrm>
          <a:prstGeom prst="rect">
            <a:avLst/>
          </a:prstGeom>
        </p:spPr>
        <p:txBody>
          <a:bodyPr wrap="square">
            <a:spAutoFit/>
          </a:bodyPr>
          <a:lstStyle/>
          <a:p>
            <a:pPr>
              <a:lnSpc>
                <a:spcPct val="150000"/>
              </a:lnSpc>
            </a:pPr>
            <a:r>
              <a:rPr lang="en-US" sz="2000" b="1" dirty="0">
                <a:solidFill>
                  <a:srgbClr val="0070C0"/>
                </a:solidFill>
              </a:rPr>
              <a:t>Options for limiting such reactions</a:t>
            </a:r>
          </a:p>
          <a:p>
            <a:pPr marL="576263" lvl="1" indent="-119063">
              <a:lnSpc>
                <a:spcPct val="150000"/>
              </a:lnSpc>
              <a:buFont typeface="Arial" panose="020B0604020202020204" pitchFamily="34" charset="0"/>
              <a:buChar char="•"/>
            </a:pPr>
            <a:r>
              <a:rPr lang="en-US" sz="2000" b="1" dirty="0">
                <a:solidFill>
                  <a:srgbClr val="0070C0"/>
                </a:solidFill>
              </a:rPr>
              <a:t> </a:t>
            </a:r>
            <a:r>
              <a:rPr lang="en-US" sz="2000" b="1" dirty="0">
                <a:solidFill>
                  <a:srgbClr val="0070C0"/>
                </a:solidFill>
                <a:sym typeface="Wingdings" panose="05000000000000000000" pitchFamily="2" charset="2"/>
              </a:rPr>
              <a:t>Collective CBAM ( UK will implement CBAM, Canada, Australia countries regions)</a:t>
            </a:r>
            <a:endParaRPr lang="en-US" sz="2000" b="1" dirty="0">
              <a:solidFill>
                <a:srgbClr val="0070C0"/>
              </a:solidFill>
            </a:endParaRPr>
          </a:p>
          <a:p>
            <a:pPr marL="576263" lvl="1" indent="-119063">
              <a:lnSpc>
                <a:spcPct val="150000"/>
              </a:lnSpc>
              <a:buFont typeface="Arial" panose="020B0604020202020204" pitchFamily="34" charset="0"/>
              <a:buChar char="•"/>
            </a:pPr>
            <a:r>
              <a:rPr lang="en-US" sz="2000" b="1" dirty="0">
                <a:solidFill>
                  <a:srgbClr val="0070C0"/>
                </a:solidFill>
              </a:rPr>
              <a:t> Mutual agreement on carbon pricing </a:t>
            </a:r>
            <a:r>
              <a:rPr lang="en-US" sz="2000" b="1" dirty="0">
                <a:solidFill>
                  <a:srgbClr val="0070C0"/>
                </a:solidFill>
                <a:sym typeface="Wingdings" panose="05000000000000000000" pitchFamily="2" charset="2"/>
              </a:rPr>
              <a:t></a:t>
            </a:r>
            <a:r>
              <a:rPr lang="en-US" sz="2000" b="1" dirty="0">
                <a:solidFill>
                  <a:srgbClr val="0070C0"/>
                </a:solidFill>
              </a:rPr>
              <a:t> Extending &amp; merging ETS</a:t>
            </a:r>
          </a:p>
          <a:p>
            <a:pPr marL="576263" lvl="1" indent="-119063">
              <a:lnSpc>
                <a:spcPct val="150000"/>
              </a:lnSpc>
              <a:buFont typeface="Arial" panose="020B0604020202020204" pitchFamily="34" charset="0"/>
              <a:buChar char="•"/>
            </a:pPr>
            <a:r>
              <a:rPr lang="en-US" sz="2000" b="1" dirty="0">
                <a:solidFill>
                  <a:srgbClr val="0070C0"/>
                </a:solidFill>
              </a:rPr>
              <a:t> Initiate discussion and cooperation at the industrial level, e.g.: “Global arrangement on sustainable steel and aluminum”</a:t>
            </a:r>
          </a:p>
        </p:txBody>
      </p:sp>
    </p:spTree>
    <p:extLst>
      <p:ext uri="{BB962C8B-B14F-4D97-AF65-F5344CB8AC3E}">
        <p14:creationId xmlns:p14="http://schemas.microsoft.com/office/powerpoint/2010/main" val="156145656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2F97DE27-7511-A950-0E68-BD75DC3B6726}"/>
              </a:ext>
            </a:extLst>
          </p:cNvPr>
          <p:cNvGrpSpPr/>
          <p:nvPr/>
        </p:nvGrpSpPr>
        <p:grpSpPr>
          <a:xfrm>
            <a:off x="985391" y="5404409"/>
            <a:ext cx="1223086" cy="182818"/>
            <a:chOff x="956816" y="5257851"/>
            <a:chExt cx="1223086" cy="182818"/>
          </a:xfrm>
        </p:grpSpPr>
        <p:grpSp>
          <p:nvGrpSpPr>
            <p:cNvPr id="10" name="Γραφικό 1">
              <a:extLst>
                <a:ext uri="{FF2B5EF4-FFF2-40B4-BE49-F238E27FC236}">
                  <a16:creationId xmlns:a16="http://schemas.microsoft.com/office/drawing/2014/main" id="{BD470278-E3E9-672F-2E88-03BDE470F08D}"/>
                </a:ext>
              </a:extLst>
            </p:cNvPr>
            <p:cNvGrpSpPr/>
            <p:nvPr/>
          </p:nvGrpSpPr>
          <p:grpSpPr>
            <a:xfrm>
              <a:off x="956816" y="5257851"/>
              <a:ext cx="182818" cy="182818"/>
              <a:chOff x="956816" y="5257851"/>
              <a:chExt cx="182818" cy="182818"/>
            </a:xfrm>
          </p:grpSpPr>
          <p:sp>
            <p:nvSpPr>
              <p:cNvPr id="11" name="Freeform: Shape 10">
                <a:extLst>
                  <a:ext uri="{FF2B5EF4-FFF2-40B4-BE49-F238E27FC236}">
                    <a16:creationId xmlns:a16="http://schemas.microsoft.com/office/drawing/2014/main" id="{D4EFB900-3FD5-6605-6D2E-00142EF41EC3}"/>
                  </a:ext>
                </a:extLst>
              </p:cNvPr>
              <p:cNvSpPr/>
              <p:nvPr/>
            </p:nvSpPr>
            <p:spPr>
              <a:xfrm>
                <a:off x="956816" y="5257851"/>
                <a:ext cx="182818" cy="182818"/>
              </a:xfrm>
              <a:custGeom>
                <a:avLst/>
                <a:gdLst>
                  <a:gd name="connsiteX0" fmla="*/ 182818 w 182818"/>
                  <a:gd name="connsiteY0" fmla="*/ 91409 h 182818"/>
                  <a:gd name="connsiteX1" fmla="*/ 91409 w 182818"/>
                  <a:gd name="connsiteY1" fmla="*/ 182818 h 182818"/>
                  <a:gd name="connsiteX2" fmla="*/ 0 w 182818"/>
                  <a:gd name="connsiteY2" fmla="*/ 91409 h 182818"/>
                  <a:gd name="connsiteX3" fmla="*/ 91409 w 182818"/>
                  <a:gd name="connsiteY3" fmla="*/ 0 h 182818"/>
                  <a:gd name="connsiteX4" fmla="*/ 182818 w 182818"/>
                  <a:gd name="connsiteY4" fmla="*/ 91409 h 18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18" h="182818">
                    <a:moveTo>
                      <a:pt x="182818" y="91409"/>
                    </a:moveTo>
                    <a:cubicBezTo>
                      <a:pt x="182818" y="141893"/>
                      <a:pt x="141893" y="182818"/>
                      <a:pt x="91409" y="182818"/>
                    </a:cubicBezTo>
                    <a:cubicBezTo>
                      <a:pt x="40925" y="182818"/>
                      <a:pt x="0" y="141893"/>
                      <a:pt x="0" y="91409"/>
                    </a:cubicBezTo>
                    <a:cubicBezTo>
                      <a:pt x="0" y="40925"/>
                      <a:pt x="40925" y="0"/>
                      <a:pt x="91409" y="0"/>
                    </a:cubicBezTo>
                    <a:cubicBezTo>
                      <a:pt x="141893" y="0"/>
                      <a:pt x="182818" y="40925"/>
                      <a:pt x="182818" y="91409"/>
                    </a:cubicBezTo>
                    <a:close/>
                  </a:path>
                </a:pathLst>
              </a:custGeom>
              <a:solidFill>
                <a:srgbClr val="010201"/>
              </a:solidFill>
              <a:ln w="1341" cap="flat">
                <a:noFill/>
                <a:prstDash val="solid"/>
                <a:miter/>
              </a:ln>
            </p:spPr>
            <p:txBody>
              <a:bodyPr rtlCol="0" anchor="ctr"/>
              <a:lstStyle/>
              <a:p>
                <a:endParaRPr lang="en-US"/>
              </a:p>
            </p:txBody>
          </p:sp>
          <p:grpSp>
            <p:nvGrpSpPr>
              <p:cNvPr id="12" name="Γραφικό 1">
                <a:extLst>
                  <a:ext uri="{FF2B5EF4-FFF2-40B4-BE49-F238E27FC236}">
                    <a16:creationId xmlns:a16="http://schemas.microsoft.com/office/drawing/2014/main" id="{E9EB56ED-007A-8C3F-61D0-CCB132C67F9A}"/>
                  </a:ext>
                </a:extLst>
              </p:cNvPr>
              <p:cNvGrpSpPr/>
              <p:nvPr/>
            </p:nvGrpSpPr>
            <p:grpSpPr>
              <a:xfrm>
                <a:off x="990657" y="5291693"/>
                <a:ext cx="115134" cy="115134"/>
                <a:chOff x="990657" y="5291693"/>
                <a:chExt cx="115134" cy="115134"/>
              </a:xfrm>
              <a:solidFill>
                <a:srgbClr val="FFFFFF"/>
              </a:solidFill>
            </p:grpSpPr>
            <p:sp>
              <p:nvSpPr>
                <p:cNvPr id="13" name="Freeform: Shape 12">
                  <a:extLst>
                    <a:ext uri="{FF2B5EF4-FFF2-40B4-BE49-F238E27FC236}">
                      <a16:creationId xmlns:a16="http://schemas.microsoft.com/office/drawing/2014/main" id="{D44D8747-464A-C2E2-B3F7-EFDBDEA822F7}"/>
                    </a:ext>
                  </a:extLst>
                </p:cNvPr>
                <p:cNvSpPr/>
                <p:nvPr/>
              </p:nvSpPr>
              <p:spPr>
                <a:xfrm>
                  <a:off x="990657" y="5291693"/>
                  <a:ext cx="115134" cy="115134"/>
                </a:xfrm>
                <a:custGeom>
                  <a:avLst/>
                  <a:gdLst>
                    <a:gd name="connsiteX0" fmla="*/ 57567 w 115134"/>
                    <a:gd name="connsiteY0" fmla="*/ 10373 h 115134"/>
                    <a:gd name="connsiteX1" fmla="*/ 80819 w 115134"/>
                    <a:gd name="connsiteY1" fmla="*/ 10712 h 115134"/>
                    <a:gd name="connsiteX2" fmla="*/ 91504 w 115134"/>
                    <a:gd name="connsiteY2" fmla="*/ 12689 h 115134"/>
                    <a:gd name="connsiteX3" fmla="*/ 98126 w 115134"/>
                    <a:gd name="connsiteY3" fmla="*/ 16995 h 115134"/>
                    <a:gd name="connsiteX4" fmla="*/ 102432 w 115134"/>
                    <a:gd name="connsiteY4" fmla="*/ 23617 h 115134"/>
                    <a:gd name="connsiteX5" fmla="*/ 104409 w 115134"/>
                    <a:gd name="connsiteY5" fmla="*/ 34302 h 115134"/>
                    <a:gd name="connsiteX6" fmla="*/ 104748 w 115134"/>
                    <a:gd name="connsiteY6" fmla="*/ 57554 h 115134"/>
                    <a:gd name="connsiteX7" fmla="*/ 104409 w 115134"/>
                    <a:gd name="connsiteY7" fmla="*/ 80806 h 115134"/>
                    <a:gd name="connsiteX8" fmla="*/ 102432 w 115134"/>
                    <a:gd name="connsiteY8" fmla="*/ 91490 h 115134"/>
                    <a:gd name="connsiteX9" fmla="*/ 98126 w 115134"/>
                    <a:gd name="connsiteY9" fmla="*/ 98113 h 115134"/>
                    <a:gd name="connsiteX10" fmla="*/ 91504 w 115134"/>
                    <a:gd name="connsiteY10" fmla="*/ 102419 h 115134"/>
                    <a:gd name="connsiteX11" fmla="*/ 80819 w 115134"/>
                    <a:gd name="connsiteY11" fmla="*/ 104396 h 115134"/>
                    <a:gd name="connsiteX12" fmla="*/ 57567 w 115134"/>
                    <a:gd name="connsiteY12" fmla="*/ 104735 h 115134"/>
                    <a:gd name="connsiteX13" fmla="*/ 34316 w 115134"/>
                    <a:gd name="connsiteY13" fmla="*/ 104396 h 115134"/>
                    <a:gd name="connsiteX14" fmla="*/ 23631 w 115134"/>
                    <a:gd name="connsiteY14" fmla="*/ 102419 h 115134"/>
                    <a:gd name="connsiteX15" fmla="*/ 17009 w 115134"/>
                    <a:gd name="connsiteY15" fmla="*/ 98113 h 115134"/>
                    <a:gd name="connsiteX16" fmla="*/ 12702 w 115134"/>
                    <a:gd name="connsiteY16" fmla="*/ 91490 h 115134"/>
                    <a:gd name="connsiteX17" fmla="*/ 10725 w 115134"/>
                    <a:gd name="connsiteY17" fmla="*/ 80806 h 115134"/>
                    <a:gd name="connsiteX18" fmla="*/ 10387 w 115134"/>
                    <a:gd name="connsiteY18" fmla="*/ 57554 h 115134"/>
                    <a:gd name="connsiteX19" fmla="*/ 10725 w 115134"/>
                    <a:gd name="connsiteY19" fmla="*/ 34302 h 115134"/>
                    <a:gd name="connsiteX20" fmla="*/ 12702 w 115134"/>
                    <a:gd name="connsiteY20" fmla="*/ 23617 h 115134"/>
                    <a:gd name="connsiteX21" fmla="*/ 17009 w 115134"/>
                    <a:gd name="connsiteY21" fmla="*/ 16995 h 115134"/>
                    <a:gd name="connsiteX22" fmla="*/ 23631 w 115134"/>
                    <a:gd name="connsiteY22" fmla="*/ 12689 h 115134"/>
                    <a:gd name="connsiteX23" fmla="*/ 34316 w 115134"/>
                    <a:gd name="connsiteY23" fmla="*/ 10712 h 115134"/>
                    <a:gd name="connsiteX24" fmla="*/ 57567 w 115134"/>
                    <a:gd name="connsiteY24" fmla="*/ 10373 h 115134"/>
                    <a:gd name="connsiteX25" fmla="*/ 57567 w 115134"/>
                    <a:gd name="connsiteY25" fmla="*/ 0 h 115134"/>
                    <a:gd name="connsiteX26" fmla="*/ 33842 w 115134"/>
                    <a:gd name="connsiteY26" fmla="*/ 352 h 115134"/>
                    <a:gd name="connsiteX27" fmla="*/ 19866 w 115134"/>
                    <a:gd name="connsiteY27" fmla="*/ 3033 h 115134"/>
                    <a:gd name="connsiteX28" fmla="*/ 9669 w 115134"/>
                    <a:gd name="connsiteY28" fmla="*/ 9669 h 115134"/>
                    <a:gd name="connsiteX29" fmla="*/ 3033 w 115134"/>
                    <a:gd name="connsiteY29" fmla="*/ 19866 h 115134"/>
                    <a:gd name="connsiteX30" fmla="*/ 352 w 115134"/>
                    <a:gd name="connsiteY30" fmla="*/ 33842 h 115134"/>
                    <a:gd name="connsiteX31" fmla="*/ 0 w 115134"/>
                    <a:gd name="connsiteY31" fmla="*/ 57567 h 115134"/>
                    <a:gd name="connsiteX32" fmla="*/ 352 w 115134"/>
                    <a:gd name="connsiteY32" fmla="*/ 81293 h 115134"/>
                    <a:gd name="connsiteX33" fmla="*/ 3033 w 115134"/>
                    <a:gd name="connsiteY33" fmla="*/ 95269 h 115134"/>
                    <a:gd name="connsiteX34" fmla="*/ 9669 w 115134"/>
                    <a:gd name="connsiteY34" fmla="*/ 105466 h 115134"/>
                    <a:gd name="connsiteX35" fmla="*/ 19866 w 115134"/>
                    <a:gd name="connsiteY35" fmla="*/ 112102 h 115134"/>
                    <a:gd name="connsiteX36" fmla="*/ 33842 w 115134"/>
                    <a:gd name="connsiteY36" fmla="*/ 114783 h 115134"/>
                    <a:gd name="connsiteX37" fmla="*/ 57567 w 115134"/>
                    <a:gd name="connsiteY37" fmla="*/ 115135 h 115134"/>
                    <a:gd name="connsiteX38" fmla="*/ 81293 w 115134"/>
                    <a:gd name="connsiteY38" fmla="*/ 114783 h 115134"/>
                    <a:gd name="connsiteX39" fmla="*/ 95268 w 115134"/>
                    <a:gd name="connsiteY39" fmla="*/ 112102 h 115134"/>
                    <a:gd name="connsiteX40" fmla="*/ 105466 w 115134"/>
                    <a:gd name="connsiteY40" fmla="*/ 105466 h 115134"/>
                    <a:gd name="connsiteX41" fmla="*/ 112101 w 115134"/>
                    <a:gd name="connsiteY41" fmla="*/ 95269 h 115134"/>
                    <a:gd name="connsiteX42" fmla="*/ 114783 w 115134"/>
                    <a:gd name="connsiteY42" fmla="*/ 81293 h 115134"/>
                    <a:gd name="connsiteX43" fmla="*/ 115135 w 115134"/>
                    <a:gd name="connsiteY43" fmla="*/ 57567 h 115134"/>
                    <a:gd name="connsiteX44" fmla="*/ 114783 w 115134"/>
                    <a:gd name="connsiteY44" fmla="*/ 33842 h 115134"/>
                    <a:gd name="connsiteX45" fmla="*/ 112101 w 115134"/>
                    <a:gd name="connsiteY45" fmla="*/ 19866 h 115134"/>
                    <a:gd name="connsiteX46" fmla="*/ 105466 w 115134"/>
                    <a:gd name="connsiteY46" fmla="*/ 9669 h 115134"/>
                    <a:gd name="connsiteX47" fmla="*/ 95268 w 115134"/>
                    <a:gd name="connsiteY47" fmla="*/ 3033 h 115134"/>
                    <a:gd name="connsiteX48" fmla="*/ 81293 w 115134"/>
                    <a:gd name="connsiteY48" fmla="*/ 352 h 115134"/>
                    <a:gd name="connsiteX49" fmla="*/ 57567 w 115134"/>
                    <a:gd name="connsiteY49" fmla="*/ 0 h 115134"/>
                    <a:gd name="connsiteX50" fmla="*/ 57567 w 115134"/>
                    <a:gd name="connsiteY50" fmla="*/ 0 h 11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15134" h="115134">
                      <a:moveTo>
                        <a:pt x="57567" y="10373"/>
                      </a:moveTo>
                      <a:cubicBezTo>
                        <a:pt x="72938" y="10373"/>
                        <a:pt x="74752" y="10427"/>
                        <a:pt x="80819" y="10712"/>
                      </a:cubicBezTo>
                      <a:cubicBezTo>
                        <a:pt x="86426" y="10969"/>
                        <a:pt x="89472" y="11904"/>
                        <a:pt x="91504" y="12689"/>
                      </a:cubicBezTo>
                      <a:cubicBezTo>
                        <a:pt x="94185" y="13732"/>
                        <a:pt x="96108" y="14978"/>
                        <a:pt x="98126" y="16995"/>
                      </a:cubicBezTo>
                      <a:cubicBezTo>
                        <a:pt x="100144" y="19013"/>
                        <a:pt x="101390" y="20923"/>
                        <a:pt x="102432" y="23617"/>
                      </a:cubicBezTo>
                      <a:cubicBezTo>
                        <a:pt x="103218" y="25649"/>
                        <a:pt x="104152" y="28696"/>
                        <a:pt x="104409" y="34302"/>
                      </a:cubicBezTo>
                      <a:cubicBezTo>
                        <a:pt x="104680" y="40369"/>
                        <a:pt x="104748" y="42197"/>
                        <a:pt x="104748" y="57554"/>
                      </a:cubicBezTo>
                      <a:cubicBezTo>
                        <a:pt x="104748" y="72911"/>
                        <a:pt x="104694" y="74739"/>
                        <a:pt x="104409" y="80806"/>
                      </a:cubicBezTo>
                      <a:cubicBezTo>
                        <a:pt x="104152" y="86412"/>
                        <a:pt x="103218" y="89459"/>
                        <a:pt x="102432" y="91490"/>
                      </a:cubicBezTo>
                      <a:cubicBezTo>
                        <a:pt x="101390" y="94172"/>
                        <a:pt x="100144" y="96095"/>
                        <a:pt x="98126" y="98113"/>
                      </a:cubicBezTo>
                      <a:cubicBezTo>
                        <a:pt x="96108" y="100130"/>
                        <a:pt x="94199" y="101376"/>
                        <a:pt x="91504" y="102419"/>
                      </a:cubicBezTo>
                      <a:cubicBezTo>
                        <a:pt x="89472" y="103204"/>
                        <a:pt x="86426" y="104139"/>
                        <a:pt x="80819" y="104396"/>
                      </a:cubicBezTo>
                      <a:cubicBezTo>
                        <a:pt x="74752" y="104667"/>
                        <a:pt x="72938" y="104735"/>
                        <a:pt x="57567" y="104735"/>
                      </a:cubicBezTo>
                      <a:cubicBezTo>
                        <a:pt x="42197" y="104735"/>
                        <a:pt x="40382" y="104680"/>
                        <a:pt x="34316" y="104396"/>
                      </a:cubicBezTo>
                      <a:cubicBezTo>
                        <a:pt x="28709" y="104139"/>
                        <a:pt x="25662" y="103204"/>
                        <a:pt x="23631" y="102419"/>
                      </a:cubicBezTo>
                      <a:cubicBezTo>
                        <a:pt x="20950" y="101376"/>
                        <a:pt x="19027" y="100130"/>
                        <a:pt x="17009" y="98113"/>
                      </a:cubicBezTo>
                      <a:cubicBezTo>
                        <a:pt x="14991" y="96095"/>
                        <a:pt x="13745" y="94185"/>
                        <a:pt x="12702" y="91490"/>
                      </a:cubicBezTo>
                      <a:cubicBezTo>
                        <a:pt x="11917" y="89459"/>
                        <a:pt x="10983" y="86412"/>
                        <a:pt x="10725" y="80806"/>
                      </a:cubicBezTo>
                      <a:cubicBezTo>
                        <a:pt x="10454" y="74739"/>
                        <a:pt x="10387" y="72911"/>
                        <a:pt x="10387" y="57554"/>
                      </a:cubicBezTo>
                      <a:cubicBezTo>
                        <a:pt x="10387" y="42197"/>
                        <a:pt x="10441" y="40369"/>
                        <a:pt x="10725" y="34302"/>
                      </a:cubicBezTo>
                      <a:cubicBezTo>
                        <a:pt x="10983" y="28696"/>
                        <a:pt x="11917" y="25649"/>
                        <a:pt x="12702" y="23617"/>
                      </a:cubicBezTo>
                      <a:cubicBezTo>
                        <a:pt x="13745" y="20936"/>
                        <a:pt x="14991" y="19013"/>
                        <a:pt x="17009" y="16995"/>
                      </a:cubicBezTo>
                      <a:cubicBezTo>
                        <a:pt x="19027" y="14978"/>
                        <a:pt x="20936" y="13732"/>
                        <a:pt x="23631" y="12689"/>
                      </a:cubicBezTo>
                      <a:cubicBezTo>
                        <a:pt x="25662" y="11904"/>
                        <a:pt x="28709" y="10969"/>
                        <a:pt x="34316" y="10712"/>
                      </a:cubicBezTo>
                      <a:cubicBezTo>
                        <a:pt x="40382" y="10441"/>
                        <a:pt x="42211" y="10373"/>
                        <a:pt x="57567" y="10373"/>
                      </a:cubicBezTo>
                      <a:moveTo>
                        <a:pt x="57567" y="0"/>
                      </a:moveTo>
                      <a:cubicBezTo>
                        <a:pt x="41940" y="0"/>
                        <a:pt x="39976" y="68"/>
                        <a:pt x="33842" y="352"/>
                      </a:cubicBezTo>
                      <a:cubicBezTo>
                        <a:pt x="27721" y="636"/>
                        <a:pt x="23536" y="1598"/>
                        <a:pt x="19866" y="3033"/>
                      </a:cubicBezTo>
                      <a:cubicBezTo>
                        <a:pt x="16088" y="4510"/>
                        <a:pt x="12879" y="6473"/>
                        <a:pt x="9669" y="9669"/>
                      </a:cubicBezTo>
                      <a:cubicBezTo>
                        <a:pt x="6473" y="12865"/>
                        <a:pt x="4496" y="16074"/>
                        <a:pt x="3033" y="19866"/>
                      </a:cubicBezTo>
                      <a:cubicBezTo>
                        <a:pt x="1612" y="23523"/>
                        <a:pt x="636" y="27707"/>
                        <a:pt x="352" y="33842"/>
                      </a:cubicBezTo>
                      <a:cubicBezTo>
                        <a:pt x="68" y="39976"/>
                        <a:pt x="0" y="41940"/>
                        <a:pt x="0" y="57567"/>
                      </a:cubicBezTo>
                      <a:cubicBezTo>
                        <a:pt x="0" y="73195"/>
                        <a:pt x="68" y="75159"/>
                        <a:pt x="352" y="81293"/>
                      </a:cubicBezTo>
                      <a:cubicBezTo>
                        <a:pt x="636" y="87414"/>
                        <a:pt x="1598" y="91599"/>
                        <a:pt x="3033" y="95269"/>
                      </a:cubicBezTo>
                      <a:cubicBezTo>
                        <a:pt x="4510" y="99047"/>
                        <a:pt x="6473" y="102256"/>
                        <a:pt x="9669" y="105466"/>
                      </a:cubicBezTo>
                      <a:cubicBezTo>
                        <a:pt x="12865" y="108662"/>
                        <a:pt x="16074" y="110639"/>
                        <a:pt x="19866" y="112102"/>
                      </a:cubicBezTo>
                      <a:cubicBezTo>
                        <a:pt x="23523" y="113523"/>
                        <a:pt x="27707" y="114499"/>
                        <a:pt x="33842" y="114783"/>
                      </a:cubicBezTo>
                      <a:cubicBezTo>
                        <a:pt x="39976" y="115067"/>
                        <a:pt x="41940" y="115135"/>
                        <a:pt x="57567" y="115135"/>
                      </a:cubicBezTo>
                      <a:cubicBezTo>
                        <a:pt x="73195" y="115135"/>
                        <a:pt x="75159" y="115067"/>
                        <a:pt x="81293" y="114783"/>
                      </a:cubicBezTo>
                      <a:cubicBezTo>
                        <a:pt x="87414" y="114499"/>
                        <a:pt x="91599" y="113537"/>
                        <a:pt x="95268" y="112102"/>
                      </a:cubicBezTo>
                      <a:cubicBezTo>
                        <a:pt x="99047" y="110625"/>
                        <a:pt x="102256" y="108662"/>
                        <a:pt x="105466" y="105466"/>
                      </a:cubicBezTo>
                      <a:cubicBezTo>
                        <a:pt x="108662" y="102270"/>
                        <a:pt x="110639" y="99060"/>
                        <a:pt x="112101" y="95269"/>
                      </a:cubicBezTo>
                      <a:cubicBezTo>
                        <a:pt x="113523" y="91612"/>
                        <a:pt x="114498" y="87428"/>
                        <a:pt x="114783" y="81293"/>
                      </a:cubicBezTo>
                      <a:cubicBezTo>
                        <a:pt x="115067" y="75159"/>
                        <a:pt x="115135" y="73195"/>
                        <a:pt x="115135" y="57567"/>
                      </a:cubicBezTo>
                      <a:cubicBezTo>
                        <a:pt x="115135" y="41940"/>
                        <a:pt x="115067" y="39976"/>
                        <a:pt x="114783" y="33842"/>
                      </a:cubicBezTo>
                      <a:cubicBezTo>
                        <a:pt x="114498" y="27721"/>
                        <a:pt x="113537" y="23536"/>
                        <a:pt x="112101" y="19866"/>
                      </a:cubicBezTo>
                      <a:cubicBezTo>
                        <a:pt x="110625" y="16088"/>
                        <a:pt x="108662" y="12879"/>
                        <a:pt x="105466" y="9669"/>
                      </a:cubicBezTo>
                      <a:cubicBezTo>
                        <a:pt x="102270" y="6473"/>
                        <a:pt x="99060" y="4496"/>
                        <a:pt x="95268" y="3033"/>
                      </a:cubicBezTo>
                      <a:cubicBezTo>
                        <a:pt x="91612" y="1612"/>
                        <a:pt x="87428" y="636"/>
                        <a:pt x="81293" y="352"/>
                      </a:cubicBezTo>
                      <a:cubicBezTo>
                        <a:pt x="75159" y="68"/>
                        <a:pt x="73195" y="0"/>
                        <a:pt x="57567" y="0"/>
                      </a:cubicBezTo>
                      <a:lnTo>
                        <a:pt x="57567" y="0"/>
                      </a:lnTo>
                      <a:close/>
                    </a:path>
                  </a:pathLst>
                </a:custGeom>
                <a:solidFill>
                  <a:srgbClr val="FFFFFF"/>
                </a:solidFill>
                <a:ln w="134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22B34B1D-A788-B084-6215-799F4394DEE7}"/>
                    </a:ext>
                  </a:extLst>
                </p:cNvPr>
                <p:cNvSpPr/>
                <p:nvPr/>
              </p:nvSpPr>
              <p:spPr>
                <a:xfrm>
                  <a:off x="1018676" y="5319698"/>
                  <a:ext cx="59097" cy="59097"/>
                </a:xfrm>
                <a:custGeom>
                  <a:avLst/>
                  <a:gdLst>
                    <a:gd name="connsiteX0" fmla="*/ 29549 w 59097"/>
                    <a:gd name="connsiteY0" fmla="*/ 0 h 59097"/>
                    <a:gd name="connsiteX1" fmla="*/ 0 w 59097"/>
                    <a:gd name="connsiteY1" fmla="*/ 29549 h 59097"/>
                    <a:gd name="connsiteX2" fmla="*/ 29549 w 59097"/>
                    <a:gd name="connsiteY2" fmla="*/ 59098 h 59097"/>
                    <a:gd name="connsiteX3" fmla="*/ 59098 w 59097"/>
                    <a:gd name="connsiteY3" fmla="*/ 29549 h 59097"/>
                    <a:gd name="connsiteX4" fmla="*/ 29549 w 59097"/>
                    <a:gd name="connsiteY4" fmla="*/ 0 h 59097"/>
                    <a:gd name="connsiteX5" fmla="*/ 29549 w 59097"/>
                    <a:gd name="connsiteY5" fmla="*/ 48738 h 59097"/>
                    <a:gd name="connsiteX6" fmla="*/ 10360 w 59097"/>
                    <a:gd name="connsiteY6" fmla="*/ 29549 h 59097"/>
                    <a:gd name="connsiteX7" fmla="*/ 29549 w 59097"/>
                    <a:gd name="connsiteY7" fmla="*/ 10360 h 59097"/>
                    <a:gd name="connsiteX8" fmla="*/ 48738 w 59097"/>
                    <a:gd name="connsiteY8" fmla="*/ 29549 h 59097"/>
                    <a:gd name="connsiteX9" fmla="*/ 29549 w 59097"/>
                    <a:gd name="connsiteY9" fmla="*/ 48738 h 5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97" h="59097">
                      <a:moveTo>
                        <a:pt x="29549" y="0"/>
                      </a:moveTo>
                      <a:cubicBezTo>
                        <a:pt x="13231" y="0"/>
                        <a:pt x="0" y="13231"/>
                        <a:pt x="0" y="29549"/>
                      </a:cubicBezTo>
                      <a:cubicBezTo>
                        <a:pt x="0" y="45867"/>
                        <a:pt x="13231" y="59098"/>
                        <a:pt x="29549" y="59098"/>
                      </a:cubicBezTo>
                      <a:cubicBezTo>
                        <a:pt x="45867" y="59098"/>
                        <a:pt x="59098" y="45867"/>
                        <a:pt x="59098" y="29549"/>
                      </a:cubicBezTo>
                      <a:cubicBezTo>
                        <a:pt x="59098" y="13231"/>
                        <a:pt x="45867" y="0"/>
                        <a:pt x="29549" y="0"/>
                      </a:cubicBezTo>
                      <a:close/>
                      <a:moveTo>
                        <a:pt x="29549" y="48738"/>
                      </a:moveTo>
                      <a:cubicBezTo>
                        <a:pt x="18959" y="48738"/>
                        <a:pt x="10360" y="40152"/>
                        <a:pt x="10360" y="29549"/>
                      </a:cubicBezTo>
                      <a:cubicBezTo>
                        <a:pt x="10360" y="18945"/>
                        <a:pt x="18945" y="10360"/>
                        <a:pt x="29549" y="10360"/>
                      </a:cubicBezTo>
                      <a:cubicBezTo>
                        <a:pt x="40152" y="10360"/>
                        <a:pt x="48738" y="18945"/>
                        <a:pt x="48738" y="29549"/>
                      </a:cubicBezTo>
                      <a:cubicBezTo>
                        <a:pt x="48738" y="40152"/>
                        <a:pt x="40152" y="48738"/>
                        <a:pt x="29549" y="48738"/>
                      </a:cubicBezTo>
                      <a:close/>
                    </a:path>
                  </a:pathLst>
                </a:custGeom>
                <a:solidFill>
                  <a:srgbClr val="FFFFFF"/>
                </a:solidFill>
                <a:ln w="134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EE72AC6-01C7-859C-922E-FFDD5D3F1200}"/>
                    </a:ext>
                  </a:extLst>
                </p:cNvPr>
                <p:cNvSpPr/>
                <p:nvPr/>
              </p:nvSpPr>
              <p:spPr>
                <a:xfrm>
                  <a:off x="1072045" y="5311627"/>
                  <a:ext cx="13812" cy="13812"/>
                </a:xfrm>
                <a:custGeom>
                  <a:avLst/>
                  <a:gdLst>
                    <a:gd name="connsiteX0" fmla="*/ 13813 w 13812"/>
                    <a:gd name="connsiteY0" fmla="*/ 6906 h 13812"/>
                    <a:gd name="connsiteX1" fmla="*/ 6906 w 13812"/>
                    <a:gd name="connsiteY1" fmla="*/ 13813 h 13812"/>
                    <a:gd name="connsiteX2" fmla="*/ 0 w 13812"/>
                    <a:gd name="connsiteY2" fmla="*/ 6906 h 13812"/>
                    <a:gd name="connsiteX3" fmla="*/ 6906 w 13812"/>
                    <a:gd name="connsiteY3" fmla="*/ 0 h 13812"/>
                    <a:gd name="connsiteX4" fmla="*/ 13813 w 13812"/>
                    <a:gd name="connsiteY4" fmla="*/ 6906 h 1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2" h="13812">
                      <a:moveTo>
                        <a:pt x="13813" y="6906"/>
                      </a:moveTo>
                      <a:cubicBezTo>
                        <a:pt x="13813" y="10721"/>
                        <a:pt x="10721" y="13813"/>
                        <a:pt x="6906" y="13813"/>
                      </a:cubicBezTo>
                      <a:cubicBezTo>
                        <a:pt x="3092" y="13813"/>
                        <a:pt x="0" y="10721"/>
                        <a:pt x="0" y="6906"/>
                      </a:cubicBezTo>
                      <a:cubicBezTo>
                        <a:pt x="0" y="3092"/>
                        <a:pt x="3092" y="0"/>
                        <a:pt x="6906" y="0"/>
                      </a:cubicBezTo>
                      <a:cubicBezTo>
                        <a:pt x="10721" y="0"/>
                        <a:pt x="13813" y="3092"/>
                        <a:pt x="13813" y="6906"/>
                      </a:cubicBezTo>
                      <a:close/>
                    </a:path>
                  </a:pathLst>
                </a:custGeom>
                <a:solidFill>
                  <a:srgbClr val="FFFFFF"/>
                </a:solidFill>
                <a:ln w="1341" cap="flat">
                  <a:noFill/>
                  <a:prstDash val="solid"/>
                  <a:miter/>
                </a:ln>
              </p:spPr>
              <p:txBody>
                <a:bodyPr rtlCol="0" anchor="ctr"/>
                <a:lstStyle/>
                <a:p>
                  <a:endParaRPr lang="en-US"/>
                </a:p>
              </p:txBody>
            </p:sp>
          </p:grpSp>
        </p:grpSp>
        <p:sp>
          <p:nvSpPr>
            <p:cNvPr id="19" name="Content Placeholder 1">
              <a:extLst>
                <a:ext uri="{FF2B5EF4-FFF2-40B4-BE49-F238E27FC236}">
                  <a16:creationId xmlns:a16="http://schemas.microsoft.com/office/drawing/2014/main" id="{E46A952A-B440-E802-12B6-68599C695FD0}"/>
                </a:ext>
              </a:extLst>
            </p:cNvPr>
            <p:cNvSpPr txBox="1"/>
            <p:nvPr/>
          </p:nvSpPr>
          <p:spPr>
            <a:xfrm>
              <a:off x="1221022" y="5268469"/>
              <a:ext cx="958880" cy="161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ctr">
              <a:spAutoFit/>
            </a:bodyPr>
            <a:lstStyle>
              <a:lvl1pPr defTabSz="897301">
                <a:spcBef>
                  <a:spcPts val="500"/>
                </a:spcBef>
                <a:defRPr sz="1400">
                  <a:solidFill>
                    <a:srgbClr val="23478F"/>
                  </a:solidFill>
                  <a:latin typeface="Tahoma"/>
                  <a:ea typeface="Tahoma"/>
                  <a:cs typeface="Tahoma"/>
                  <a:sym typeface="Tahoma"/>
                </a:defRPr>
              </a:lvl1pPr>
            </a:lstStyle>
            <a:p>
              <a:r>
                <a:rPr lang="en-US" sz="1050" dirty="0" err="1">
                  <a:solidFill>
                    <a:schemeClr val="bg1"/>
                  </a:solidFill>
                  <a:latin typeface="Segoe UI" panose="020B0502040204020203" pitchFamily="34" charset="0"/>
                  <a:cs typeface="Segoe UI" panose="020B0502040204020203" pitchFamily="34" charset="0"/>
                </a:rPr>
                <a:t>climatediamond</a:t>
              </a:r>
              <a:endParaRPr lang="en-US" sz="1050" dirty="0">
                <a:solidFill>
                  <a:schemeClr val="bg1"/>
                </a:solidFill>
                <a:latin typeface="Segoe UI" panose="020B0502040204020203" pitchFamily="34" charset="0"/>
                <a:cs typeface="Segoe UI" panose="020B0502040204020203" pitchFamily="34" charset="0"/>
              </a:endParaRPr>
            </a:p>
          </p:txBody>
        </p:sp>
      </p:grpSp>
      <p:sp>
        <p:nvSpPr>
          <p:cNvPr id="100" name="Text Placeholder 13"/>
          <p:cNvSpPr txBox="1"/>
          <p:nvPr/>
        </p:nvSpPr>
        <p:spPr>
          <a:xfrm>
            <a:off x="0" y="1647087"/>
            <a:ext cx="5910284" cy="34723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862" tIns="44862" rIns="44862" bIns="44862" anchor="ctr">
            <a:normAutofit/>
          </a:bodyPr>
          <a:lstStyle/>
          <a:p>
            <a:pPr algn="ctr" defTabSz="457200">
              <a:lnSpc>
                <a:spcPct val="150000"/>
              </a:lnSpc>
              <a:defRPr sz="1300" b="1">
                <a:solidFill>
                  <a:srgbClr val="23478F"/>
                </a:solidFill>
                <a:latin typeface="Tahoma"/>
                <a:ea typeface="Tahoma"/>
                <a:cs typeface="Tahoma"/>
                <a:sym typeface="Tahoma"/>
              </a:defRPr>
            </a:pPr>
            <a:endParaRPr lang="fr-FR" sz="1600" dirty="0">
              <a:solidFill>
                <a:schemeClr val="bg1"/>
              </a:solidFill>
              <a:latin typeface="Segoe UI" panose="020B0502040204020203" pitchFamily="34" charset="0"/>
              <a:cs typeface="Segoe UI" panose="020B0502040204020203" pitchFamily="34" charset="0"/>
            </a:endParaRPr>
          </a:p>
          <a:p>
            <a:pPr algn="ctr" defTabSz="457200">
              <a:lnSpc>
                <a:spcPct val="150000"/>
              </a:lnSpc>
              <a:defRPr sz="1300" b="1">
                <a:solidFill>
                  <a:srgbClr val="23478F"/>
                </a:solidFill>
                <a:latin typeface="Tahoma"/>
                <a:ea typeface="Tahoma"/>
                <a:cs typeface="Tahoma"/>
                <a:sym typeface="Tahoma"/>
              </a:defRPr>
            </a:pPr>
            <a:r>
              <a:rPr lang="fr-FR" sz="1600" dirty="0">
                <a:solidFill>
                  <a:schemeClr val="bg1"/>
                </a:solidFill>
                <a:latin typeface="Segoe UI" panose="020B0502040204020203" pitchFamily="34" charset="0"/>
                <a:cs typeface="Segoe UI" panose="020B0502040204020203" pitchFamily="34" charset="0"/>
              </a:rPr>
              <a:t>Sigit Perdana</a:t>
            </a:r>
            <a:endParaRPr sz="1600" dirty="0">
              <a:solidFill>
                <a:schemeClr val="bg1"/>
              </a:solidFill>
              <a:effectLst>
                <a:outerShdw blurRad="38100" dist="38100" dir="2700000" rotWithShape="0">
                  <a:srgbClr val="000000">
                    <a:alpha val="43137"/>
                  </a:srgbClr>
                </a:outerShdw>
              </a:effectLst>
              <a:latin typeface="Segoe UI" panose="020B0502040204020203" pitchFamily="34" charset="0"/>
              <a:cs typeface="Segoe UI" panose="020B0502040204020203" pitchFamily="34" charset="0"/>
            </a:endParaRPr>
          </a:p>
          <a:p>
            <a:pPr algn="ctr" defTabSz="457200">
              <a:lnSpc>
                <a:spcPct val="150000"/>
              </a:lnSpc>
              <a:defRPr sz="1300">
                <a:solidFill>
                  <a:srgbClr val="23478F"/>
                </a:solidFill>
                <a:latin typeface="Tahoma"/>
                <a:ea typeface="Tahoma"/>
                <a:cs typeface="Tahoma"/>
                <a:sym typeface="Tahoma"/>
              </a:defRPr>
            </a:pPr>
            <a:r>
              <a:rPr lang="fr-FR" sz="1600" u="sng" dirty="0">
                <a:solidFill>
                  <a:srgbClr val="DADC44"/>
                </a:solidFill>
                <a:uFill>
                  <a:solidFill>
                    <a:srgbClr val="0563C1"/>
                  </a:solidFill>
                </a:uFill>
                <a:latin typeface="Segoe UI" panose="020B0502040204020203" pitchFamily="34" charset="0"/>
                <a:cs typeface="Segoe UI" panose="020B0502040204020203" pitchFamily="34" charset="0"/>
                <a:hlinkClick r:id="rId3"/>
              </a:rPr>
              <a:t>sigit.perdana@epfl.ch</a:t>
            </a:r>
            <a:r>
              <a:rPr lang="fr-FR" sz="1600" dirty="0">
                <a:solidFill>
                  <a:srgbClr val="DADC44"/>
                </a:solidFill>
                <a:latin typeface="Segoe UI" panose="020B0502040204020203" pitchFamily="34" charset="0"/>
                <a:cs typeface="Segoe UI" panose="020B0502040204020203" pitchFamily="34" charset="0"/>
              </a:rPr>
              <a:t> </a:t>
            </a:r>
          </a:p>
          <a:p>
            <a:pPr algn="ctr" defTabSz="457200">
              <a:lnSpc>
                <a:spcPct val="150000"/>
              </a:lnSpc>
              <a:defRPr sz="1300">
                <a:solidFill>
                  <a:srgbClr val="23478F"/>
                </a:solidFill>
                <a:latin typeface="Tahoma"/>
                <a:ea typeface="Tahoma"/>
                <a:cs typeface="Tahoma"/>
                <a:sym typeface="Tahoma"/>
              </a:defRPr>
            </a:pPr>
            <a:endParaRPr sz="1600" u="sng" dirty="0">
              <a:solidFill>
                <a:srgbClr val="0000FF"/>
              </a:solidFill>
              <a:uFill>
                <a:solidFill>
                  <a:srgbClr val="0563C1"/>
                </a:solidFill>
              </a:uFill>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endParaRPr>
          </a:p>
          <a:p>
            <a:pPr algn="ctr" defTabSz="457200">
              <a:lnSpc>
                <a:spcPct val="150000"/>
              </a:lnSpc>
              <a:defRPr sz="1300" b="1">
                <a:solidFill>
                  <a:srgbClr val="23478F"/>
                </a:solidFill>
                <a:latin typeface="Tahoma"/>
                <a:ea typeface="Tahoma"/>
                <a:cs typeface="Tahoma"/>
                <a:sym typeface="Tahoma"/>
              </a:defRPr>
            </a:pPr>
            <a:r>
              <a:rPr lang="fr-FR" sz="1600" dirty="0">
                <a:solidFill>
                  <a:schemeClr val="bg1"/>
                </a:solidFill>
                <a:latin typeface="Segoe UI" panose="020B0502040204020203" pitchFamily="34" charset="0"/>
                <a:cs typeface="Segoe UI" panose="020B0502040204020203" pitchFamily="34" charset="0"/>
              </a:rPr>
              <a:t>Marc Vielle</a:t>
            </a:r>
            <a:endParaRPr sz="1600" dirty="0">
              <a:solidFill>
                <a:schemeClr val="bg1"/>
              </a:solidFill>
              <a:latin typeface="Segoe UI" panose="020B0502040204020203" pitchFamily="34" charset="0"/>
              <a:cs typeface="Segoe UI" panose="020B0502040204020203" pitchFamily="34" charset="0"/>
            </a:endParaRPr>
          </a:p>
          <a:p>
            <a:pPr algn="ctr" defTabSz="457200">
              <a:lnSpc>
                <a:spcPct val="150000"/>
              </a:lnSpc>
              <a:defRPr sz="1300">
                <a:solidFill>
                  <a:srgbClr val="23478F"/>
                </a:solidFill>
                <a:latin typeface="Tahoma"/>
                <a:ea typeface="Tahoma"/>
                <a:cs typeface="Tahoma"/>
                <a:sym typeface="Tahoma"/>
              </a:defRPr>
            </a:pPr>
            <a:r>
              <a:rPr lang="fr-FR" sz="1600" u="sng" dirty="0">
                <a:solidFill>
                  <a:srgbClr val="DADC44"/>
                </a:solidFill>
                <a:uFill>
                  <a:solidFill>
                    <a:srgbClr val="0563C1"/>
                  </a:solidFill>
                </a:uFill>
                <a:latin typeface="Segoe UI" panose="020B0502040204020203" pitchFamily="34" charset="0"/>
                <a:cs typeface="Segoe UI" panose="020B0502040204020203" pitchFamily="34" charset="0"/>
                <a:hlinkClick r:id="rId3"/>
              </a:rPr>
              <a:t>marc.vielle@epfl.ch</a:t>
            </a:r>
            <a:r>
              <a:rPr sz="1600" dirty="0">
                <a:solidFill>
                  <a:srgbClr val="DADC44"/>
                </a:solidFill>
                <a:latin typeface="Segoe UI" panose="020B0502040204020203" pitchFamily="34" charset="0"/>
                <a:cs typeface="Segoe UI" panose="020B0502040204020203" pitchFamily="34" charset="0"/>
              </a:rPr>
              <a:t> </a:t>
            </a:r>
            <a:endParaRPr lang="en-US" sz="1600" dirty="0">
              <a:solidFill>
                <a:srgbClr val="DADC44"/>
              </a:solidFill>
              <a:latin typeface="Segoe UI" panose="020B0502040204020203" pitchFamily="34" charset="0"/>
              <a:cs typeface="Segoe UI" panose="020B0502040204020203" pitchFamily="34" charset="0"/>
            </a:endParaRPr>
          </a:p>
          <a:p>
            <a:pPr algn="ctr" defTabSz="457200">
              <a:lnSpc>
                <a:spcPct val="150000"/>
              </a:lnSpc>
              <a:defRPr sz="1300">
                <a:solidFill>
                  <a:srgbClr val="23478F"/>
                </a:solidFill>
                <a:latin typeface="Tahoma"/>
                <a:ea typeface="Tahoma"/>
                <a:cs typeface="Tahoma"/>
                <a:sym typeface="Tahoma"/>
              </a:defRPr>
            </a:pPr>
            <a:endParaRPr lang="en-US" sz="1600" dirty="0">
              <a:solidFill>
                <a:srgbClr val="DADC44"/>
              </a:solidFill>
              <a:latin typeface="Segoe UI" panose="020B0502040204020203" pitchFamily="34" charset="0"/>
              <a:cs typeface="Segoe UI" panose="020B0502040204020203" pitchFamily="34" charset="0"/>
            </a:endParaRPr>
          </a:p>
          <a:p>
            <a:pPr algn="ctr" defTabSz="457200">
              <a:lnSpc>
                <a:spcPct val="150000"/>
              </a:lnSpc>
              <a:defRPr sz="1300">
                <a:solidFill>
                  <a:srgbClr val="23478F"/>
                </a:solidFill>
                <a:latin typeface="Tahoma"/>
                <a:ea typeface="Tahoma"/>
                <a:cs typeface="Tahoma"/>
                <a:sym typeface="Tahoma"/>
              </a:defRPr>
            </a:pPr>
            <a:r>
              <a:rPr lang="en-US" sz="1600" b="1" dirty="0">
                <a:solidFill>
                  <a:schemeClr val="bg1"/>
                </a:solidFill>
                <a:latin typeface="Segoe UI" panose="020B0502040204020203" pitchFamily="34" charset="0"/>
                <a:ea typeface="Tahoma"/>
                <a:cs typeface="Segoe UI" panose="020B0502040204020203" pitchFamily="34" charset="0"/>
              </a:rPr>
              <a:t>Ru Li</a:t>
            </a:r>
          </a:p>
          <a:p>
            <a:pPr algn="ctr" defTabSz="457200">
              <a:lnSpc>
                <a:spcPct val="150000"/>
              </a:lnSpc>
              <a:defRPr sz="1300">
                <a:solidFill>
                  <a:srgbClr val="23478F"/>
                </a:solidFill>
                <a:latin typeface="Tahoma"/>
                <a:ea typeface="Tahoma"/>
                <a:cs typeface="Tahoma"/>
                <a:sym typeface="Tahoma"/>
              </a:defRPr>
            </a:pPr>
            <a:r>
              <a:rPr lang="en-US" sz="1600" dirty="0">
                <a:solidFill>
                  <a:schemeClr val="accent1">
                    <a:lumMod val="50000"/>
                  </a:schemeClr>
                </a:solidFill>
                <a:uFill>
                  <a:solidFill>
                    <a:srgbClr val="0563C1"/>
                  </a:solidFill>
                </a:uFill>
                <a:latin typeface="Segoe UI" panose="020B0502040204020203" pitchFamily="34" charset="0"/>
                <a:ea typeface="Tahoma"/>
                <a:cs typeface="Segoe UI" panose="020B0502040204020203" pitchFamily="34" charset="0"/>
                <a:hlinkClick r:id="rId5"/>
              </a:rPr>
              <a:t>liru@cdut.edu.cn</a:t>
            </a:r>
            <a:r>
              <a:rPr lang="en-US" sz="1600" dirty="0">
                <a:solidFill>
                  <a:schemeClr val="accent1">
                    <a:lumMod val="50000"/>
                  </a:schemeClr>
                </a:solidFill>
                <a:uFill>
                  <a:solidFill>
                    <a:srgbClr val="0563C1"/>
                  </a:solidFill>
                </a:uFill>
                <a:latin typeface="Segoe UI" panose="020B0502040204020203" pitchFamily="34" charset="0"/>
                <a:ea typeface="Tahoma"/>
                <a:cs typeface="Segoe UI" panose="020B0502040204020203" pitchFamily="34" charset="0"/>
              </a:rPr>
              <a:t> </a:t>
            </a:r>
          </a:p>
          <a:p>
            <a:pPr algn="ctr" defTabSz="457200">
              <a:lnSpc>
                <a:spcPct val="150000"/>
              </a:lnSpc>
              <a:defRPr sz="1300">
                <a:solidFill>
                  <a:srgbClr val="23478F"/>
                </a:solidFill>
                <a:latin typeface="Tahoma"/>
                <a:ea typeface="Tahoma"/>
                <a:cs typeface="Tahoma"/>
                <a:sym typeface="Tahoma"/>
              </a:defRPr>
            </a:pPr>
            <a:endParaRPr sz="1600" dirty="0">
              <a:solidFill>
                <a:srgbClr val="DADC44"/>
              </a:solidFill>
              <a:latin typeface="Segoe UI" panose="020B0502040204020203" pitchFamily="34" charset="0"/>
              <a:cs typeface="Segoe UI" panose="020B0502040204020203" pitchFamily="34" charset="0"/>
            </a:endParaRPr>
          </a:p>
        </p:txBody>
      </p:sp>
      <p:grpSp>
        <p:nvGrpSpPr>
          <p:cNvPr id="21" name="Group 20">
            <a:extLst>
              <a:ext uri="{FF2B5EF4-FFF2-40B4-BE49-F238E27FC236}">
                <a16:creationId xmlns:a16="http://schemas.microsoft.com/office/drawing/2014/main" id="{92135FFA-EAC3-1B4E-9829-50E0DAFABDF0}"/>
              </a:ext>
            </a:extLst>
          </p:cNvPr>
          <p:cNvGrpSpPr/>
          <p:nvPr/>
        </p:nvGrpSpPr>
        <p:grpSpPr>
          <a:xfrm>
            <a:off x="985391" y="5137066"/>
            <a:ext cx="1224409" cy="182817"/>
            <a:chOff x="956816" y="4989428"/>
            <a:chExt cx="1224409" cy="182817"/>
          </a:xfrm>
        </p:grpSpPr>
        <p:sp>
          <p:nvSpPr>
            <p:cNvPr id="5" name="Content Placeholder 1">
              <a:extLst>
                <a:ext uri="{FF2B5EF4-FFF2-40B4-BE49-F238E27FC236}">
                  <a16:creationId xmlns:a16="http://schemas.microsoft.com/office/drawing/2014/main" id="{A2B67E57-8A1A-AAB5-B934-87EBA58A055C}"/>
                </a:ext>
              </a:extLst>
            </p:cNvPr>
            <p:cNvSpPr txBox="1"/>
            <p:nvPr/>
          </p:nvSpPr>
          <p:spPr>
            <a:xfrm>
              <a:off x="1222345" y="5000045"/>
              <a:ext cx="958880" cy="161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ctr">
              <a:spAutoFit/>
            </a:bodyPr>
            <a:lstStyle>
              <a:lvl1pPr defTabSz="897301">
                <a:spcBef>
                  <a:spcPts val="500"/>
                </a:spcBef>
                <a:defRPr sz="1400">
                  <a:solidFill>
                    <a:srgbClr val="23478F"/>
                  </a:solidFill>
                  <a:latin typeface="Tahoma"/>
                  <a:ea typeface="Tahoma"/>
                  <a:cs typeface="Tahoma"/>
                  <a:sym typeface="Tahoma"/>
                </a:defRPr>
              </a:lvl1pPr>
            </a:lstStyle>
            <a:p>
              <a:r>
                <a:rPr lang="en-US" sz="1050" dirty="0" err="1">
                  <a:solidFill>
                    <a:schemeClr val="bg1"/>
                  </a:solidFill>
                  <a:latin typeface="Segoe UI" panose="020B0502040204020203" pitchFamily="34" charset="0"/>
                  <a:cs typeface="Segoe UI" panose="020B0502040204020203" pitchFamily="34" charset="0"/>
                </a:rPr>
                <a:t>climatediamond</a:t>
              </a:r>
              <a:endParaRPr lang="en-US" sz="1050" dirty="0">
                <a:solidFill>
                  <a:schemeClr val="bg1"/>
                </a:solidFill>
                <a:latin typeface="Segoe UI" panose="020B0502040204020203" pitchFamily="34" charset="0"/>
                <a:cs typeface="Segoe UI" panose="020B0502040204020203" pitchFamily="34" charset="0"/>
              </a:endParaRPr>
            </a:p>
          </p:txBody>
        </p:sp>
        <p:grpSp>
          <p:nvGrpSpPr>
            <p:cNvPr id="16" name="Γραφικό 1">
              <a:extLst>
                <a:ext uri="{FF2B5EF4-FFF2-40B4-BE49-F238E27FC236}">
                  <a16:creationId xmlns:a16="http://schemas.microsoft.com/office/drawing/2014/main" id="{4EB800FB-EB1D-81C6-745A-0FC6E05250C8}"/>
                </a:ext>
              </a:extLst>
            </p:cNvPr>
            <p:cNvGrpSpPr/>
            <p:nvPr/>
          </p:nvGrpSpPr>
          <p:grpSpPr>
            <a:xfrm>
              <a:off x="956816" y="4989428"/>
              <a:ext cx="182818" cy="182817"/>
              <a:chOff x="956816" y="4991573"/>
              <a:chExt cx="182818" cy="182817"/>
            </a:xfrm>
          </p:grpSpPr>
          <p:sp>
            <p:nvSpPr>
              <p:cNvPr id="17" name="Freeform: Shape 16">
                <a:extLst>
                  <a:ext uri="{FF2B5EF4-FFF2-40B4-BE49-F238E27FC236}">
                    <a16:creationId xmlns:a16="http://schemas.microsoft.com/office/drawing/2014/main" id="{7035AE60-C146-4108-5CD5-72B094BFD712}"/>
                  </a:ext>
                </a:extLst>
              </p:cNvPr>
              <p:cNvSpPr/>
              <p:nvPr/>
            </p:nvSpPr>
            <p:spPr>
              <a:xfrm>
                <a:off x="956816" y="4991573"/>
                <a:ext cx="182818" cy="181707"/>
              </a:xfrm>
              <a:custGeom>
                <a:avLst/>
                <a:gdLst>
                  <a:gd name="connsiteX0" fmla="*/ 182818 w 182818"/>
                  <a:gd name="connsiteY0" fmla="*/ 91409 h 181707"/>
                  <a:gd name="connsiteX1" fmla="*/ 91409 w 182818"/>
                  <a:gd name="connsiteY1" fmla="*/ 0 h 181707"/>
                  <a:gd name="connsiteX2" fmla="*/ 0 w 182818"/>
                  <a:gd name="connsiteY2" fmla="*/ 91409 h 181707"/>
                  <a:gd name="connsiteX3" fmla="*/ 77122 w 182818"/>
                  <a:gd name="connsiteY3" fmla="*/ 181708 h 181707"/>
                  <a:gd name="connsiteX4" fmla="*/ 77122 w 182818"/>
                  <a:gd name="connsiteY4" fmla="*/ 117830 h 181707"/>
                  <a:gd name="connsiteX5" fmla="*/ 53911 w 182818"/>
                  <a:gd name="connsiteY5" fmla="*/ 117830 h 181707"/>
                  <a:gd name="connsiteX6" fmla="*/ 53911 w 182818"/>
                  <a:gd name="connsiteY6" fmla="*/ 91409 h 181707"/>
                  <a:gd name="connsiteX7" fmla="*/ 77122 w 182818"/>
                  <a:gd name="connsiteY7" fmla="*/ 91409 h 181707"/>
                  <a:gd name="connsiteX8" fmla="*/ 77122 w 182818"/>
                  <a:gd name="connsiteY8" fmla="*/ 71272 h 181707"/>
                  <a:gd name="connsiteX9" fmla="*/ 111654 w 182818"/>
                  <a:gd name="connsiteY9" fmla="*/ 35711 h 181707"/>
                  <a:gd name="connsiteX10" fmla="*/ 132116 w 182818"/>
                  <a:gd name="connsiteY10" fmla="*/ 37498 h 181707"/>
                  <a:gd name="connsiteX11" fmla="*/ 132116 w 182818"/>
                  <a:gd name="connsiteY11" fmla="*/ 59992 h 181707"/>
                  <a:gd name="connsiteX12" fmla="*/ 120592 w 182818"/>
                  <a:gd name="connsiteY12" fmla="*/ 59992 h 181707"/>
                  <a:gd name="connsiteX13" fmla="*/ 105696 w 182818"/>
                  <a:gd name="connsiteY13" fmla="*/ 74265 h 181707"/>
                  <a:gd name="connsiteX14" fmla="*/ 105696 w 182818"/>
                  <a:gd name="connsiteY14" fmla="*/ 91409 h 181707"/>
                  <a:gd name="connsiteX15" fmla="*/ 131047 w 182818"/>
                  <a:gd name="connsiteY15" fmla="*/ 91409 h 181707"/>
                  <a:gd name="connsiteX16" fmla="*/ 126998 w 182818"/>
                  <a:gd name="connsiteY16" fmla="*/ 117830 h 181707"/>
                  <a:gd name="connsiteX17" fmla="*/ 105696 w 182818"/>
                  <a:gd name="connsiteY17" fmla="*/ 117830 h 181707"/>
                  <a:gd name="connsiteX18" fmla="*/ 105696 w 182818"/>
                  <a:gd name="connsiteY18" fmla="*/ 181708 h 181707"/>
                  <a:gd name="connsiteX19" fmla="*/ 182818 w 182818"/>
                  <a:gd name="connsiteY19" fmla="*/ 91409 h 18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18" h="181707">
                    <a:moveTo>
                      <a:pt x="182818" y="91409"/>
                    </a:moveTo>
                    <a:cubicBezTo>
                      <a:pt x="182818" y="40924"/>
                      <a:pt x="141894" y="0"/>
                      <a:pt x="91409" y="0"/>
                    </a:cubicBezTo>
                    <a:cubicBezTo>
                      <a:pt x="40924" y="0"/>
                      <a:pt x="0" y="40924"/>
                      <a:pt x="0" y="91409"/>
                    </a:cubicBezTo>
                    <a:cubicBezTo>
                      <a:pt x="0" y="137033"/>
                      <a:pt x="33422" y="174856"/>
                      <a:pt x="77122" y="181708"/>
                    </a:cubicBezTo>
                    <a:lnTo>
                      <a:pt x="77122" y="117830"/>
                    </a:lnTo>
                    <a:lnTo>
                      <a:pt x="53911" y="117830"/>
                    </a:lnTo>
                    <a:lnTo>
                      <a:pt x="53911" y="91409"/>
                    </a:lnTo>
                    <a:lnTo>
                      <a:pt x="77122" y="91409"/>
                    </a:lnTo>
                    <a:lnTo>
                      <a:pt x="77122" y="71272"/>
                    </a:lnTo>
                    <a:cubicBezTo>
                      <a:pt x="77122" y="48359"/>
                      <a:pt x="90773" y="35711"/>
                      <a:pt x="111654" y="35711"/>
                    </a:cubicBezTo>
                    <a:cubicBezTo>
                      <a:pt x="121662" y="35711"/>
                      <a:pt x="132116" y="37498"/>
                      <a:pt x="132116" y="37498"/>
                    </a:cubicBezTo>
                    <a:lnTo>
                      <a:pt x="132116" y="59992"/>
                    </a:lnTo>
                    <a:lnTo>
                      <a:pt x="120592" y="59992"/>
                    </a:lnTo>
                    <a:cubicBezTo>
                      <a:pt x="109244" y="59992"/>
                      <a:pt x="105696" y="67033"/>
                      <a:pt x="105696" y="74265"/>
                    </a:cubicBezTo>
                    <a:lnTo>
                      <a:pt x="105696" y="91409"/>
                    </a:lnTo>
                    <a:lnTo>
                      <a:pt x="131047" y="91409"/>
                    </a:lnTo>
                    <a:lnTo>
                      <a:pt x="126998" y="117830"/>
                    </a:lnTo>
                    <a:lnTo>
                      <a:pt x="105696" y="117830"/>
                    </a:lnTo>
                    <a:lnTo>
                      <a:pt x="105696" y="181708"/>
                    </a:lnTo>
                    <a:cubicBezTo>
                      <a:pt x="149396" y="174856"/>
                      <a:pt x="182818" y="137033"/>
                      <a:pt x="182818" y="91409"/>
                    </a:cubicBezTo>
                    <a:close/>
                  </a:path>
                </a:pathLst>
              </a:custGeom>
              <a:solidFill>
                <a:srgbClr val="010201"/>
              </a:solidFill>
              <a:ln w="1341" cap="flat">
                <a:noFill/>
                <a:prstDash val="solid"/>
                <a:miter/>
              </a:ln>
            </p:spPr>
            <p:txBody>
              <a:bodyPr rtlCol="0" anchor="ctr"/>
              <a:lstStyle/>
              <a:p>
                <a:endParaRPr lang="en-US" dirty="0"/>
              </a:p>
            </p:txBody>
          </p:sp>
          <p:sp>
            <p:nvSpPr>
              <p:cNvPr id="18" name="Freeform: Shape 17">
                <a:extLst>
                  <a:ext uri="{FF2B5EF4-FFF2-40B4-BE49-F238E27FC236}">
                    <a16:creationId xmlns:a16="http://schemas.microsoft.com/office/drawing/2014/main" id="{60298652-F6BD-6DC7-92D4-966E1D6FC262}"/>
                  </a:ext>
                </a:extLst>
              </p:cNvPr>
              <p:cNvSpPr/>
              <p:nvPr/>
            </p:nvSpPr>
            <p:spPr>
              <a:xfrm>
                <a:off x="1010713" y="5027283"/>
                <a:ext cx="78205" cy="147107"/>
              </a:xfrm>
              <a:custGeom>
                <a:avLst/>
                <a:gdLst>
                  <a:gd name="connsiteX0" fmla="*/ 73087 w 78205"/>
                  <a:gd name="connsiteY0" fmla="*/ 82119 h 147107"/>
                  <a:gd name="connsiteX1" fmla="*/ 77136 w 78205"/>
                  <a:gd name="connsiteY1" fmla="*/ 55699 h 147107"/>
                  <a:gd name="connsiteX2" fmla="*/ 51785 w 78205"/>
                  <a:gd name="connsiteY2" fmla="*/ 55699 h 147107"/>
                  <a:gd name="connsiteX3" fmla="*/ 51785 w 78205"/>
                  <a:gd name="connsiteY3" fmla="*/ 38554 h 147107"/>
                  <a:gd name="connsiteX4" fmla="*/ 66681 w 78205"/>
                  <a:gd name="connsiteY4" fmla="*/ 24281 h 147107"/>
                  <a:gd name="connsiteX5" fmla="*/ 78205 w 78205"/>
                  <a:gd name="connsiteY5" fmla="*/ 24281 h 147107"/>
                  <a:gd name="connsiteX6" fmla="*/ 78205 w 78205"/>
                  <a:gd name="connsiteY6" fmla="*/ 1788 h 147107"/>
                  <a:gd name="connsiteX7" fmla="*/ 57743 w 78205"/>
                  <a:gd name="connsiteY7" fmla="*/ 0 h 147107"/>
                  <a:gd name="connsiteX8" fmla="*/ 23211 w 78205"/>
                  <a:gd name="connsiteY8" fmla="*/ 35562 h 147107"/>
                  <a:gd name="connsiteX9" fmla="*/ 23211 w 78205"/>
                  <a:gd name="connsiteY9" fmla="*/ 55699 h 147107"/>
                  <a:gd name="connsiteX10" fmla="*/ 0 w 78205"/>
                  <a:gd name="connsiteY10" fmla="*/ 55699 h 147107"/>
                  <a:gd name="connsiteX11" fmla="*/ 0 w 78205"/>
                  <a:gd name="connsiteY11" fmla="*/ 82119 h 147107"/>
                  <a:gd name="connsiteX12" fmla="*/ 23211 w 78205"/>
                  <a:gd name="connsiteY12" fmla="*/ 82119 h 147107"/>
                  <a:gd name="connsiteX13" fmla="*/ 23211 w 78205"/>
                  <a:gd name="connsiteY13" fmla="*/ 145997 h 147107"/>
                  <a:gd name="connsiteX14" fmla="*/ 37498 w 78205"/>
                  <a:gd name="connsiteY14" fmla="*/ 147108 h 147107"/>
                  <a:gd name="connsiteX15" fmla="*/ 51785 w 78205"/>
                  <a:gd name="connsiteY15" fmla="*/ 145997 h 147107"/>
                  <a:gd name="connsiteX16" fmla="*/ 51785 w 78205"/>
                  <a:gd name="connsiteY16" fmla="*/ 82119 h 147107"/>
                  <a:gd name="connsiteX17" fmla="*/ 73087 w 78205"/>
                  <a:gd name="connsiteY17" fmla="*/ 82119 h 147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205" h="147107">
                    <a:moveTo>
                      <a:pt x="73087" y="82119"/>
                    </a:moveTo>
                    <a:lnTo>
                      <a:pt x="77136" y="55699"/>
                    </a:lnTo>
                    <a:lnTo>
                      <a:pt x="51785" y="55699"/>
                    </a:lnTo>
                    <a:lnTo>
                      <a:pt x="51785" y="38554"/>
                    </a:lnTo>
                    <a:cubicBezTo>
                      <a:pt x="51785" y="31323"/>
                      <a:pt x="55319" y="24281"/>
                      <a:pt x="66681" y="24281"/>
                    </a:cubicBezTo>
                    <a:lnTo>
                      <a:pt x="78205" y="24281"/>
                    </a:lnTo>
                    <a:lnTo>
                      <a:pt x="78205" y="1788"/>
                    </a:lnTo>
                    <a:cubicBezTo>
                      <a:pt x="78205" y="1788"/>
                      <a:pt x="67751" y="0"/>
                      <a:pt x="57743" y="0"/>
                    </a:cubicBezTo>
                    <a:cubicBezTo>
                      <a:pt x="36862" y="0"/>
                      <a:pt x="23211" y="12648"/>
                      <a:pt x="23211" y="35562"/>
                    </a:cubicBezTo>
                    <a:lnTo>
                      <a:pt x="23211" y="55699"/>
                    </a:lnTo>
                    <a:lnTo>
                      <a:pt x="0" y="55699"/>
                    </a:lnTo>
                    <a:lnTo>
                      <a:pt x="0" y="82119"/>
                    </a:lnTo>
                    <a:lnTo>
                      <a:pt x="23211" y="82119"/>
                    </a:lnTo>
                    <a:lnTo>
                      <a:pt x="23211" y="145997"/>
                    </a:lnTo>
                    <a:cubicBezTo>
                      <a:pt x="27870" y="146729"/>
                      <a:pt x="32636" y="147108"/>
                      <a:pt x="37498" y="147108"/>
                    </a:cubicBezTo>
                    <a:cubicBezTo>
                      <a:pt x="42360" y="147108"/>
                      <a:pt x="47126" y="146729"/>
                      <a:pt x="51785" y="145997"/>
                    </a:cubicBezTo>
                    <a:lnTo>
                      <a:pt x="51785" y="82119"/>
                    </a:lnTo>
                    <a:lnTo>
                      <a:pt x="73087" y="82119"/>
                    </a:lnTo>
                    <a:close/>
                  </a:path>
                </a:pathLst>
              </a:custGeom>
              <a:solidFill>
                <a:srgbClr val="FFFFFF"/>
              </a:solidFill>
              <a:ln w="1341" cap="flat">
                <a:noFill/>
                <a:prstDash val="solid"/>
                <a:miter/>
              </a:ln>
            </p:spPr>
            <p:txBody>
              <a:bodyPr rtlCol="0" anchor="ctr"/>
              <a:lstStyle/>
              <a:p>
                <a:endParaRPr lang="en-US"/>
              </a:p>
            </p:txBody>
          </p:sp>
        </p:grpSp>
      </p:grpSp>
      <p:grpSp>
        <p:nvGrpSpPr>
          <p:cNvPr id="23" name="Group 22">
            <a:extLst>
              <a:ext uri="{FF2B5EF4-FFF2-40B4-BE49-F238E27FC236}">
                <a16:creationId xmlns:a16="http://schemas.microsoft.com/office/drawing/2014/main" id="{4C294241-6A6C-C9D8-0886-7A6E991E1004}"/>
              </a:ext>
            </a:extLst>
          </p:cNvPr>
          <p:cNvGrpSpPr/>
          <p:nvPr/>
        </p:nvGrpSpPr>
        <p:grpSpPr>
          <a:xfrm>
            <a:off x="985391" y="5671754"/>
            <a:ext cx="1223086" cy="182818"/>
            <a:chOff x="956816" y="5524116"/>
            <a:chExt cx="1223086" cy="182818"/>
          </a:xfrm>
        </p:grpSpPr>
        <p:grpSp>
          <p:nvGrpSpPr>
            <p:cNvPr id="7" name="Γραφικό 1">
              <a:extLst>
                <a:ext uri="{FF2B5EF4-FFF2-40B4-BE49-F238E27FC236}">
                  <a16:creationId xmlns:a16="http://schemas.microsoft.com/office/drawing/2014/main" id="{3F80A34F-7552-0CA4-34D9-EB91BB1CF3A3}"/>
                </a:ext>
              </a:extLst>
            </p:cNvPr>
            <p:cNvGrpSpPr/>
            <p:nvPr/>
          </p:nvGrpSpPr>
          <p:grpSpPr>
            <a:xfrm>
              <a:off x="956816" y="5524116"/>
              <a:ext cx="182818" cy="182818"/>
              <a:chOff x="956816" y="5524116"/>
              <a:chExt cx="182818" cy="182818"/>
            </a:xfrm>
          </p:grpSpPr>
          <p:sp>
            <p:nvSpPr>
              <p:cNvPr id="8" name="Freeform: Shape 7">
                <a:extLst>
                  <a:ext uri="{FF2B5EF4-FFF2-40B4-BE49-F238E27FC236}">
                    <a16:creationId xmlns:a16="http://schemas.microsoft.com/office/drawing/2014/main" id="{72E65BE6-A7A7-6128-C9F2-952FC24834EC}"/>
                  </a:ext>
                </a:extLst>
              </p:cNvPr>
              <p:cNvSpPr/>
              <p:nvPr/>
            </p:nvSpPr>
            <p:spPr>
              <a:xfrm>
                <a:off x="956816" y="5524116"/>
                <a:ext cx="182818" cy="182818"/>
              </a:xfrm>
              <a:custGeom>
                <a:avLst/>
                <a:gdLst>
                  <a:gd name="connsiteX0" fmla="*/ 182818 w 182818"/>
                  <a:gd name="connsiteY0" fmla="*/ 91409 h 182818"/>
                  <a:gd name="connsiteX1" fmla="*/ 91409 w 182818"/>
                  <a:gd name="connsiteY1" fmla="*/ 182818 h 182818"/>
                  <a:gd name="connsiteX2" fmla="*/ 0 w 182818"/>
                  <a:gd name="connsiteY2" fmla="*/ 91409 h 182818"/>
                  <a:gd name="connsiteX3" fmla="*/ 91409 w 182818"/>
                  <a:gd name="connsiteY3" fmla="*/ 0 h 182818"/>
                  <a:gd name="connsiteX4" fmla="*/ 182818 w 182818"/>
                  <a:gd name="connsiteY4" fmla="*/ 91409 h 18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18" h="182818">
                    <a:moveTo>
                      <a:pt x="182818" y="91409"/>
                    </a:moveTo>
                    <a:cubicBezTo>
                      <a:pt x="182818" y="141893"/>
                      <a:pt x="141893" y="182818"/>
                      <a:pt x="91409" y="182818"/>
                    </a:cubicBezTo>
                    <a:cubicBezTo>
                      <a:pt x="40925" y="182818"/>
                      <a:pt x="0" y="141893"/>
                      <a:pt x="0" y="91409"/>
                    </a:cubicBezTo>
                    <a:cubicBezTo>
                      <a:pt x="0" y="40925"/>
                      <a:pt x="40925" y="0"/>
                      <a:pt x="91409" y="0"/>
                    </a:cubicBezTo>
                    <a:cubicBezTo>
                      <a:pt x="141893" y="0"/>
                      <a:pt x="182818" y="40925"/>
                      <a:pt x="182818" y="91409"/>
                    </a:cubicBezTo>
                    <a:close/>
                  </a:path>
                </a:pathLst>
              </a:custGeom>
              <a:solidFill>
                <a:srgbClr val="010201"/>
              </a:solidFill>
              <a:ln w="1341"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C52D6FDA-BB82-D8D7-1161-4FD996D44AFA}"/>
                  </a:ext>
                </a:extLst>
              </p:cNvPr>
              <p:cNvSpPr/>
              <p:nvPr/>
            </p:nvSpPr>
            <p:spPr>
              <a:xfrm>
                <a:off x="992567" y="5572028"/>
                <a:ext cx="118290" cy="96148"/>
              </a:xfrm>
              <a:custGeom>
                <a:avLst/>
                <a:gdLst>
                  <a:gd name="connsiteX0" fmla="*/ 37187 w 118290"/>
                  <a:gd name="connsiteY0" fmla="*/ 96149 h 96148"/>
                  <a:gd name="connsiteX1" fmla="*/ 106251 w 118290"/>
                  <a:gd name="connsiteY1" fmla="*/ 27084 h 96148"/>
                  <a:gd name="connsiteX2" fmla="*/ 106183 w 118290"/>
                  <a:gd name="connsiteY2" fmla="*/ 23942 h 96148"/>
                  <a:gd name="connsiteX3" fmla="*/ 118290 w 118290"/>
                  <a:gd name="connsiteY3" fmla="*/ 11375 h 96148"/>
                  <a:gd name="connsiteX4" fmla="*/ 104355 w 118290"/>
                  <a:gd name="connsiteY4" fmla="*/ 15194 h 96148"/>
                  <a:gd name="connsiteX5" fmla="*/ 115026 w 118290"/>
                  <a:gd name="connsiteY5" fmla="*/ 1774 h 96148"/>
                  <a:gd name="connsiteX6" fmla="*/ 99616 w 118290"/>
                  <a:gd name="connsiteY6" fmla="*/ 7665 h 96148"/>
                  <a:gd name="connsiteX7" fmla="*/ 81902 w 118290"/>
                  <a:gd name="connsiteY7" fmla="*/ 0 h 96148"/>
                  <a:gd name="connsiteX8" fmla="*/ 57622 w 118290"/>
                  <a:gd name="connsiteY8" fmla="*/ 24267 h 96148"/>
                  <a:gd name="connsiteX9" fmla="*/ 58258 w 118290"/>
                  <a:gd name="connsiteY9" fmla="*/ 29806 h 96148"/>
                  <a:gd name="connsiteX10" fmla="*/ 8234 w 118290"/>
                  <a:gd name="connsiteY10" fmla="*/ 4442 h 96148"/>
                  <a:gd name="connsiteX11" fmla="*/ 4943 w 118290"/>
                  <a:gd name="connsiteY11" fmla="*/ 16643 h 96148"/>
                  <a:gd name="connsiteX12" fmla="*/ 15749 w 118290"/>
                  <a:gd name="connsiteY12" fmla="*/ 36848 h 96148"/>
                  <a:gd name="connsiteX13" fmla="*/ 4753 w 118290"/>
                  <a:gd name="connsiteY13" fmla="*/ 33815 h 96148"/>
                  <a:gd name="connsiteX14" fmla="*/ 4753 w 118290"/>
                  <a:gd name="connsiteY14" fmla="*/ 34126 h 96148"/>
                  <a:gd name="connsiteX15" fmla="*/ 24227 w 118290"/>
                  <a:gd name="connsiteY15" fmla="*/ 57920 h 96148"/>
                  <a:gd name="connsiteX16" fmla="*/ 17835 w 118290"/>
                  <a:gd name="connsiteY16" fmla="*/ 58773 h 96148"/>
                  <a:gd name="connsiteX17" fmla="*/ 13271 w 118290"/>
                  <a:gd name="connsiteY17" fmla="*/ 58339 h 96148"/>
                  <a:gd name="connsiteX18" fmla="*/ 35941 w 118290"/>
                  <a:gd name="connsiteY18" fmla="*/ 75199 h 96148"/>
                  <a:gd name="connsiteX19" fmla="*/ 5796 w 118290"/>
                  <a:gd name="connsiteY19" fmla="*/ 85586 h 96148"/>
                  <a:gd name="connsiteX20" fmla="*/ 0 w 118290"/>
                  <a:gd name="connsiteY20" fmla="*/ 85248 h 96148"/>
                  <a:gd name="connsiteX21" fmla="*/ 37200 w 118290"/>
                  <a:gd name="connsiteY21" fmla="*/ 96149 h 9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8290" h="96148">
                    <a:moveTo>
                      <a:pt x="37187" y="96149"/>
                    </a:moveTo>
                    <a:cubicBezTo>
                      <a:pt x="81835" y="96149"/>
                      <a:pt x="106251" y="59165"/>
                      <a:pt x="106251" y="27084"/>
                    </a:cubicBezTo>
                    <a:cubicBezTo>
                      <a:pt x="106251" y="26028"/>
                      <a:pt x="106224" y="24985"/>
                      <a:pt x="106183" y="23942"/>
                    </a:cubicBezTo>
                    <a:cubicBezTo>
                      <a:pt x="110923" y="20516"/>
                      <a:pt x="115040" y="16237"/>
                      <a:pt x="118290" y="11375"/>
                    </a:cubicBezTo>
                    <a:cubicBezTo>
                      <a:pt x="113943" y="13312"/>
                      <a:pt x="109257" y="14612"/>
                      <a:pt x="104355" y="15194"/>
                    </a:cubicBezTo>
                    <a:cubicBezTo>
                      <a:pt x="109366" y="12188"/>
                      <a:pt x="113212" y="7435"/>
                      <a:pt x="115026" y="1774"/>
                    </a:cubicBezTo>
                    <a:cubicBezTo>
                      <a:pt x="110341" y="4550"/>
                      <a:pt x="105141" y="6581"/>
                      <a:pt x="99616" y="7665"/>
                    </a:cubicBezTo>
                    <a:cubicBezTo>
                      <a:pt x="95187" y="2952"/>
                      <a:pt x="88877" y="0"/>
                      <a:pt x="81902" y="0"/>
                    </a:cubicBezTo>
                    <a:cubicBezTo>
                      <a:pt x="68496" y="0"/>
                      <a:pt x="57622" y="10874"/>
                      <a:pt x="57622" y="24267"/>
                    </a:cubicBezTo>
                    <a:cubicBezTo>
                      <a:pt x="57622" y="26177"/>
                      <a:pt x="57838" y="28019"/>
                      <a:pt x="58258" y="29806"/>
                    </a:cubicBezTo>
                    <a:cubicBezTo>
                      <a:pt x="38080" y="28791"/>
                      <a:pt x="20191" y="19135"/>
                      <a:pt x="8234" y="4442"/>
                    </a:cubicBezTo>
                    <a:cubicBezTo>
                      <a:pt x="6148" y="8030"/>
                      <a:pt x="4943" y="12201"/>
                      <a:pt x="4943" y="16643"/>
                    </a:cubicBezTo>
                    <a:cubicBezTo>
                      <a:pt x="4943" y="25066"/>
                      <a:pt x="9222" y="32501"/>
                      <a:pt x="15749" y="36848"/>
                    </a:cubicBezTo>
                    <a:cubicBezTo>
                      <a:pt x="11768" y="36726"/>
                      <a:pt x="8030" y="35629"/>
                      <a:pt x="4753" y="33815"/>
                    </a:cubicBezTo>
                    <a:cubicBezTo>
                      <a:pt x="4753" y="33909"/>
                      <a:pt x="4753" y="34018"/>
                      <a:pt x="4753" y="34126"/>
                    </a:cubicBezTo>
                    <a:cubicBezTo>
                      <a:pt x="4753" y="45881"/>
                      <a:pt x="13122" y="55699"/>
                      <a:pt x="24227" y="57920"/>
                    </a:cubicBezTo>
                    <a:cubicBezTo>
                      <a:pt x="22182" y="58475"/>
                      <a:pt x="20042" y="58773"/>
                      <a:pt x="17835" y="58773"/>
                    </a:cubicBezTo>
                    <a:cubicBezTo>
                      <a:pt x="16278" y="58773"/>
                      <a:pt x="14747" y="58624"/>
                      <a:pt x="13271" y="58339"/>
                    </a:cubicBezTo>
                    <a:cubicBezTo>
                      <a:pt x="16359" y="67981"/>
                      <a:pt x="25324" y="74996"/>
                      <a:pt x="35941" y="75199"/>
                    </a:cubicBezTo>
                    <a:cubicBezTo>
                      <a:pt x="27626" y="81713"/>
                      <a:pt x="17171" y="85586"/>
                      <a:pt x="5796" y="85586"/>
                    </a:cubicBezTo>
                    <a:cubicBezTo>
                      <a:pt x="3832" y="85586"/>
                      <a:pt x="1909" y="85478"/>
                      <a:pt x="0" y="85248"/>
                    </a:cubicBezTo>
                    <a:cubicBezTo>
                      <a:pt x="10739" y="92127"/>
                      <a:pt x="23496" y="96149"/>
                      <a:pt x="37200" y="96149"/>
                    </a:cubicBezTo>
                  </a:path>
                </a:pathLst>
              </a:custGeom>
              <a:solidFill>
                <a:srgbClr val="FFFFFF"/>
              </a:solidFill>
              <a:ln w="1341" cap="flat">
                <a:noFill/>
                <a:prstDash val="solid"/>
                <a:miter/>
              </a:ln>
            </p:spPr>
            <p:txBody>
              <a:bodyPr rtlCol="0" anchor="ctr"/>
              <a:lstStyle/>
              <a:p>
                <a:endParaRPr lang="en-US" dirty="0"/>
              </a:p>
            </p:txBody>
          </p:sp>
        </p:grpSp>
        <p:sp>
          <p:nvSpPr>
            <p:cNvPr id="20" name="Content Placeholder 1">
              <a:extLst>
                <a:ext uri="{FF2B5EF4-FFF2-40B4-BE49-F238E27FC236}">
                  <a16:creationId xmlns:a16="http://schemas.microsoft.com/office/drawing/2014/main" id="{8B9519E9-8A15-4F3B-C894-5FA2FC9CA452}"/>
                </a:ext>
              </a:extLst>
            </p:cNvPr>
            <p:cNvSpPr txBox="1"/>
            <p:nvPr/>
          </p:nvSpPr>
          <p:spPr>
            <a:xfrm>
              <a:off x="1221022" y="5534734"/>
              <a:ext cx="958880" cy="161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ctr">
              <a:spAutoFit/>
            </a:bodyPr>
            <a:lstStyle>
              <a:lvl1pPr defTabSz="897301">
                <a:spcBef>
                  <a:spcPts val="500"/>
                </a:spcBef>
                <a:defRPr sz="1400">
                  <a:solidFill>
                    <a:srgbClr val="23478F"/>
                  </a:solidFill>
                  <a:latin typeface="Tahoma"/>
                  <a:ea typeface="Tahoma"/>
                  <a:cs typeface="Tahoma"/>
                  <a:sym typeface="Tahoma"/>
                </a:defRPr>
              </a:lvl1pPr>
            </a:lstStyle>
            <a:p>
              <a:r>
                <a:rPr lang="en-US" sz="1050" dirty="0" err="1">
                  <a:solidFill>
                    <a:schemeClr val="bg1"/>
                  </a:solidFill>
                  <a:latin typeface="Segoe UI" panose="020B0502040204020203" pitchFamily="34" charset="0"/>
                  <a:cs typeface="Segoe UI" panose="020B0502040204020203" pitchFamily="34" charset="0"/>
                </a:rPr>
                <a:t>climatediamond</a:t>
              </a:r>
              <a:endParaRPr lang="en-US" sz="1050" dirty="0">
                <a:solidFill>
                  <a:schemeClr val="bg1"/>
                </a:solidFill>
                <a:latin typeface="Segoe UI" panose="020B0502040204020203" pitchFamily="34" charset="0"/>
                <a:cs typeface="Segoe UI" panose="020B0502040204020203" pitchFamily="34" charset="0"/>
              </a:endParaRPr>
            </a:p>
          </p:txBody>
        </p:sp>
      </p:grpSp>
      <p:sp>
        <p:nvSpPr>
          <p:cNvPr id="2" name="AutoShape 2" descr="https://euc-powerpoint.officeapps.live.com/pods/GetClipboardImage.ashx?Id=d1521d54-e643-4b43-a7a6-53ef096c85ae&amp;DC=GEU9&amp;pkey=50d3316d-c140-49e7-aa03-3b842d499c9e&amp;wdwaccluster=GEU9"/>
          <p:cNvSpPr>
            <a:spLocks noChangeAspect="1" noChangeArrowheads="1"/>
          </p:cNvSpPr>
          <p:nvPr/>
        </p:nvSpPr>
        <p:spPr bwMode="auto">
          <a:xfrm>
            <a:off x="2190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H"/>
          </a:p>
        </p:txBody>
      </p:sp>
      <p:sp>
        <p:nvSpPr>
          <p:cNvPr id="24" name="Oval 23">
            <a:extLst>
              <a:ext uri="{FF2B5EF4-FFF2-40B4-BE49-F238E27FC236}">
                <a16:creationId xmlns:a16="http://schemas.microsoft.com/office/drawing/2014/main" id="{595BA90D-8378-4FB3-900E-7B726190A438}"/>
              </a:ext>
            </a:extLst>
          </p:cNvPr>
          <p:cNvSpPr/>
          <p:nvPr/>
        </p:nvSpPr>
        <p:spPr>
          <a:xfrm>
            <a:off x="782560" y="2923176"/>
            <a:ext cx="993648" cy="969264"/>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79EEB27-357F-41B0-80B0-EFB3D904B0FF}"/>
              </a:ext>
            </a:extLst>
          </p:cNvPr>
          <p:cNvSpPr/>
          <p:nvPr/>
        </p:nvSpPr>
        <p:spPr>
          <a:xfrm>
            <a:off x="850958" y="1828302"/>
            <a:ext cx="993648" cy="969264"/>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B386FB4-D44E-4815-B17E-F7A8F007268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4162" y="3911922"/>
            <a:ext cx="1130444" cy="1100603"/>
          </a:xfrm>
          <a:prstGeom prst="ellipse">
            <a:avLst/>
          </a:prstGeom>
          <a:ln>
            <a:noFill/>
          </a:ln>
          <a:effectLst>
            <a:softEdge rad="112500"/>
          </a:effectLst>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B94EC17-825A-8D67-32AE-81EBD08A8CEC}"/>
              </a:ext>
            </a:extLst>
          </p:cNvPr>
          <p:cNvSpPr txBox="1"/>
          <p:nvPr/>
        </p:nvSpPr>
        <p:spPr>
          <a:xfrm>
            <a:off x="856577" y="870568"/>
            <a:ext cx="2509476"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Resources Shuffling</a:t>
            </a:r>
            <a:endParaRPr lang="en-US"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p:txBody>
          <a:bodyPr/>
          <a:lstStyle/>
          <a:p>
            <a:r>
              <a:rPr lang="en-US" dirty="0"/>
              <a:t>Policy Recommendation</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14</a:t>
            </a:fld>
            <a:endParaRPr lang="en-US" dirty="0"/>
          </a:p>
        </p:txBody>
      </p:sp>
      <p:sp>
        <p:nvSpPr>
          <p:cNvPr id="5" name="TextBox 4">
            <a:extLst>
              <a:ext uri="{FF2B5EF4-FFF2-40B4-BE49-F238E27FC236}">
                <a16:creationId xmlns:a16="http://schemas.microsoft.com/office/drawing/2014/main" id="{01DCFC88-74B6-4C77-96AB-487C62206E02}"/>
              </a:ext>
            </a:extLst>
          </p:cNvPr>
          <p:cNvSpPr txBox="1"/>
          <p:nvPr/>
        </p:nvSpPr>
        <p:spPr>
          <a:xfrm>
            <a:off x="2237753" y="2277681"/>
            <a:ext cx="3416162" cy="338554"/>
          </a:xfrm>
          <a:prstGeom prst="rect">
            <a:avLst/>
          </a:prstGeom>
          <a:noFill/>
          <a:ln w="12700" cap="flat">
            <a:solidFill>
              <a:srgbClr val="0070C0"/>
            </a:solidFill>
            <a:prstDash val="sysDot"/>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sz="1600" b="1" dirty="0">
                <a:solidFill>
                  <a:srgbClr val="404141"/>
                </a:solidFill>
                <a:latin typeface="Segoe UI" panose="020B0502040204020203" pitchFamily="34" charset="0"/>
                <a:ea typeface="Segoe UI Black" panose="020B0A02040204020203" pitchFamily="34" charset="0"/>
                <a:cs typeface="Segoe UI" panose="020B0502040204020203" pitchFamily="34" charset="0"/>
              </a:rPr>
              <a:t>Coordination &amp; Harmonization</a:t>
            </a:r>
            <a:endParaRPr lang="en-US" sz="1600"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4" name="Rectangle 3">
            <a:extLst>
              <a:ext uri="{FF2B5EF4-FFF2-40B4-BE49-F238E27FC236}">
                <a16:creationId xmlns:a16="http://schemas.microsoft.com/office/drawing/2014/main" id="{46966C97-D860-47B4-9237-54496EF636F1}"/>
              </a:ext>
            </a:extLst>
          </p:cNvPr>
          <p:cNvSpPr/>
          <p:nvPr/>
        </p:nvSpPr>
        <p:spPr>
          <a:xfrm>
            <a:off x="5440015" y="2739195"/>
            <a:ext cx="1376569" cy="30777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pPr algn="ctr"/>
            <a:r>
              <a:rPr lang="en-US" sz="1400" b="1" dirty="0">
                <a:solidFill>
                  <a:schemeClr val="tx1">
                    <a:lumMod val="65000"/>
                    <a:lumOff val="35000"/>
                  </a:schemeClr>
                </a:solidFill>
              </a:rPr>
              <a:t>Current TA</a:t>
            </a:r>
          </a:p>
        </p:txBody>
      </p:sp>
      <p:sp>
        <p:nvSpPr>
          <p:cNvPr id="7" name="Arrow: Right 6">
            <a:extLst>
              <a:ext uri="{FF2B5EF4-FFF2-40B4-BE49-F238E27FC236}">
                <a16:creationId xmlns:a16="http://schemas.microsoft.com/office/drawing/2014/main" id="{D72A93B5-9AB5-4922-8797-7A864ADD894C}"/>
              </a:ext>
            </a:extLst>
          </p:cNvPr>
          <p:cNvSpPr/>
          <p:nvPr/>
        </p:nvSpPr>
        <p:spPr>
          <a:xfrm rot="5400000">
            <a:off x="1695843" y="1302321"/>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9" name="TextBox 8">
            <a:extLst>
              <a:ext uri="{FF2B5EF4-FFF2-40B4-BE49-F238E27FC236}">
                <a16:creationId xmlns:a16="http://schemas.microsoft.com/office/drawing/2014/main" id="{4C487585-D968-4662-8F8A-021325807A11}"/>
              </a:ext>
            </a:extLst>
          </p:cNvPr>
          <p:cNvSpPr txBox="1"/>
          <p:nvPr/>
        </p:nvSpPr>
        <p:spPr>
          <a:xfrm>
            <a:off x="595737" y="1802560"/>
            <a:ext cx="3031666" cy="369332"/>
          </a:xfrm>
          <a:prstGeom prst="rect">
            <a:avLst/>
          </a:prstGeom>
          <a:solidFill>
            <a:schemeClr val="accent6">
              <a:lumMod val="75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chemeClr val="bg1"/>
                </a:solidFill>
                <a:latin typeface="Segoe UI" panose="020B0502040204020203" pitchFamily="34" charset="0"/>
                <a:ea typeface="Segoe UI Black" panose="020B0A02040204020203" pitchFamily="34" charset="0"/>
                <a:cs typeface="Segoe UI" panose="020B0502040204020203" pitchFamily="34" charset="0"/>
              </a:rPr>
              <a:t>Collective CBAM</a:t>
            </a:r>
            <a:endParaRPr lang="en-US" dirty="0">
              <a:solidFill>
                <a:schemeClr val="bg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2985FF13-4604-44BB-BE1E-F8BED7AFB211}"/>
              </a:ext>
            </a:extLst>
          </p:cNvPr>
          <p:cNvSpPr txBox="1"/>
          <p:nvPr/>
        </p:nvSpPr>
        <p:spPr>
          <a:xfrm>
            <a:off x="929463" y="2862587"/>
            <a:ext cx="3993720" cy="723275"/>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Leveraging Trade Agreement (TA): </a:t>
            </a:r>
          </a:p>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Platform Integrating CBAM</a:t>
            </a:r>
          </a:p>
        </p:txBody>
      </p:sp>
      <p:sp>
        <p:nvSpPr>
          <p:cNvPr id="13" name="Arrow: Right 12">
            <a:extLst>
              <a:ext uri="{FF2B5EF4-FFF2-40B4-BE49-F238E27FC236}">
                <a16:creationId xmlns:a16="http://schemas.microsoft.com/office/drawing/2014/main" id="{8FD5220E-EFA7-44B1-9A37-0CA84FFE362F}"/>
              </a:ext>
            </a:extLst>
          </p:cNvPr>
          <p:cNvSpPr/>
          <p:nvPr/>
        </p:nvSpPr>
        <p:spPr>
          <a:xfrm rot="5400000">
            <a:off x="1647614" y="2332853"/>
            <a:ext cx="479116"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4" name="Arrow: Right 13">
            <a:extLst>
              <a:ext uri="{FF2B5EF4-FFF2-40B4-BE49-F238E27FC236}">
                <a16:creationId xmlns:a16="http://schemas.microsoft.com/office/drawing/2014/main" id="{44C5F8AA-D1B6-4CE1-A4CF-9ED79A8E4937}"/>
              </a:ext>
            </a:extLst>
          </p:cNvPr>
          <p:cNvSpPr/>
          <p:nvPr/>
        </p:nvSpPr>
        <p:spPr>
          <a:xfrm>
            <a:off x="4996068" y="3073594"/>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8" name="Oval 7">
            <a:extLst>
              <a:ext uri="{FF2B5EF4-FFF2-40B4-BE49-F238E27FC236}">
                <a16:creationId xmlns:a16="http://schemas.microsoft.com/office/drawing/2014/main" id="{FD5BDF83-0662-450E-B420-1B18C5DF6C65}"/>
              </a:ext>
            </a:extLst>
          </p:cNvPr>
          <p:cNvSpPr/>
          <p:nvPr/>
        </p:nvSpPr>
        <p:spPr>
          <a:xfrm>
            <a:off x="274922" y="817167"/>
            <a:ext cx="457200" cy="519348"/>
          </a:xfrm>
          <a:prstGeom prst="ellipse">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Impact"/>
                <a:ea typeface="Impact"/>
                <a:cs typeface="Impact"/>
                <a:sym typeface="Impact"/>
              </a:rPr>
              <a:t>1</a:t>
            </a:r>
          </a:p>
        </p:txBody>
      </p:sp>
      <p:sp>
        <p:nvSpPr>
          <p:cNvPr id="15" name="Diamond 14">
            <a:extLst>
              <a:ext uri="{FF2B5EF4-FFF2-40B4-BE49-F238E27FC236}">
                <a16:creationId xmlns:a16="http://schemas.microsoft.com/office/drawing/2014/main" id="{6986457B-4EA8-41B6-839E-1F562DDB317C}"/>
              </a:ext>
            </a:extLst>
          </p:cNvPr>
          <p:cNvSpPr/>
          <p:nvPr/>
        </p:nvSpPr>
        <p:spPr>
          <a:xfrm>
            <a:off x="487803" y="2622781"/>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A</a:t>
            </a:r>
          </a:p>
        </p:txBody>
      </p:sp>
      <p:sp>
        <p:nvSpPr>
          <p:cNvPr id="18" name="Rectangle 17">
            <a:extLst>
              <a:ext uri="{FF2B5EF4-FFF2-40B4-BE49-F238E27FC236}">
                <a16:creationId xmlns:a16="http://schemas.microsoft.com/office/drawing/2014/main" id="{9B64A6DE-329A-48C9-BE90-D425B44219AB}"/>
              </a:ext>
            </a:extLst>
          </p:cNvPr>
          <p:cNvSpPr/>
          <p:nvPr/>
        </p:nvSpPr>
        <p:spPr>
          <a:xfrm>
            <a:off x="5440015" y="3461912"/>
            <a:ext cx="1376569" cy="30777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pPr algn="ctr"/>
            <a:r>
              <a:rPr lang="en-US" sz="1400" b="1" dirty="0">
                <a:solidFill>
                  <a:schemeClr val="tx1">
                    <a:lumMod val="65000"/>
                    <a:lumOff val="35000"/>
                  </a:schemeClr>
                </a:solidFill>
              </a:rPr>
              <a:t>On Going TA</a:t>
            </a:r>
          </a:p>
        </p:txBody>
      </p:sp>
      <p:sp>
        <p:nvSpPr>
          <p:cNvPr id="19" name="TextBox 18">
            <a:extLst>
              <a:ext uri="{FF2B5EF4-FFF2-40B4-BE49-F238E27FC236}">
                <a16:creationId xmlns:a16="http://schemas.microsoft.com/office/drawing/2014/main" id="{2C3C73B7-0A99-4F02-B55F-3284F3653760}"/>
              </a:ext>
            </a:extLst>
          </p:cNvPr>
          <p:cNvSpPr txBox="1"/>
          <p:nvPr/>
        </p:nvSpPr>
        <p:spPr>
          <a:xfrm>
            <a:off x="864030" y="4445350"/>
            <a:ext cx="3993720"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Enhance Collaboration</a:t>
            </a:r>
          </a:p>
        </p:txBody>
      </p:sp>
      <p:sp>
        <p:nvSpPr>
          <p:cNvPr id="20" name="TextBox 19">
            <a:extLst>
              <a:ext uri="{FF2B5EF4-FFF2-40B4-BE49-F238E27FC236}">
                <a16:creationId xmlns:a16="http://schemas.microsoft.com/office/drawing/2014/main" id="{04A25C59-DFC0-490C-9832-DF5F24B39C97}"/>
              </a:ext>
            </a:extLst>
          </p:cNvPr>
          <p:cNvSpPr txBox="1"/>
          <p:nvPr/>
        </p:nvSpPr>
        <p:spPr>
          <a:xfrm>
            <a:off x="7271220" y="2601553"/>
            <a:ext cx="1464365" cy="538609"/>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indent="-171450" fontAlgn="base">
              <a:spcAft>
                <a:spcPts val="600"/>
              </a:spcAft>
              <a:buFont typeface="Arial" panose="020B0604020202020204" pitchFamily="34" charset="0"/>
              <a:buChar char="•"/>
            </a:pPr>
            <a:r>
              <a:rPr lang="en-US" sz="1200"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TCA with UK</a:t>
            </a:r>
          </a:p>
          <a:p>
            <a:pPr marL="171450" indent="-171450" fontAlgn="base">
              <a:spcAft>
                <a:spcPts val="600"/>
              </a:spcAft>
              <a:buFont typeface="Arial" panose="020B0604020202020204" pitchFamily="34" charset="0"/>
              <a:buChar char="•"/>
            </a:pPr>
            <a:r>
              <a:rPr lang="en-US" sz="1200"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CAI with China</a:t>
            </a:r>
          </a:p>
        </p:txBody>
      </p:sp>
      <p:sp>
        <p:nvSpPr>
          <p:cNvPr id="21" name="Diamond 20">
            <a:extLst>
              <a:ext uri="{FF2B5EF4-FFF2-40B4-BE49-F238E27FC236}">
                <a16:creationId xmlns:a16="http://schemas.microsoft.com/office/drawing/2014/main" id="{F22CC4CE-7B91-45DE-94DA-E67B0F300065}"/>
              </a:ext>
            </a:extLst>
          </p:cNvPr>
          <p:cNvSpPr/>
          <p:nvPr/>
        </p:nvSpPr>
        <p:spPr>
          <a:xfrm>
            <a:off x="490999" y="4001007"/>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B</a:t>
            </a:r>
          </a:p>
        </p:txBody>
      </p:sp>
      <p:sp>
        <p:nvSpPr>
          <p:cNvPr id="22" name="TextBox 21">
            <a:extLst>
              <a:ext uri="{FF2B5EF4-FFF2-40B4-BE49-F238E27FC236}">
                <a16:creationId xmlns:a16="http://schemas.microsoft.com/office/drawing/2014/main" id="{2910A15A-C494-4D15-98E0-DD6B968AB261}"/>
              </a:ext>
            </a:extLst>
          </p:cNvPr>
          <p:cNvSpPr txBox="1"/>
          <p:nvPr/>
        </p:nvSpPr>
        <p:spPr>
          <a:xfrm>
            <a:off x="7271220" y="3384967"/>
            <a:ext cx="1514818" cy="461665"/>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600"/>
              </a:spcAft>
            </a:pPr>
            <a:r>
              <a:rPr lang="en-US" sz="1200"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US, Australia, India, Singapore</a:t>
            </a:r>
          </a:p>
        </p:txBody>
      </p:sp>
      <p:sp>
        <p:nvSpPr>
          <p:cNvPr id="23" name="Arrow: Right 22">
            <a:extLst>
              <a:ext uri="{FF2B5EF4-FFF2-40B4-BE49-F238E27FC236}">
                <a16:creationId xmlns:a16="http://schemas.microsoft.com/office/drawing/2014/main" id="{A36743B0-9842-4A5D-A748-AF930B994D2B}"/>
              </a:ext>
            </a:extLst>
          </p:cNvPr>
          <p:cNvSpPr/>
          <p:nvPr/>
        </p:nvSpPr>
        <p:spPr>
          <a:xfrm>
            <a:off x="6924261" y="2727296"/>
            <a:ext cx="212035"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24" name="Arrow: Right 23">
            <a:extLst>
              <a:ext uri="{FF2B5EF4-FFF2-40B4-BE49-F238E27FC236}">
                <a16:creationId xmlns:a16="http://schemas.microsoft.com/office/drawing/2014/main" id="{E91E4F8A-C94F-4A84-BB91-8F8B5B3D9839}"/>
              </a:ext>
            </a:extLst>
          </p:cNvPr>
          <p:cNvSpPr/>
          <p:nvPr/>
        </p:nvSpPr>
        <p:spPr>
          <a:xfrm>
            <a:off x="6924260" y="3442367"/>
            <a:ext cx="212035"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25" name="Arrow: Right 24">
            <a:extLst>
              <a:ext uri="{FF2B5EF4-FFF2-40B4-BE49-F238E27FC236}">
                <a16:creationId xmlns:a16="http://schemas.microsoft.com/office/drawing/2014/main" id="{9926A516-2242-4FC4-A79B-F01B1680B8D1}"/>
              </a:ext>
            </a:extLst>
          </p:cNvPr>
          <p:cNvSpPr/>
          <p:nvPr/>
        </p:nvSpPr>
        <p:spPr>
          <a:xfrm>
            <a:off x="4996067" y="4445350"/>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28" name="TextBox 27">
            <a:extLst>
              <a:ext uri="{FF2B5EF4-FFF2-40B4-BE49-F238E27FC236}">
                <a16:creationId xmlns:a16="http://schemas.microsoft.com/office/drawing/2014/main" id="{75CDEAC7-124C-4A24-B91D-E683E74E8C5E}"/>
              </a:ext>
            </a:extLst>
          </p:cNvPr>
          <p:cNvSpPr txBox="1"/>
          <p:nvPr/>
        </p:nvSpPr>
        <p:spPr>
          <a:xfrm>
            <a:off x="5454992" y="4338336"/>
            <a:ext cx="3280593" cy="646331"/>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600"/>
              </a:spcAft>
            </a:pPr>
            <a:r>
              <a:rPr lang="en-US" sz="1200"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International Forum such as Carbon Pricing Leadership Coalition – Promote Adoption of Carbon Pricing, including CBAM</a:t>
            </a:r>
          </a:p>
        </p:txBody>
      </p:sp>
    </p:spTree>
    <p:extLst>
      <p:ext uri="{BB962C8B-B14F-4D97-AF65-F5344CB8AC3E}">
        <p14:creationId xmlns:p14="http://schemas.microsoft.com/office/powerpoint/2010/main" val="304933774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B94EC17-825A-8D67-32AE-81EBD08A8CEC}"/>
              </a:ext>
            </a:extLst>
          </p:cNvPr>
          <p:cNvSpPr txBox="1"/>
          <p:nvPr/>
        </p:nvSpPr>
        <p:spPr>
          <a:xfrm>
            <a:off x="856577" y="870568"/>
            <a:ext cx="2509476"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Trade Retaliation</a:t>
            </a:r>
            <a:endParaRPr lang="en-US"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p:txBody>
          <a:bodyPr/>
          <a:lstStyle/>
          <a:p>
            <a:r>
              <a:rPr lang="en-US" dirty="0"/>
              <a:t>Policy Recommendation</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15</a:t>
            </a:fld>
            <a:endParaRPr lang="en-US" dirty="0"/>
          </a:p>
        </p:txBody>
      </p:sp>
      <p:sp>
        <p:nvSpPr>
          <p:cNvPr id="5" name="TextBox 4">
            <a:extLst>
              <a:ext uri="{FF2B5EF4-FFF2-40B4-BE49-F238E27FC236}">
                <a16:creationId xmlns:a16="http://schemas.microsoft.com/office/drawing/2014/main" id="{01DCFC88-74B6-4C77-96AB-487C62206E02}"/>
              </a:ext>
            </a:extLst>
          </p:cNvPr>
          <p:cNvSpPr txBox="1"/>
          <p:nvPr/>
        </p:nvSpPr>
        <p:spPr>
          <a:xfrm>
            <a:off x="2193231" y="2284227"/>
            <a:ext cx="1464364" cy="338554"/>
          </a:xfrm>
          <a:prstGeom prst="rect">
            <a:avLst/>
          </a:prstGeom>
          <a:noFill/>
          <a:ln w="12700" cap="flat">
            <a:solidFill>
              <a:srgbClr val="0070C0"/>
            </a:solidFill>
            <a:prstDash val="sysDot"/>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sz="1600" b="1" dirty="0">
                <a:solidFill>
                  <a:srgbClr val="404141"/>
                </a:solidFill>
                <a:latin typeface="Segoe UI" panose="020B0502040204020203" pitchFamily="34" charset="0"/>
                <a:ea typeface="Segoe UI Black" panose="020B0A02040204020203" pitchFamily="34" charset="0"/>
                <a:cs typeface="Segoe UI" panose="020B0502040204020203" pitchFamily="34" charset="0"/>
              </a:rPr>
              <a:t>Transparency</a:t>
            </a:r>
            <a:endParaRPr lang="en-US" sz="1600"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4" name="Rectangle 3">
            <a:extLst>
              <a:ext uri="{FF2B5EF4-FFF2-40B4-BE49-F238E27FC236}">
                <a16:creationId xmlns:a16="http://schemas.microsoft.com/office/drawing/2014/main" id="{46966C97-D860-47B4-9237-54496EF636F1}"/>
              </a:ext>
            </a:extLst>
          </p:cNvPr>
          <p:cNvSpPr/>
          <p:nvPr/>
        </p:nvSpPr>
        <p:spPr>
          <a:xfrm>
            <a:off x="3768884" y="2788031"/>
            <a:ext cx="2874062" cy="30777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pPr algn="ctr"/>
            <a:r>
              <a:rPr lang="en-US" sz="1400" b="1" dirty="0">
                <a:solidFill>
                  <a:schemeClr val="tx1">
                    <a:lumMod val="65000"/>
                    <a:lumOff val="35000"/>
                  </a:schemeClr>
                </a:solidFill>
              </a:rPr>
              <a:t>Use High-Level Trade Dialog</a:t>
            </a:r>
          </a:p>
        </p:txBody>
      </p:sp>
      <p:sp>
        <p:nvSpPr>
          <p:cNvPr id="7" name="Arrow: Right 6">
            <a:extLst>
              <a:ext uri="{FF2B5EF4-FFF2-40B4-BE49-F238E27FC236}">
                <a16:creationId xmlns:a16="http://schemas.microsoft.com/office/drawing/2014/main" id="{D72A93B5-9AB5-4922-8797-7A864ADD894C}"/>
              </a:ext>
            </a:extLst>
          </p:cNvPr>
          <p:cNvSpPr/>
          <p:nvPr/>
        </p:nvSpPr>
        <p:spPr>
          <a:xfrm rot="5400000">
            <a:off x="1756709" y="1241454"/>
            <a:ext cx="249327"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9" name="TextBox 8">
            <a:extLst>
              <a:ext uri="{FF2B5EF4-FFF2-40B4-BE49-F238E27FC236}">
                <a16:creationId xmlns:a16="http://schemas.microsoft.com/office/drawing/2014/main" id="{4C487585-D968-4662-8F8A-021325807A11}"/>
              </a:ext>
            </a:extLst>
          </p:cNvPr>
          <p:cNvSpPr txBox="1"/>
          <p:nvPr/>
        </p:nvSpPr>
        <p:spPr>
          <a:xfrm>
            <a:off x="620971" y="1560214"/>
            <a:ext cx="3031666" cy="646331"/>
          </a:xfrm>
          <a:prstGeom prst="rect">
            <a:avLst/>
          </a:prstGeom>
          <a:solidFill>
            <a:schemeClr val="accent6">
              <a:lumMod val="75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chemeClr val="bg1"/>
                </a:solidFill>
                <a:latin typeface="Segoe UI" panose="020B0502040204020203" pitchFamily="34" charset="0"/>
                <a:ea typeface="Segoe UI Black" panose="020B0A02040204020203" pitchFamily="34" charset="0"/>
                <a:cs typeface="Segoe UI" panose="020B0502040204020203" pitchFamily="34" charset="0"/>
              </a:rPr>
              <a:t>Mutual Agreement on Carbon Pricing</a:t>
            </a:r>
            <a:endParaRPr lang="en-US" dirty="0">
              <a:solidFill>
                <a:schemeClr val="bg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2985FF13-4604-44BB-BE1E-F8BED7AFB211}"/>
              </a:ext>
            </a:extLst>
          </p:cNvPr>
          <p:cNvSpPr txBox="1"/>
          <p:nvPr/>
        </p:nvSpPr>
        <p:spPr>
          <a:xfrm>
            <a:off x="991501" y="2751770"/>
            <a:ext cx="2005894"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Intensive Dialog</a:t>
            </a:r>
          </a:p>
        </p:txBody>
      </p:sp>
      <p:sp>
        <p:nvSpPr>
          <p:cNvPr id="13" name="Arrow: Right 12">
            <a:extLst>
              <a:ext uri="{FF2B5EF4-FFF2-40B4-BE49-F238E27FC236}">
                <a16:creationId xmlns:a16="http://schemas.microsoft.com/office/drawing/2014/main" id="{8FD5220E-EFA7-44B1-9A37-0CA84FFE362F}"/>
              </a:ext>
            </a:extLst>
          </p:cNvPr>
          <p:cNvSpPr/>
          <p:nvPr/>
        </p:nvSpPr>
        <p:spPr>
          <a:xfrm rot="5400000">
            <a:off x="1702505" y="2277962"/>
            <a:ext cx="369334"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4" name="Arrow: Right 13">
            <a:extLst>
              <a:ext uri="{FF2B5EF4-FFF2-40B4-BE49-F238E27FC236}">
                <a16:creationId xmlns:a16="http://schemas.microsoft.com/office/drawing/2014/main" id="{44C5F8AA-D1B6-4CE1-A4CF-9ED79A8E4937}"/>
              </a:ext>
            </a:extLst>
          </p:cNvPr>
          <p:cNvSpPr/>
          <p:nvPr/>
        </p:nvSpPr>
        <p:spPr>
          <a:xfrm>
            <a:off x="3197609" y="2757534"/>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8" name="Oval 7">
            <a:extLst>
              <a:ext uri="{FF2B5EF4-FFF2-40B4-BE49-F238E27FC236}">
                <a16:creationId xmlns:a16="http://schemas.microsoft.com/office/drawing/2014/main" id="{FD5BDF83-0662-450E-B420-1B18C5DF6C65}"/>
              </a:ext>
            </a:extLst>
          </p:cNvPr>
          <p:cNvSpPr/>
          <p:nvPr/>
        </p:nvSpPr>
        <p:spPr>
          <a:xfrm>
            <a:off x="274922" y="817167"/>
            <a:ext cx="457200" cy="519348"/>
          </a:xfrm>
          <a:prstGeom prst="ellipse">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Impact"/>
                <a:ea typeface="Impact"/>
                <a:cs typeface="Impact"/>
                <a:sym typeface="Impact"/>
              </a:rPr>
              <a:t>2</a:t>
            </a:r>
          </a:p>
        </p:txBody>
      </p:sp>
      <p:sp>
        <p:nvSpPr>
          <p:cNvPr id="15" name="Diamond 14">
            <a:extLst>
              <a:ext uri="{FF2B5EF4-FFF2-40B4-BE49-F238E27FC236}">
                <a16:creationId xmlns:a16="http://schemas.microsoft.com/office/drawing/2014/main" id="{6986457B-4EA8-41B6-839E-1F562DDB317C}"/>
              </a:ext>
            </a:extLst>
          </p:cNvPr>
          <p:cNvSpPr/>
          <p:nvPr/>
        </p:nvSpPr>
        <p:spPr>
          <a:xfrm>
            <a:off x="487803" y="2622781"/>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A</a:t>
            </a:r>
          </a:p>
        </p:txBody>
      </p:sp>
      <p:sp>
        <p:nvSpPr>
          <p:cNvPr id="18" name="Rectangle 17">
            <a:extLst>
              <a:ext uri="{FF2B5EF4-FFF2-40B4-BE49-F238E27FC236}">
                <a16:creationId xmlns:a16="http://schemas.microsoft.com/office/drawing/2014/main" id="{9B64A6DE-329A-48C9-BE90-D425B44219AB}"/>
              </a:ext>
            </a:extLst>
          </p:cNvPr>
          <p:cNvSpPr/>
          <p:nvPr/>
        </p:nvSpPr>
        <p:spPr>
          <a:xfrm>
            <a:off x="5222658" y="3492409"/>
            <a:ext cx="1590263" cy="30777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pPr algn="ctr"/>
            <a:r>
              <a:rPr lang="en-US" sz="1400" b="1" dirty="0">
                <a:solidFill>
                  <a:schemeClr val="tx1">
                    <a:lumMod val="65000"/>
                    <a:lumOff val="35000"/>
                  </a:schemeClr>
                </a:solidFill>
              </a:rPr>
              <a:t>EU Commission</a:t>
            </a:r>
          </a:p>
        </p:txBody>
      </p:sp>
      <p:sp>
        <p:nvSpPr>
          <p:cNvPr id="21" name="Diamond 20">
            <a:extLst>
              <a:ext uri="{FF2B5EF4-FFF2-40B4-BE49-F238E27FC236}">
                <a16:creationId xmlns:a16="http://schemas.microsoft.com/office/drawing/2014/main" id="{F22CC4CE-7B91-45DE-94DA-E67B0F300065}"/>
              </a:ext>
            </a:extLst>
          </p:cNvPr>
          <p:cNvSpPr/>
          <p:nvPr/>
        </p:nvSpPr>
        <p:spPr>
          <a:xfrm>
            <a:off x="478630" y="3351631"/>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B</a:t>
            </a:r>
          </a:p>
        </p:txBody>
      </p:sp>
      <p:sp>
        <p:nvSpPr>
          <p:cNvPr id="24" name="Arrow: Right 23">
            <a:extLst>
              <a:ext uri="{FF2B5EF4-FFF2-40B4-BE49-F238E27FC236}">
                <a16:creationId xmlns:a16="http://schemas.microsoft.com/office/drawing/2014/main" id="{E91E4F8A-C94F-4A84-BB91-8F8B5B3D9839}"/>
              </a:ext>
            </a:extLst>
          </p:cNvPr>
          <p:cNvSpPr/>
          <p:nvPr/>
        </p:nvSpPr>
        <p:spPr>
          <a:xfrm>
            <a:off x="4857751" y="3461912"/>
            <a:ext cx="276262"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25" name="Arrow: Right 24">
            <a:extLst>
              <a:ext uri="{FF2B5EF4-FFF2-40B4-BE49-F238E27FC236}">
                <a16:creationId xmlns:a16="http://schemas.microsoft.com/office/drawing/2014/main" id="{9926A516-2242-4FC4-A79B-F01B1680B8D1}"/>
              </a:ext>
            </a:extLst>
          </p:cNvPr>
          <p:cNvSpPr/>
          <p:nvPr/>
        </p:nvSpPr>
        <p:spPr>
          <a:xfrm>
            <a:off x="4583575" y="4114166"/>
            <a:ext cx="368775" cy="369331"/>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26" name="TextBox 25">
            <a:extLst>
              <a:ext uri="{FF2B5EF4-FFF2-40B4-BE49-F238E27FC236}">
                <a16:creationId xmlns:a16="http://schemas.microsoft.com/office/drawing/2014/main" id="{F7FDDAE1-F337-4BB1-A843-1405C02E96D1}"/>
              </a:ext>
            </a:extLst>
          </p:cNvPr>
          <p:cNvSpPr txBox="1"/>
          <p:nvPr/>
        </p:nvSpPr>
        <p:spPr>
          <a:xfrm>
            <a:off x="991501" y="3343161"/>
            <a:ext cx="3777605" cy="646331"/>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Consistent &amp; Reliable Accounting Methods for Carbon</a:t>
            </a:r>
          </a:p>
        </p:txBody>
      </p:sp>
      <p:sp>
        <p:nvSpPr>
          <p:cNvPr id="31" name="TextBox 30">
            <a:extLst>
              <a:ext uri="{FF2B5EF4-FFF2-40B4-BE49-F238E27FC236}">
                <a16:creationId xmlns:a16="http://schemas.microsoft.com/office/drawing/2014/main" id="{B79DED2F-8910-4365-9A7C-888557A7A6EC}"/>
              </a:ext>
            </a:extLst>
          </p:cNvPr>
          <p:cNvSpPr txBox="1"/>
          <p:nvPr/>
        </p:nvSpPr>
        <p:spPr>
          <a:xfrm>
            <a:off x="991502" y="4114724"/>
            <a:ext cx="3501342"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Complementary Policy Tools</a:t>
            </a:r>
          </a:p>
        </p:txBody>
      </p:sp>
      <p:sp>
        <p:nvSpPr>
          <p:cNvPr id="32" name="Diamond 31">
            <a:extLst>
              <a:ext uri="{FF2B5EF4-FFF2-40B4-BE49-F238E27FC236}">
                <a16:creationId xmlns:a16="http://schemas.microsoft.com/office/drawing/2014/main" id="{8C3DF193-C59B-480B-BDCD-3FA03C90C170}"/>
              </a:ext>
            </a:extLst>
          </p:cNvPr>
          <p:cNvSpPr/>
          <p:nvPr/>
        </p:nvSpPr>
        <p:spPr>
          <a:xfrm>
            <a:off x="487803" y="4023988"/>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C</a:t>
            </a:r>
          </a:p>
        </p:txBody>
      </p:sp>
      <p:sp>
        <p:nvSpPr>
          <p:cNvPr id="33" name="TextBox 32">
            <a:extLst>
              <a:ext uri="{FF2B5EF4-FFF2-40B4-BE49-F238E27FC236}">
                <a16:creationId xmlns:a16="http://schemas.microsoft.com/office/drawing/2014/main" id="{8CF17B87-ED9E-428B-A71F-B4B5A0EBD2B8}"/>
              </a:ext>
            </a:extLst>
          </p:cNvPr>
          <p:cNvSpPr txBox="1"/>
          <p:nvPr/>
        </p:nvSpPr>
        <p:spPr>
          <a:xfrm>
            <a:off x="5045367" y="3960954"/>
            <a:ext cx="2652112" cy="646331"/>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sz="1200"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Global Arrangement on Sustainable Steel &amp; Aluminum to Foster Green Steel</a:t>
            </a:r>
          </a:p>
        </p:txBody>
      </p:sp>
      <p:sp>
        <p:nvSpPr>
          <p:cNvPr id="34" name="Rectangle 33">
            <a:extLst>
              <a:ext uri="{FF2B5EF4-FFF2-40B4-BE49-F238E27FC236}">
                <a16:creationId xmlns:a16="http://schemas.microsoft.com/office/drawing/2014/main" id="{9B08E85D-890E-4279-95A7-64664EA644C2}"/>
              </a:ext>
            </a:extLst>
          </p:cNvPr>
          <p:cNvSpPr/>
          <p:nvPr/>
        </p:nvSpPr>
        <p:spPr>
          <a:xfrm>
            <a:off x="5052683" y="4840239"/>
            <a:ext cx="1590263" cy="30777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pPr algn="ctr"/>
            <a:r>
              <a:rPr lang="en-US" sz="1400" b="1" dirty="0">
                <a:solidFill>
                  <a:schemeClr val="tx1">
                    <a:lumMod val="65000"/>
                    <a:lumOff val="35000"/>
                  </a:schemeClr>
                </a:solidFill>
              </a:rPr>
              <a:t>EU Commission</a:t>
            </a:r>
          </a:p>
        </p:txBody>
      </p:sp>
      <p:sp>
        <p:nvSpPr>
          <p:cNvPr id="35" name="TextBox 34">
            <a:extLst>
              <a:ext uri="{FF2B5EF4-FFF2-40B4-BE49-F238E27FC236}">
                <a16:creationId xmlns:a16="http://schemas.microsoft.com/office/drawing/2014/main" id="{CB22A390-EDBE-42EC-A90A-C0BA84726C71}"/>
              </a:ext>
            </a:extLst>
          </p:cNvPr>
          <p:cNvSpPr txBox="1"/>
          <p:nvPr/>
        </p:nvSpPr>
        <p:spPr>
          <a:xfrm>
            <a:off x="991502" y="4732517"/>
            <a:ext cx="3501342" cy="646331"/>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Intensify Dispute Resolution Framework</a:t>
            </a:r>
          </a:p>
        </p:txBody>
      </p:sp>
      <p:sp>
        <p:nvSpPr>
          <p:cNvPr id="36" name="Diamond 35">
            <a:extLst>
              <a:ext uri="{FF2B5EF4-FFF2-40B4-BE49-F238E27FC236}">
                <a16:creationId xmlns:a16="http://schemas.microsoft.com/office/drawing/2014/main" id="{7A1D4D8E-B8EA-4D3D-891D-644A738A9BF6}"/>
              </a:ext>
            </a:extLst>
          </p:cNvPr>
          <p:cNvSpPr/>
          <p:nvPr/>
        </p:nvSpPr>
        <p:spPr>
          <a:xfrm>
            <a:off x="487803" y="4666632"/>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D</a:t>
            </a:r>
          </a:p>
        </p:txBody>
      </p:sp>
      <p:sp>
        <p:nvSpPr>
          <p:cNvPr id="37" name="Arrow: Right 36">
            <a:extLst>
              <a:ext uri="{FF2B5EF4-FFF2-40B4-BE49-F238E27FC236}">
                <a16:creationId xmlns:a16="http://schemas.microsoft.com/office/drawing/2014/main" id="{9B7D1F96-66EC-4A33-B702-B4F3B0CE3A67}"/>
              </a:ext>
            </a:extLst>
          </p:cNvPr>
          <p:cNvSpPr/>
          <p:nvPr/>
        </p:nvSpPr>
        <p:spPr>
          <a:xfrm>
            <a:off x="4583575" y="4840239"/>
            <a:ext cx="368775" cy="369331"/>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38" name="Diamond 37">
            <a:extLst>
              <a:ext uri="{FF2B5EF4-FFF2-40B4-BE49-F238E27FC236}">
                <a16:creationId xmlns:a16="http://schemas.microsoft.com/office/drawing/2014/main" id="{236CE57D-848C-4089-82FC-1D264707120E}"/>
              </a:ext>
            </a:extLst>
          </p:cNvPr>
          <p:cNvSpPr/>
          <p:nvPr/>
        </p:nvSpPr>
        <p:spPr>
          <a:xfrm>
            <a:off x="503522" y="5455517"/>
            <a:ext cx="368774" cy="550243"/>
          </a:xfrm>
          <a:prstGeom prst="diamond">
            <a:avLst/>
          </a:prstGeom>
          <a:solidFill>
            <a:srgbClr val="00B0F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bg1"/>
                </a:solidFill>
                <a:effectLst/>
                <a:uFillTx/>
                <a:latin typeface="Impact"/>
                <a:ea typeface="Impact"/>
                <a:cs typeface="Impact"/>
                <a:sym typeface="Impact"/>
              </a:rPr>
              <a:t>E</a:t>
            </a:r>
          </a:p>
        </p:txBody>
      </p:sp>
      <p:sp>
        <p:nvSpPr>
          <p:cNvPr id="41" name="TextBox 40">
            <a:extLst>
              <a:ext uri="{FF2B5EF4-FFF2-40B4-BE49-F238E27FC236}">
                <a16:creationId xmlns:a16="http://schemas.microsoft.com/office/drawing/2014/main" id="{8CCE30CB-1602-44F6-93BE-D06FDCF05C55}"/>
              </a:ext>
            </a:extLst>
          </p:cNvPr>
          <p:cNvSpPr txBox="1"/>
          <p:nvPr/>
        </p:nvSpPr>
        <p:spPr>
          <a:xfrm>
            <a:off x="991501" y="5539192"/>
            <a:ext cx="3501342"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For EU: Diversify Trades!</a:t>
            </a:r>
          </a:p>
        </p:txBody>
      </p:sp>
    </p:spTree>
    <p:extLst>
      <p:ext uri="{BB962C8B-B14F-4D97-AF65-F5344CB8AC3E}">
        <p14:creationId xmlns:p14="http://schemas.microsoft.com/office/powerpoint/2010/main" val="221086111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5A024-F48D-408F-B1B8-57028B3BACA9}"/>
              </a:ext>
            </a:extLst>
          </p:cNvPr>
          <p:cNvSpPr>
            <a:spLocks noGrp="1"/>
          </p:cNvSpPr>
          <p:nvPr>
            <p:ph type="title"/>
          </p:nvPr>
        </p:nvSpPr>
        <p:spPr>
          <a:xfrm>
            <a:off x="2469650" y="2543393"/>
            <a:ext cx="4666646" cy="981686"/>
          </a:xfrm>
        </p:spPr>
        <p:txBody>
          <a:bodyPr/>
          <a:lstStyle/>
          <a:p>
            <a:pPr algn="ctr"/>
            <a:r>
              <a:rPr lang="en-US" sz="3600" b="1" dirty="0">
                <a:latin typeface="+mn-lt"/>
              </a:rPr>
              <a:t>Appendix</a:t>
            </a:r>
          </a:p>
        </p:txBody>
      </p:sp>
      <p:sp>
        <p:nvSpPr>
          <p:cNvPr id="3" name="Slide Number Placeholder 2">
            <a:extLst>
              <a:ext uri="{FF2B5EF4-FFF2-40B4-BE49-F238E27FC236}">
                <a16:creationId xmlns:a16="http://schemas.microsoft.com/office/drawing/2014/main" id="{35403612-822F-4DCA-AF0F-A20CB92AC7C4}"/>
              </a:ext>
            </a:extLst>
          </p:cNvPr>
          <p:cNvSpPr>
            <a:spLocks noGrp="1"/>
          </p:cNvSpPr>
          <p:nvPr>
            <p:ph type="sldNum" sz="quarter" idx="2"/>
          </p:nvPr>
        </p:nvSpPr>
        <p:spPr/>
        <p:txBody>
          <a:bodyPr/>
          <a:lstStyle/>
          <a:p>
            <a:fld id="{86CB4B4D-7CA3-9044-876B-883B54F8677D}" type="slidenum">
              <a:rPr lang="en-US" smtClean="0"/>
              <a:pPr/>
              <a:t>16</a:t>
            </a:fld>
            <a:endParaRPr lang="en-US" dirty="0"/>
          </a:p>
        </p:txBody>
      </p:sp>
    </p:spTree>
    <p:extLst>
      <p:ext uri="{BB962C8B-B14F-4D97-AF65-F5344CB8AC3E}">
        <p14:creationId xmlns:p14="http://schemas.microsoft.com/office/powerpoint/2010/main" val="420699516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076AC-5F90-42F0-8484-4A243E413900}"/>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74A24B93-0368-4DCA-94EE-6EC7F9CB7F95}"/>
              </a:ext>
            </a:extLst>
          </p:cNvPr>
          <p:cNvSpPr>
            <a:spLocks noGrp="1"/>
          </p:cNvSpPr>
          <p:nvPr>
            <p:ph type="sldNum" sz="quarter" idx="2"/>
          </p:nvPr>
        </p:nvSpPr>
        <p:spPr/>
        <p:txBody>
          <a:bodyPr/>
          <a:lstStyle/>
          <a:p>
            <a:fld id="{86CB4B4D-7CA3-9044-876B-883B54F8677D}" type="slidenum">
              <a:rPr lang="en-US" smtClean="0"/>
              <a:pPr/>
              <a:t>17</a:t>
            </a:fld>
            <a:endParaRPr lang="en-US" dirty="0"/>
          </a:p>
        </p:txBody>
      </p:sp>
      <p:pic>
        <p:nvPicPr>
          <p:cNvPr id="7" name="Picture 6">
            <a:extLst>
              <a:ext uri="{FF2B5EF4-FFF2-40B4-BE49-F238E27FC236}">
                <a16:creationId xmlns:a16="http://schemas.microsoft.com/office/drawing/2014/main" id="{F0A514AE-B906-4F1B-8B3F-4C2BD17109ED}"/>
              </a:ext>
            </a:extLst>
          </p:cNvPr>
          <p:cNvPicPr>
            <a:picLocks noChangeAspect="1"/>
          </p:cNvPicPr>
          <p:nvPr/>
        </p:nvPicPr>
        <p:blipFill>
          <a:blip r:embed="rId2"/>
          <a:stretch>
            <a:fillRect/>
          </a:stretch>
        </p:blipFill>
        <p:spPr>
          <a:xfrm>
            <a:off x="1501966" y="1596886"/>
            <a:ext cx="6711567" cy="2928731"/>
          </a:xfrm>
          <a:prstGeom prst="rect">
            <a:avLst/>
          </a:prstGeom>
        </p:spPr>
      </p:pic>
    </p:spTree>
    <p:extLst>
      <p:ext uri="{BB962C8B-B14F-4D97-AF65-F5344CB8AC3E}">
        <p14:creationId xmlns:p14="http://schemas.microsoft.com/office/powerpoint/2010/main" val="182905083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620971" y="120546"/>
            <a:ext cx="2555066" cy="435034"/>
          </a:xfrm>
        </p:spPr>
        <p:txBody>
          <a:bodyPr lIns="91440" tIns="45720" rIns="91440" bIns="45720" anchor="t"/>
          <a:lstStyle/>
          <a:p>
            <a:r>
              <a:rPr lang="en-US" dirty="0"/>
              <a:t>Reference Scenario</a:t>
            </a:r>
            <a:br>
              <a:rPr lang="en-US" dirty="0"/>
            </a:br>
            <a:endParaRPr lang="en-US" dirty="0"/>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18</a:t>
            </a:fld>
            <a:endParaRPr lang="en-US" dirty="0"/>
          </a:p>
        </p:txBody>
      </p:sp>
      <p:sp>
        <p:nvSpPr>
          <p:cNvPr id="8" name="Rectangle 7">
            <a:extLst>
              <a:ext uri="{FF2B5EF4-FFF2-40B4-BE49-F238E27FC236}">
                <a16:creationId xmlns:a16="http://schemas.microsoft.com/office/drawing/2014/main" id="{4C2D0972-42EC-41E8-8DC6-EB4C8FA0E22B}"/>
              </a:ext>
            </a:extLst>
          </p:cNvPr>
          <p:cNvSpPr/>
          <p:nvPr/>
        </p:nvSpPr>
        <p:spPr>
          <a:xfrm>
            <a:off x="3618163" y="690479"/>
            <a:ext cx="6097337" cy="646331"/>
          </a:xfrm>
          <a:prstGeom prst="rect">
            <a:avLst/>
          </a:prstGeom>
        </p:spPr>
        <p:txBody>
          <a:bodyPr wrap="square">
            <a:spAutoFit/>
          </a:bodyPr>
          <a:lstStyle/>
          <a:p>
            <a:endParaRPr lang="en-US" b="1" dirty="0"/>
          </a:p>
          <a:p>
            <a:r>
              <a:rPr lang="en-US" b="1" dirty="0"/>
              <a:t>Electricity generation in </a:t>
            </a:r>
            <a:r>
              <a:rPr lang="en-US" b="1" dirty="0" err="1"/>
              <a:t>TWh</a:t>
            </a:r>
            <a:r>
              <a:rPr lang="en-US" b="1" dirty="0"/>
              <a:t> -Current policies scenario</a:t>
            </a:r>
            <a:endParaRPr lang="en-US" dirty="0"/>
          </a:p>
        </p:txBody>
      </p:sp>
      <p:sp>
        <p:nvSpPr>
          <p:cNvPr id="4" name="Rectangle 3">
            <a:extLst>
              <a:ext uri="{FF2B5EF4-FFF2-40B4-BE49-F238E27FC236}">
                <a16:creationId xmlns:a16="http://schemas.microsoft.com/office/drawing/2014/main" id="{97A0A8C8-FCA5-429D-9EBC-3E36CFA6BAE1}"/>
              </a:ext>
            </a:extLst>
          </p:cNvPr>
          <p:cNvSpPr/>
          <p:nvPr/>
        </p:nvSpPr>
        <p:spPr>
          <a:xfrm>
            <a:off x="482510" y="1336810"/>
            <a:ext cx="3188662" cy="3283848"/>
          </a:xfrm>
          <a:prstGeom prst="rect">
            <a:avLst/>
          </a:prstGeom>
          <a:ln w="12700">
            <a:solidFill>
              <a:schemeClr val="accent1"/>
            </a:solidFill>
          </a:ln>
        </p:spPr>
        <p:txBody>
          <a:bodyPr wrap="square">
            <a:spAutoFit/>
          </a:bodyPr>
          <a:lstStyle/>
          <a:p>
            <a:pPr marL="171450" indent="-171450">
              <a:lnSpc>
                <a:spcPct val="150000"/>
              </a:lnSpc>
              <a:buFont typeface="Arial" panose="020B0604020202020204" pitchFamily="34" charset="0"/>
              <a:buChar char="•"/>
            </a:pPr>
            <a:r>
              <a:rPr lang="en-US" sz="1400" dirty="0">
                <a:solidFill>
                  <a:schemeClr val="accent1">
                    <a:lumMod val="50000"/>
                  </a:schemeClr>
                </a:solidFill>
                <a:ea typeface="DengXian" panose="02010600030101010101" pitchFamily="2" charset="-122"/>
                <a:cs typeface="Segoe UI" panose="020B0502040204020203" pitchFamily="34" charset="0"/>
              </a:rPr>
              <a:t>Strengthening its Emissions Trading System (ETS): 4000 Mt CO</a:t>
            </a:r>
            <a:r>
              <a:rPr lang="en-US" sz="1400" baseline="-25000" dirty="0">
                <a:solidFill>
                  <a:schemeClr val="accent1">
                    <a:lumMod val="50000"/>
                  </a:schemeClr>
                </a:solidFill>
                <a:ea typeface="DengXian" panose="02010600030101010101" pitchFamily="2" charset="-122"/>
                <a:cs typeface="Segoe UI" panose="020B0502040204020203" pitchFamily="34" charset="0"/>
              </a:rPr>
              <a:t>2</a:t>
            </a:r>
            <a:r>
              <a:rPr lang="en-US" sz="1400" dirty="0">
                <a:solidFill>
                  <a:schemeClr val="accent1">
                    <a:lumMod val="50000"/>
                  </a:schemeClr>
                </a:solidFill>
                <a:ea typeface="DengXian" panose="02010600030101010101" pitchFamily="2" charset="-122"/>
                <a:cs typeface="Segoe UI" panose="020B0502040204020203" pitchFamily="34" charset="0"/>
              </a:rPr>
              <a:t> reduction by 2030 for electricity generation.</a:t>
            </a:r>
          </a:p>
          <a:p>
            <a:pPr marL="171450" indent="-171450">
              <a:lnSpc>
                <a:spcPct val="150000"/>
              </a:lnSpc>
              <a:buFont typeface="Arial" panose="020B0604020202020204" pitchFamily="34" charset="0"/>
              <a:buChar char="•"/>
            </a:pPr>
            <a:r>
              <a:rPr lang="en-US" sz="1400" dirty="0">
                <a:solidFill>
                  <a:schemeClr val="accent1">
                    <a:lumMod val="50000"/>
                  </a:schemeClr>
                </a:solidFill>
              </a:rPr>
              <a:t>The Chinese </a:t>
            </a:r>
            <a:r>
              <a:rPr lang="en-US" sz="1400" b="1" dirty="0">
                <a:solidFill>
                  <a:schemeClr val="accent1">
                    <a:lumMod val="50000"/>
                  </a:schemeClr>
                </a:solidFill>
              </a:rPr>
              <a:t>ETS price reaches 16 US$ in 2030</a:t>
            </a:r>
            <a:r>
              <a:rPr lang="en-US" sz="1400" dirty="0">
                <a:solidFill>
                  <a:schemeClr val="accent1">
                    <a:lumMod val="50000"/>
                  </a:schemeClr>
                </a:solidFill>
              </a:rPr>
              <a:t>, from the </a:t>
            </a:r>
            <a:r>
              <a:rPr lang="en-US" sz="1400" b="1" dirty="0">
                <a:solidFill>
                  <a:schemeClr val="accent1">
                    <a:lumMod val="50000"/>
                  </a:schemeClr>
                </a:solidFill>
              </a:rPr>
              <a:t>current average price of 9 US$</a:t>
            </a:r>
          </a:p>
          <a:p>
            <a:pPr marL="171450" indent="-171450">
              <a:lnSpc>
                <a:spcPct val="150000"/>
              </a:lnSpc>
              <a:buFont typeface="Arial" panose="020B0604020202020204" pitchFamily="34" charset="0"/>
              <a:buChar char="•"/>
            </a:pPr>
            <a:r>
              <a:rPr lang="en-US" sz="1400" dirty="0">
                <a:solidFill>
                  <a:schemeClr val="accent1">
                    <a:lumMod val="50000"/>
                  </a:schemeClr>
                </a:solidFill>
              </a:rPr>
              <a:t>The share of electricity generated by </a:t>
            </a:r>
            <a:r>
              <a:rPr lang="en-US" sz="1400" b="1" dirty="0">
                <a:solidFill>
                  <a:schemeClr val="accent1">
                    <a:lumMod val="50000"/>
                  </a:schemeClr>
                </a:solidFill>
              </a:rPr>
              <a:t>non-fossil energy reaches 50% in 2030 </a:t>
            </a:r>
            <a:r>
              <a:rPr lang="en-US" sz="1400" dirty="0">
                <a:solidFill>
                  <a:schemeClr val="accent1">
                    <a:lumMod val="50000"/>
                  </a:schemeClr>
                </a:solidFill>
              </a:rPr>
              <a:t>and 69% in 2040</a:t>
            </a:r>
            <a:endParaRPr lang="en-US" sz="1400" dirty="0">
              <a:solidFill>
                <a:schemeClr val="accent1">
                  <a:lumMod val="50000"/>
                </a:schemeClr>
              </a:solidFill>
              <a:ea typeface="DengXian" panose="02010600030101010101" pitchFamily="2" charset="-122"/>
              <a:cs typeface="Segoe UI" panose="020B0502040204020203" pitchFamily="34" charset="0"/>
            </a:endParaRPr>
          </a:p>
        </p:txBody>
      </p:sp>
      <p:sp>
        <p:nvSpPr>
          <p:cNvPr id="34" name="Title 1">
            <a:extLst>
              <a:ext uri="{FF2B5EF4-FFF2-40B4-BE49-F238E27FC236}">
                <a16:creationId xmlns:a16="http://schemas.microsoft.com/office/drawing/2014/main" id="{49CD426C-2482-4D2C-8A0F-B2B128A8D9C1}"/>
              </a:ext>
            </a:extLst>
          </p:cNvPr>
          <p:cNvSpPr txBox="1">
            <a:spLocks/>
          </p:cNvSpPr>
          <p:nvPr/>
        </p:nvSpPr>
        <p:spPr>
          <a:xfrm>
            <a:off x="422875" y="662963"/>
            <a:ext cx="2555066" cy="435034"/>
          </a:xfrm>
          <a:prstGeom prst="rect">
            <a:avLst/>
          </a:prstGeom>
          <a:noFill/>
        </p:spPr>
        <p:txBody>
          <a:bodyPr lIns="91440" tIns="45720" rIns="91440" bIns="45720" anchor="t"/>
          <a:lstStyle>
            <a:lvl1pPr marL="0" marR="0" indent="0" algn="l"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Segoe UI Black" panose="020B0A02040204020203" pitchFamily="34" charset="0"/>
                <a:ea typeface="Segoe UI Black" panose="020B0A02040204020203" pitchFamily="34" charset="0"/>
                <a:cs typeface="Impact"/>
                <a:sym typeface="Impact"/>
              </a:defRPr>
            </a:lvl1pPr>
            <a:lvl2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2pPr>
            <a:lvl3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3pPr>
            <a:lvl4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4pPr>
            <a:lvl5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5pPr>
            <a:lvl6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6pPr>
            <a:lvl7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7pPr>
            <a:lvl8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8pPr>
            <a:lvl9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9pPr>
          </a:lstStyle>
          <a:p>
            <a:pPr hangingPunct="1"/>
            <a:r>
              <a:rPr lang="en-US" u="sng" dirty="0"/>
              <a:t>China Update!</a:t>
            </a:r>
            <a:br>
              <a:rPr lang="en-US" u="sng" dirty="0"/>
            </a:br>
            <a:endParaRPr lang="en-US" u="sng" dirty="0"/>
          </a:p>
        </p:txBody>
      </p:sp>
      <p:pic>
        <p:nvPicPr>
          <p:cNvPr id="9" name="Image 2">
            <a:extLst>
              <a:ext uri="{FF2B5EF4-FFF2-40B4-BE49-F238E27FC236}">
                <a16:creationId xmlns:a16="http://schemas.microsoft.com/office/drawing/2014/main" id="{88616854-8DBD-4A01-85D2-060C5FD0B2B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168521" y="1534533"/>
            <a:ext cx="4996620" cy="3330148"/>
          </a:xfrm>
          <a:prstGeom prst="rect">
            <a:avLst/>
          </a:prstGeom>
          <a:noFill/>
        </p:spPr>
      </p:pic>
      <p:sp>
        <p:nvSpPr>
          <p:cNvPr id="5" name="Rectangle 4">
            <a:extLst>
              <a:ext uri="{FF2B5EF4-FFF2-40B4-BE49-F238E27FC236}">
                <a16:creationId xmlns:a16="http://schemas.microsoft.com/office/drawing/2014/main" id="{9105C588-D1C6-4BA7-9337-BA9023B0674D}"/>
              </a:ext>
            </a:extLst>
          </p:cNvPr>
          <p:cNvSpPr/>
          <p:nvPr/>
        </p:nvSpPr>
        <p:spPr>
          <a:xfrm>
            <a:off x="4068572" y="4939966"/>
            <a:ext cx="4857750" cy="244875"/>
          </a:xfrm>
          <a:prstGeom prst="rect">
            <a:avLst/>
          </a:prstGeom>
        </p:spPr>
        <p:txBody>
          <a:bodyPr>
            <a:spAutoFit/>
          </a:bodyPr>
          <a:lstStyle/>
          <a:p>
            <a:pPr>
              <a:lnSpc>
                <a:spcPct val="107000"/>
              </a:lnSpc>
              <a:spcAft>
                <a:spcPts val="1200"/>
              </a:spcAft>
            </a:pPr>
            <a:r>
              <a:rPr lang="en-US" sz="1000" b="1" dirty="0">
                <a:latin typeface="Segoe UI" panose="020B0502040204020203" pitchFamily="34" charset="0"/>
                <a:ea typeface="DengXian" panose="02010600030101010101" pitchFamily="2" charset="-122"/>
                <a:cs typeface="Segoe UI" panose="020B0502040204020203" pitchFamily="34" charset="0"/>
              </a:rPr>
              <a:t> Source: Year 2020: IEA (2020) statistics, Other Years: Authors’ estimation.</a:t>
            </a:r>
          </a:p>
        </p:txBody>
      </p:sp>
    </p:spTree>
    <p:extLst>
      <p:ext uri="{BB962C8B-B14F-4D97-AF65-F5344CB8AC3E}">
        <p14:creationId xmlns:p14="http://schemas.microsoft.com/office/powerpoint/2010/main" val="98306677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620970" y="120546"/>
            <a:ext cx="5620804" cy="435034"/>
          </a:xfrm>
        </p:spPr>
        <p:txBody>
          <a:bodyPr lIns="91440" tIns="45720" rIns="91440" bIns="45720" anchor="t"/>
          <a:lstStyle/>
          <a:p>
            <a:r>
              <a:rPr lang="en-US" dirty="0"/>
              <a:t>Counter Policy Action: BRIC </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19</a:t>
            </a:fld>
            <a:endParaRPr lang="en-US" dirty="0"/>
          </a:p>
        </p:txBody>
      </p:sp>
      <p:sp>
        <p:nvSpPr>
          <p:cNvPr id="4" name="Rectangle 3">
            <a:extLst>
              <a:ext uri="{FF2B5EF4-FFF2-40B4-BE49-F238E27FC236}">
                <a16:creationId xmlns:a16="http://schemas.microsoft.com/office/drawing/2014/main" id="{97A0A8C8-FCA5-429D-9EBC-3E36CFA6BAE1}"/>
              </a:ext>
            </a:extLst>
          </p:cNvPr>
          <p:cNvSpPr/>
          <p:nvPr/>
        </p:nvSpPr>
        <p:spPr>
          <a:xfrm>
            <a:off x="6969760" y="846721"/>
            <a:ext cx="2566946" cy="2273892"/>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chemeClr val="accent1"/>
            </a:solidFill>
          </a:ln>
        </p:spPr>
        <p:txBody>
          <a:bodyPr wrap="square">
            <a:spAutoFit/>
          </a:bodyPr>
          <a:lstStyle/>
          <a:p>
            <a:pPr>
              <a:lnSpc>
                <a:spcPct val="150000"/>
              </a:lnSpc>
            </a:pPr>
            <a:r>
              <a:rPr lang="en-US" sz="1200" b="1" dirty="0"/>
              <a:t>Target</a:t>
            </a:r>
            <a:r>
              <a:rPr lang="en-US" sz="1200" dirty="0"/>
              <a:t>: </a:t>
            </a:r>
            <a:r>
              <a:rPr lang="en-US" sz="1200" b="1" dirty="0">
                <a:solidFill>
                  <a:schemeClr val="accent1"/>
                </a:solidFill>
              </a:rPr>
              <a:t>Capture Trade Dynamics &amp; Political Consideration</a:t>
            </a:r>
          </a:p>
          <a:p>
            <a:pPr marL="171450" indent="-171450">
              <a:lnSpc>
                <a:spcPct val="150000"/>
              </a:lnSpc>
              <a:buFont typeface="Wingdings" panose="05000000000000000000" pitchFamily="2" charset="2"/>
              <a:buChar char="ü"/>
            </a:pPr>
            <a:r>
              <a:rPr lang="en-US" sz="1200" b="1" dirty="0">
                <a:solidFill>
                  <a:schemeClr val="accent1"/>
                </a:solidFill>
              </a:rPr>
              <a:t>EU Significant decline in both steel and aluminum production</a:t>
            </a:r>
          </a:p>
          <a:p>
            <a:pPr marL="171450" indent="-171450">
              <a:lnSpc>
                <a:spcPct val="150000"/>
              </a:lnSpc>
              <a:buFont typeface="Wingdings" panose="05000000000000000000" pitchFamily="2" charset="2"/>
              <a:buChar char="ü"/>
            </a:pPr>
            <a:r>
              <a:rPr lang="en-US" sz="1200" b="1" dirty="0">
                <a:solidFill>
                  <a:schemeClr val="accent1"/>
                </a:solidFill>
              </a:rPr>
              <a:t>Russia worse off</a:t>
            </a:r>
          </a:p>
          <a:p>
            <a:pPr marL="171450" indent="-171450">
              <a:lnSpc>
                <a:spcPct val="150000"/>
              </a:lnSpc>
              <a:buFont typeface="Wingdings" panose="05000000000000000000" pitchFamily="2" charset="2"/>
              <a:buChar char="ü"/>
            </a:pPr>
            <a:r>
              <a:rPr lang="en-US" sz="1200" b="1" dirty="0">
                <a:solidFill>
                  <a:schemeClr val="accent1"/>
                </a:solidFill>
              </a:rPr>
              <a:t>Other countries including China better off</a:t>
            </a:r>
          </a:p>
        </p:txBody>
      </p:sp>
      <p:graphicFrame>
        <p:nvGraphicFramePr>
          <p:cNvPr id="5" name="Table 4">
            <a:extLst>
              <a:ext uri="{FF2B5EF4-FFF2-40B4-BE49-F238E27FC236}">
                <a16:creationId xmlns:a16="http://schemas.microsoft.com/office/drawing/2014/main" id="{7EFC8DB7-98D4-4943-8639-72CF7D1AB9EE}"/>
              </a:ext>
            </a:extLst>
          </p:cNvPr>
          <p:cNvGraphicFramePr>
            <a:graphicFrameLocks noGrp="1"/>
          </p:cNvGraphicFramePr>
          <p:nvPr>
            <p:extLst>
              <p:ext uri="{D42A27DB-BD31-4B8C-83A1-F6EECF244321}">
                <p14:modId xmlns:p14="http://schemas.microsoft.com/office/powerpoint/2010/main" val="3167854896"/>
              </p:ext>
            </p:extLst>
          </p:nvPr>
        </p:nvGraphicFramePr>
        <p:xfrm>
          <a:off x="483870" y="1341158"/>
          <a:ext cx="6248400" cy="3114834"/>
        </p:xfrm>
        <a:graphic>
          <a:graphicData uri="http://schemas.openxmlformats.org/drawingml/2006/table">
            <a:tbl>
              <a:tblPr/>
              <a:tblGrid>
                <a:gridCol w="1934210">
                  <a:extLst>
                    <a:ext uri="{9D8B030D-6E8A-4147-A177-3AD203B41FA5}">
                      <a16:colId xmlns:a16="http://schemas.microsoft.com/office/drawing/2014/main" val="3770092230"/>
                    </a:ext>
                  </a:extLst>
                </a:gridCol>
                <a:gridCol w="1024890">
                  <a:extLst>
                    <a:ext uri="{9D8B030D-6E8A-4147-A177-3AD203B41FA5}">
                      <a16:colId xmlns:a16="http://schemas.microsoft.com/office/drawing/2014/main" val="1078943409"/>
                    </a:ext>
                  </a:extLst>
                </a:gridCol>
                <a:gridCol w="787400">
                  <a:extLst>
                    <a:ext uri="{9D8B030D-6E8A-4147-A177-3AD203B41FA5}">
                      <a16:colId xmlns:a16="http://schemas.microsoft.com/office/drawing/2014/main" val="1217576634"/>
                    </a:ext>
                  </a:extLst>
                </a:gridCol>
                <a:gridCol w="787400">
                  <a:extLst>
                    <a:ext uri="{9D8B030D-6E8A-4147-A177-3AD203B41FA5}">
                      <a16:colId xmlns:a16="http://schemas.microsoft.com/office/drawing/2014/main" val="3397023018"/>
                    </a:ext>
                  </a:extLst>
                </a:gridCol>
                <a:gridCol w="787400">
                  <a:extLst>
                    <a:ext uri="{9D8B030D-6E8A-4147-A177-3AD203B41FA5}">
                      <a16:colId xmlns:a16="http://schemas.microsoft.com/office/drawing/2014/main" val="1209622411"/>
                    </a:ext>
                  </a:extLst>
                </a:gridCol>
                <a:gridCol w="927100">
                  <a:extLst>
                    <a:ext uri="{9D8B030D-6E8A-4147-A177-3AD203B41FA5}">
                      <a16:colId xmlns:a16="http://schemas.microsoft.com/office/drawing/2014/main" val="514689183"/>
                    </a:ext>
                  </a:extLst>
                </a:gridCol>
              </a:tblGrid>
              <a:tr h="1320096">
                <a:tc>
                  <a:txBody>
                    <a:bodyPr/>
                    <a:lstStyle/>
                    <a:p>
                      <a:pPr algn="l" fontAlgn="b"/>
                      <a:r>
                        <a:rPr lang="en-US" sz="1400" b="1" i="0" u="none" strike="noStrike">
                          <a:solidFill>
                            <a:srgbClr val="000000"/>
                          </a:solidFill>
                          <a:effectLst/>
                          <a:latin typeface="Arial Nova" panose="020B0504020202020204" pitchFamily="34" charset="0"/>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Nova" panose="020B0504020202020204" pitchFamily="34" charset="0"/>
                        </a:rPr>
                        <a:t>Production</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effectLst/>
                          <a:latin typeface="Arial Nova" panose="020B0504020202020204" pitchFamily="34" charset="0"/>
                        </a:rPr>
                        <a:t>Exports</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effectLst/>
                          <a:latin typeface="Arial Nova" panose="020B0504020202020204" pitchFamily="34" charset="0"/>
                        </a:rPr>
                        <a:t>Imports</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effectLst/>
                          <a:latin typeface="Arial Nova" panose="020B0504020202020204" pitchFamily="34" charset="0"/>
                        </a:rPr>
                        <a:t>Welfare</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Nova" panose="020B0504020202020204" pitchFamily="34" charset="0"/>
                        </a:rPr>
                        <a:t>GHG emissions in Mt CO2-eq</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92945190"/>
                  </a:ext>
                </a:extLst>
              </a:tr>
              <a:tr h="355981">
                <a:tc>
                  <a:txBody>
                    <a:bodyPr/>
                    <a:lstStyle/>
                    <a:p>
                      <a:pPr algn="l" fontAlgn="b"/>
                      <a:r>
                        <a:rPr lang="en-US" sz="1400" b="1" i="0" u="none" strike="noStrike">
                          <a:solidFill>
                            <a:srgbClr val="000000"/>
                          </a:solidFill>
                          <a:effectLst/>
                          <a:latin typeface="Arial Nova" panose="020B0504020202020204" pitchFamily="34" charset="0"/>
                        </a:rPr>
                        <a:t>EU27+UK</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1400" b="0" i="0" u="none" strike="noStrike" dirty="0">
                          <a:solidFill>
                            <a:srgbClr val="000000"/>
                          </a:solidFill>
                          <a:effectLst/>
                          <a:latin typeface="Arial Nova" panose="020B0504020202020204" pitchFamily="34" charset="0"/>
                        </a:rPr>
                        <a:t>-10,809</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-12,872</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-5,622</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1400" b="0" i="0" u="none" strike="noStrike">
                          <a:solidFill>
                            <a:srgbClr val="000000"/>
                          </a:solidFill>
                          <a:effectLst/>
                          <a:latin typeface="Calibri" panose="020F0502020204030204" pitchFamily="34" charset="0"/>
                        </a:rPr>
                        <a:t>-4843</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1400" b="0" i="0" u="none" strike="noStrike">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463561791"/>
                  </a:ext>
                </a:extLst>
              </a:tr>
              <a:tr h="355981">
                <a:tc>
                  <a:txBody>
                    <a:bodyPr/>
                    <a:lstStyle/>
                    <a:p>
                      <a:pPr algn="l" fontAlgn="b"/>
                      <a:r>
                        <a:rPr lang="en-US" sz="1400" b="1" i="0" u="none" strike="noStrike">
                          <a:solidFill>
                            <a:srgbClr val="000000"/>
                          </a:solidFill>
                          <a:effectLst/>
                          <a:latin typeface="Arial Nova" panose="020B0504020202020204" pitchFamily="34" charset="0"/>
                        </a:rPr>
                        <a:t>China </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13,981</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-5,859</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-13,836</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Calibri" panose="020F0502020204030204" pitchFamily="34" charset="0"/>
                        </a:rPr>
                        <a:t>3237</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2.6</a:t>
                      </a:r>
                    </a:p>
                  </a:txBody>
                  <a:tcPr marL="7620" marR="7620" marT="7620" marB="0" anchor="b">
                    <a:lnL>
                      <a:noFill/>
                    </a:lnL>
                    <a:lnR>
                      <a:noFill/>
                    </a:lnR>
                    <a:lnT>
                      <a:noFill/>
                    </a:lnT>
                    <a:lnB>
                      <a:noFill/>
                    </a:lnB>
                    <a:solidFill>
                      <a:srgbClr val="FFFFFF"/>
                    </a:solidFill>
                  </a:tcPr>
                </a:tc>
                <a:extLst>
                  <a:ext uri="{0D108BD9-81ED-4DB2-BD59-A6C34878D82A}">
                    <a16:rowId xmlns:a16="http://schemas.microsoft.com/office/drawing/2014/main" val="3953317157"/>
                  </a:ext>
                </a:extLst>
              </a:tr>
              <a:tr h="355981">
                <a:tc>
                  <a:txBody>
                    <a:bodyPr/>
                    <a:lstStyle/>
                    <a:p>
                      <a:pPr algn="l" fontAlgn="b"/>
                      <a:r>
                        <a:rPr lang="en-US" sz="1400" b="1" i="0" u="none" strike="noStrike">
                          <a:solidFill>
                            <a:srgbClr val="000000"/>
                          </a:solidFill>
                          <a:effectLst/>
                          <a:latin typeface="Arial Nova" panose="020B0504020202020204" pitchFamily="34" charset="0"/>
                        </a:rPr>
                        <a:t>India</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4,282</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-1,241</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-3,645</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Calibri" panose="020F0502020204030204" pitchFamily="34" charset="0"/>
                        </a:rPr>
                        <a:t>1028</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4.4</a:t>
                      </a:r>
                    </a:p>
                  </a:txBody>
                  <a:tcPr marL="7620" marR="7620" marT="7620" marB="0" anchor="b">
                    <a:lnL>
                      <a:noFill/>
                    </a:lnL>
                    <a:lnR>
                      <a:noFill/>
                    </a:lnR>
                    <a:lnT>
                      <a:noFill/>
                    </a:lnT>
                    <a:lnB>
                      <a:noFill/>
                    </a:lnB>
                    <a:solidFill>
                      <a:srgbClr val="FFFFFF"/>
                    </a:solidFill>
                  </a:tcPr>
                </a:tc>
                <a:extLst>
                  <a:ext uri="{0D108BD9-81ED-4DB2-BD59-A6C34878D82A}">
                    <a16:rowId xmlns:a16="http://schemas.microsoft.com/office/drawing/2014/main" val="745929287"/>
                  </a:ext>
                </a:extLst>
              </a:tr>
              <a:tr h="355981">
                <a:tc>
                  <a:txBody>
                    <a:bodyPr/>
                    <a:lstStyle/>
                    <a:p>
                      <a:pPr algn="l" fontAlgn="b"/>
                      <a:r>
                        <a:rPr lang="en-US" sz="1400" b="1" i="0" u="none" strike="noStrike">
                          <a:solidFill>
                            <a:srgbClr val="000000"/>
                          </a:solidFill>
                          <a:effectLst/>
                          <a:latin typeface="Arial Nova" panose="020B0504020202020204" pitchFamily="34" charset="0"/>
                        </a:rPr>
                        <a:t>Russia</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11,830</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-4,726</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-12,759</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Calibri" panose="020F0502020204030204" pitchFamily="34" charset="0"/>
                        </a:rPr>
                        <a:t>-3336</a:t>
                      </a:r>
                    </a:p>
                  </a:txBody>
                  <a:tcPr marL="7620" marR="7620" marT="7620" marB="0" anchor="b">
                    <a:lnL>
                      <a:noFill/>
                    </a:lnL>
                    <a:lnR>
                      <a:noFill/>
                    </a:lnR>
                    <a:lnT>
                      <a:noFill/>
                    </a:lnT>
                    <a:lnB>
                      <a:noFill/>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6.2</a:t>
                      </a:r>
                    </a:p>
                  </a:txBody>
                  <a:tcPr marL="7620" marR="7620" marT="7620" marB="0" anchor="b">
                    <a:lnL>
                      <a:noFill/>
                    </a:lnL>
                    <a:lnR>
                      <a:noFill/>
                    </a:lnR>
                    <a:lnT>
                      <a:noFill/>
                    </a:lnT>
                    <a:lnB>
                      <a:noFill/>
                    </a:lnB>
                    <a:solidFill>
                      <a:srgbClr val="FFFFFF"/>
                    </a:solidFill>
                  </a:tcPr>
                </a:tc>
                <a:extLst>
                  <a:ext uri="{0D108BD9-81ED-4DB2-BD59-A6C34878D82A}">
                    <a16:rowId xmlns:a16="http://schemas.microsoft.com/office/drawing/2014/main" val="1807790962"/>
                  </a:ext>
                </a:extLst>
              </a:tr>
              <a:tr h="370814">
                <a:tc>
                  <a:txBody>
                    <a:bodyPr/>
                    <a:lstStyle/>
                    <a:p>
                      <a:pPr algn="l" fontAlgn="b"/>
                      <a:r>
                        <a:rPr lang="en-US" sz="1400" b="1" i="0" u="none" strike="noStrike">
                          <a:solidFill>
                            <a:srgbClr val="000000"/>
                          </a:solidFill>
                          <a:effectLst/>
                          <a:latin typeface="Arial Nova" panose="020B0504020202020204" pitchFamily="34" charset="0"/>
                        </a:rPr>
                        <a:t>Brazil</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1,618</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-908</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400" b="0" i="0" u="none" strike="noStrike">
                          <a:solidFill>
                            <a:srgbClr val="000000"/>
                          </a:solidFill>
                          <a:effectLst/>
                          <a:latin typeface="Arial Nova" panose="020B0504020202020204" pitchFamily="34" charset="0"/>
                        </a:rPr>
                        <a:t>-2,310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400" b="0" i="0" u="none" strike="noStrike">
                          <a:solidFill>
                            <a:srgbClr val="000000"/>
                          </a:solidFill>
                          <a:effectLst/>
                          <a:latin typeface="Calibri" panose="020F0502020204030204" pitchFamily="34" charset="0"/>
                        </a:rPr>
                        <a:t>370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400" b="0" i="0" u="none" strike="noStrike" dirty="0">
                          <a:solidFill>
                            <a:srgbClr val="000000"/>
                          </a:solidFill>
                          <a:effectLst/>
                          <a:latin typeface="Arial Nova" panose="020B0504020202020204" pitchFamily="34" charset="0"/>
                        </a:rPr>
                        <a:t>0.4</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47511035"/>
                  </a:ext>
                </a:extLst>
              </a:tr>
            </a:tbl>
          </a:graphicData>
        </a:graphic>
      </p:graphicFrame>
    </p:spTree>
    <p:extLst>
      <p:ext uri="{BB962C8B-B14F-4D97-AF65-F5344CB8AC3E}">
        <p14:creationId xmlns:p14="http://schemas.microsoft.com/office/powerpoint/2010/main" val="182711618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B94EC17-825A-8D67-32AE-81EBD08A8CEC}"/>
              </a:ext>
            </a:extLst>
          </p:cNvPr>
          <p:cNvSpPr txBox="1"/>
          <p:nvPr/>
        </p:nvSpPr>
        <p:spPr>
          <a:xfrm>
            <a:off x="301642" y="854016"/>
            <a:ext cx="3435471"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EU Fit 55 &amp; Climate Neutrality</a:t>
            </a:r>
            <a:endParaRPr lang="en-US"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p:txBody>
          <a:bodyPr/>
          <a:lstStyle/>
          <a:p>
            <a:r>
              <a:rPr lang="en-US" dirty="0"/>
              <a:t>Background &amp; Research Aims</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2</a:t>
            </a:fld>
            <a:endParaRPr lang="en-US" dirty="0"/>
          </a:p>
        </p:txBody>
      </p:sp>
      <p:sp>
        <p:nvSpPr>
          <p:cNvPr id="5" name="TextBox 4">
            <a:extLst>
              <a:ext uri="{FF2B5EF4-FFF2-40B4-BE49-F238E27FC236}">
                <a16:creationId xmlns:a16="http://schemas.microsoft.com/office/drawing/2014/main" id="{01DCFC88-74B6-4C77-96AB-487C62206E02}"/>
              </a:ext>
            </a:extLst>
          </p:cNvPr>
          <p:cNvSpPr txBox="1"/>
          <p:nvPr/>
        </p:nvSpPr>
        <p:spPr>
          <a:xfrm>
            <a:off x="4376115" y="1439677"/>
            <a:ext cx="4681331" cy="1938992"/>
          </a:xfrm>
          <a:prstGeom prst="rect">
            <a:avLst/>
          </a:prstGeom>
          <a:noFill/>
          <a:ln w="12700" cap="flat">
            <a:solidFill>
              <a:srgbClr val="0070C0"/>
            </a:solidFill>
            <a:prstDash val="sysDot"/>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1200"/>
              </a:spcAft>
            </a:pPr>
            <a:r>
              <a:rPr lang="en-US" sz="2000" b="1" u="sng" dirty="0">
                <a:solidFill>
                  <a:srgbClr val="404141"/>
                </a:solidFill>
                <a:latin typeface="Segoe UI" panose="020B0502040204020203" pitchFamily="34" charset="0"/>
                <a:ea typeface="Segoe UI Black" panose="020B0A02040204020203" pitchFamily="34" charset="0"/>
                <a:cs typeface="Segoe UI" panose="020B0502040204020203" pitchFamily="34" charset="0"/>
              </a:rPr>
              <a:t>Critics</a:t>
            </a:r>
            <a:r>
              <a:rPr lang="en-US" sz="2000" b="1" dirty="0">
                <a:solidFill>
                  <a:srgbClr val="404141"/>
                </a:solidFill>
                <a:latin typeface="Segoe UI" panose="020B0502040204020203" pitchFamily="34" charset="0"/>
                <a:ea typeface="Segoe UI Black" panose="020B0A02040204020203" pitchFamily="34" charset="0"/>
                <a:cs typeface="Segoe UI" panose="020B0502040204020203" pitchFamily="34" charset="0"/>
              </a:rPr>
              <a:t>:</a:t>
            </a:r>
          </a:p>
          <a:p>
            <a:pPr marL="342900" indent="-342900" fontAlgn="base">
              <a:spcAft>
                <a:spcPts val="600"/>
              </a:spcAft>
              <a:buFont typeface="Wingdings" panose="05000000000000000000" pitchFamily="2" charset="2"/>
              <a:buChar char="v"/>
            </a:pPr>
            <a:r>
              <a:rPr lang="en-US" sz="2000" dirty="0">
                <a:solidFill>
                  <a:srgbClr val="404141"/>
                </a:solidFill>
                <a:latin typeface="Segoe UI" panose="020B0502040204020203" pitchFamily="34" charset="0"/>
                <a:ea typeface="Segoe UI Black" panose="020B0A02040204020203" pitchFamily="34" charset="0"/>
                <a:cs typeface="Segoe UI" panose="020B0502040204020203" pitchFamily="34" charset="0"/>
              </a:rPr>
              <a:t>Potential Barrier to Global Trade;</a:t>
            </a:r>
          </a:p>
          <a:p>
            <a:pPr marL="342900" indent="-342900" fontAlgn="base">
              <a:spcAft>
                <a:spcPts val="600"/>
              </a:spcAft>
              <a:buFont typeface="Wingdings" panose="05000000000000000000" pitchFamily="2" charset="2"/>
              <a:buChar char="v"/>
            </a:pPr>
            <a:r>
              <a:rPr lang="en-US" sz="2000" dirty="0">
                <a:solidFill>
                  <a:srgbClr val="404141"/>
                </a:solidFill>
                <a:latin typeface="Segoe UI" panose="020B0502040204020203" pitchFamily="34" charset="0"/>
                <a:ea typeface="Segoe UI Black" panose="020B0A02040204020203" pitchFamily="34" charset="0"/>
                <a:cs typeface="Segoe UI" panose="020B0502040204020203" pitchFamily="34" charset="0"/>
              </a:rPr>
              <a:t>An unequal Burden on Non-EU;</a:t>
            </a:r>
          </a:p>
          <a:p>
            <a:pPr marL="342900" indent="-342900" fontAlgn="base">
              <a:spcAft>
                <a:spcPts val="600"/>
              </a:spcAft>
              <a:buFont typeface="Wingdings" panose="05000000000000000000" pitchFamily="2" charset="2"/>
              <a:buChar char="v"/>
            </a:pPr>
            <a:r>
              <a:rPr lang="en-US" sz="2000" dirty="0">
                <a:solidFill>
                  <a:srgbClr val="404141"/>
                </a:solidFill>
                <a:latin typeface="Segoe UI" panose="020B0502040204020203" pitchFamily="34" charset="0"/>
                <a:ea typeface="Segoe UI Black" panose="020B0A02040204020203" pitchFamily="34" charset="0"/>
                <a:cs typeface="Segoe UI" panose="020B0502040204020203" pitchFamily="34" charset="0"/>
              </a:rPr>
              <a:t>Unfairly Disadvantage Developing Economies. </a:t>
            </a:r>
          </a:p>
        </p:txBody>
      </p:sp>
      <p:sp>
        <p:nvSpPr>
          <p:cNvPr id="4" name="Rectangle 3">
            <a:extLst>
              <a:ext uri="{FF2B5EF4-FFF2-40B4-BE49-F238E27FC236}">
                <a16:creationId xmlns:a16="http://schemas.microsoft.com/office/drawing/2014/main" id="{46966C97-D860-47B4-9237-54496EF636F1}"/>
              </a:ext>
            </a:extLst>
          </p:cNvPr>
          <p:cNvSpPr/>
          <p:nvPr/>
        </p:nvSpPr>
        <p:spPr>
          <a:xfrm>
            <a:off x="5589105" y="3893993"/>
            <a:ext cx="2113877" cy="400110"/>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r>
              <a:rPr lang="en-US" sz="2000"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Focus on China</a:t>
            </a:r>
            <a:endParaRPr lang="en-US" sz="2000" dirty="0">
              <a:solidFill>
                <a:schemeClr val="tx1">
                  <a:lumMod val="65000"/>
                  <a:lumOff val="35000"/>
                </a:schemeClr>
              </a:solidFill>
            </a:endParaRPr>
          </a:p>
        </p:txBody>
      </p:sp>
      <p:sp>
        <p:nvSpPr>
          <p:cNvPr id="7" name="Arrow: Right 6">
            <a:extLst>
              <a:ext uri="{FF2B5EF4-FFF2-40B4-BE49-F238E27FC236}">
                <a16:creationId xmlns:a16="http://schemas.microsoft.com/office/drawing/2014/main" id="{D72A93B5-9AB5-4922-8797-7A864ADD894C}"/>
              </a:ext>
            </a:extLst>
          </p:cNvPr>
          <p:cNvSpPr/>
          <p:nvPr/>
        </p:nvSpPr>
        <p:spPr>
          <a:xfrm rot="5400000">
            <a:off x="1695843" y="1302321"/>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2" name="Arrow: Right 11">
            <a:extLst>
              <a:ext uri="{FF2B5EF4-FFF2-40B4-BE49-F238E27FC236}">
                <a16:creationId xmlns:a16="http://schemas.microsoft.com/office/drawing/2014/main" id="{1B2F1A52-832B-4DE9-B62F-C807221DDA4B}"/>
              </a:ext>
            </a:extLst>
          </p:cNvPr>
          <p:cNvSpPr/>
          <p:nvPr/>
        </p:nvSpPr>
        <p:spPr>
          <a:xfrm>
            <a:off x="3839817" y="1901620"/>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9" name="TextBox 8">
            <a:extLst>
              <a:ext uri="{FF2B5EF4-FFF2-40B4-BE49-F238E27FC236}">
                <a16:creationId xmlns:a16="http://schemas.microsoft.com/office/drawing/2014/main" id="{4C487585-D968-4662-8F8A-021325807A11}"/>
              </a:ext>
            </a:extLst>
          </p:cNvPr>
          <p:cNvSpPr txBox="1"/>
          <p:nvPr/>
        </p:nvSpPr>
        <p:spPr>
          <a:xfrm>
            <a:off x="338085" y="1762842"/>
            <a:ext cx="3362584" cy="646331"/>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Carbon Border Adjustment Mechanism (CBAM)</a:t>
            </a:r>
            <a:endParaRPr lang="en-US"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2985FF13-4604-44BB-BE1E-F8BED7AFB211}"/>
              </a:ext>
            </a:extLst>
          </p:cNvPr>
          <p:cNvSpPr txBox="1"/>
          <p:nvPr/>
        </p:nvSpPr>
        <p:spPr>
          <a:xfrm>
            <a:off x="410972" y="3693657"/>
            <a:ext cx="4326681" cy="2062103"/>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marL="285750" indent="-285750"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Iron, steels and aluminum are vitals;</a:t>
            </a:r>
          </a:p>
          <a:p>
            <a:pPr marL="285750" indent="-285750"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Hard to Abate Sectors;</a:t>
            </a:r>
          </a:p>
          <a:p>
            <a:pPr marL="285750" indent="-285750"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Challenges in Meeting Mitigation Target:</a:t>
            </a:r>
          </a:p>
          <a:p>
            <a:pPr marL="457200" lvl="2" indent="-173038"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 Coal Dominated Energy Structure</a:t>
            </a:r>
          </a:p>
          <a:p>
            <a:pPr marL="285750" indent="-1588"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 Alignment with Economic Growth</a:t>
            </a:r>
          </a:p>
        </p:txBody>
      </p:sp>
      <p:sp>
        <p:nvSpPr>
          <p:cNvPr id="13" name="Arrow: Right 12">
            <a:extLst>
              <a:ext uri="{FF2B5EF4-FFF2-40B4-BE49-F238E27FC236}">
                <a16:creationId xmlns:a16="http://schemas.microsoft.com/office/drawing/2014/main" id="{8FD5220E-EFA7-44B1-9A37-0CA84FFE362F}"/>
              </a:ext>
            </a:extLst>
          </p:cNvPr>
          <p:cNvSpPr/>
          <p:nvPr/>
        </p:nvSpPr>
        <p:spPr>
          <a:xfrm rot="5400000">
            <a:off x="6453373" y="3442823"/>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4" name="Arrow: Right 13">
            <a:extLst>
              <a:ext uri="{FF2B5EF4-FFF2-40B4-BE49-F238E27FC236}">
                <a16:creationId xmlns:a16="http://schemas.microsoft.com/office/drawing/2014/main" id="{44C5F8AA-D1B6-4CE1-A4CF-9ED79A8E4937}"/>
              </a:ext>
            </a:extLst>
          </p:cNvPr>
          <p:cNvSpPr/>
          <p:nvPr/>
        </p:nvSpPr>
        <p:spPr>
          <a:xfrm rot="10800000">
            <a:off x="4977849" y="3893993"/>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Tree>
    <p:extLst>
      <p:ext uri="{BB962C8B-B14F-4D97-AF65-F5344CB8AC3E}">
        <p14:creationId xmlns:p14="http://schemas.microsoft.com/office/powerpoint/2010/main" val="389857217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076AC-5F90-42F0-8484-4A243E413900}"/>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74A24B93-0368-4DCA-94EE-6EC7F9CB7F95}"/>
              </a:ext>
            </a:extLst>
          </p:cNvPr>
          <p:cNvSpPr>
            <a:spLocks noGrp="1"/>
          </p:cNvSpPr>
          <p:nvPr>
            <p:ph type="sldNum" sz="quarter" idx="2"/>
          </p:nvPr>
        </p:nvSpPr>
        <p:spPr/>
        <p:txBody>
          <a:bodyPr/>
          <a:lstStyle/>
          <a:p>
            <a:fld id="{86CB4B4D-7CA3-9044-876B-883B54F8677D}" type="slidenum">
              <a:rPr lang="en-US" smtClean="0"/>
              <a:pPr/>
              <a:t>20</a:t>
            </a:fld>
            <a:endParaRPr lang="en-US" dirty="0"/>
          </a:p>
        </p:txBody>
      </p:sp>
      <p:pic>
        <p:nvPicPr>
          <p:cNvPr id="5" name="Picture 4">
            <a:extLst>
              <a:ext uri="{FF2B5EF4-FFF2-40B4-BE49-F238E27FC236}">
                <a16:creationId xmlns:a16="http://schemas.microsoft.com/office/drawing/2014/main" id="{EF82868F-B6DC-47B3-9B4C-1E42D09DA2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2754" y="1587848"/>
            <a:ext cx="5809992" cy="3682303"/>
          </a:xfrm>
          <a:prstGeom prst="rect">
            <a:avLst/>
          </a:prstGeom>
        </p:spPr>
      </p:pic>
    </p:spTree>
    <p:extLst>
      <p:ext uri="{BB962C8B-B14F-4D97-AF65-F5344CB8AC3E}">
        <p14:creationId xmlns:p14="http://schemas.microsoft.com/office/powerpoint/2010/main" val="90070277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076AC-5F90-42F0-8484-4A243E413900}"/>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74A24B93-0368-4DCA-94EE-6EC7F9CB7F95}"/>
              </a:ext>
            </a:extLst>
          </p:cNvPr>
          <p:cNvSpPr>
            <a:spLocks noGrp="1"/>
          </p:cNvSpPr>
          <p:nvPr>
            <p:ph type="sldNum" sz="quarter" idx="2"/>
          </p:nvPr>
        </p:nvSpPr>
        <p:spPr/>
        <p:txBody>
          <a:bodyPr/>
          <a:lstStyle/>
          <a:p>
            <a:fld id="{86CB4B4D-7CA3-9044-876B-883B54F8677D}" type="slidenum">
              <a:rPr lang="en-US" smtClean="0"/>
              <a:pPr/>
              <a:t>21</a:t>
            </a:fld>
            <a:endParaRPr lang="en-US" dirty="0"/>
          </a:p>
        </p:txBody>
      </p:sp>
      <p:pic>
        <p:nvPicPr>
          <p:cNvPr id="6" name="Picture 5">
            <a:extLst>
              <a:ext uri="{FF2B5EF4-FFF2-40B4-BE49-F238E27FC236}">
                <a16:creationId xmlns:a16="http://schemas.microsoft.com/office/drawing/2014/main" id="{F2796D28-D3A9-4870-9BCB-A5D0AD67D5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7208" y="1700634"/>
            <a:ext cx="5121084" cy="3456732"/>
          </a:xfrm>
          <a:prstGeom prst="rect">
            <a:avLst/>
          </a:prstGeom>
        </p:spPr>
      </p:pic>
    </p:spTree>
    <p:extLst>
      <p:ext uri="{BB962C8B-B14F-4D97-AF65-F5344CB8AC3E}">
        <p14:creationId xmlns:p14="http://schemas.microsoft.com/office/powerpoint/2010/main" val="24814043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22</a:t>
            </a:fld>
            <a:endParaRPr lang="en-US" dirty="0"/>
          </a:p>
        </p:txBody>
      </p:sp>
      <p:sp>
        <p:nvSpPr>
          <p:cNvPr id="9" name="Titre 1">
            <a:extLst>
              <a:ext uri="{FF2B5EF4-FFF2-40B4-BE49-F238E27FC236}">
                <a16:creationId xmlns:a16="http://schemas.microsoft.com/office/drawing/2014/main" id="{54318A34-1FA0-437B-AD46-8C4CC289930D}"/>
              </a:ext>
            </a:extLst>
          </p:cNvPr>
          <p:cNvSpPr>
            <a:spLocks noGrp="1"/>
          </p:cNvSpPr>
          <p:nvPr>
            <p:ph type="title"/>
          </p:nvPr>
        </p:nvSpPr>
        <p:spPr>
          <a:xfrm>
            <a:off x="620971" y="120546"/>
            <a:ext cx="5895399" cy="435034"/>
          </a:xfrm>
        </p:spPr>
        <p:txBody>
          <a:bodyPr/>
          <a:lstStyle/>
          <a:p>
            <a:r>
              <a:rPr lang="en-US" sz="1800" b="1" dirty="0">
                <a:latin typeface="+mj-lt"/>
              </a:rPr>
              <a:t>Main Findings</a:t>
            </a:r>
            <a:br>
              <a:rPr lang="en-US" sz="1800" b="1" dirty="0">
                <a:latin typeface="+mj-lt"/>
              </a:rPr>
            </a:br>
            <a:endParaRPr lang="fr-FR" dirty="0"/>
          </a:p>
        </p:txBody>
      </p:sp>
      <p:graphicFrame>
        <p:nvGraphicFramePr>
          <p:cNvPr id="2" name="Table 1">
            <a:extLst>
              <a:ext uri="{FF2B5EF4-FFF2-40B4-BE49-F238E27FC236}">
                <a16:creationId xmlns:a16="http://schemas.microsoft.com/office/drawing/2014/main" id="{C6DB5665-9E1D-4C9F-938C-ADA6D6B62C31}"/>
              </a:ext>
            </a:extLst>
          </p:cNvPr>
          <p:cNvGraphicFramePr>
            <a:graphicFrameLocks noGrp="1"/>
          </p:cNvGraphicFramePr>
          <p:nvPr/>
        </p:nvGraphicFramePr>
        <p:xfrm>
          <a:off x="615888" y="856386"/>
          <a:ext cx="8671175" cy="2496420"/>
        </p:xfrm>
        <a:graphic>
          <a:graphicData uri="http://schemas.openxmlformats.org/drawingml/2006/table">
            <a:tbl>
              <a:tblPr/>
              <a:tblGrid>
                <a:gridCol w="3853463">
                  <a:extLst>
                    <a:ext uri="{9D8B030D-6E8A-4147-A177-3AD203B41FA5}">
                      <a16:colId xmlns:a16="http://schemas.microsoft.com/office/drawing/2014/main" val="3980384799"/>
                    </a:ext>
                  </a:extLst>
                </a:gridCol>
                <a:gridCol w="915356">
                  <a:extLst>
                    <a:ext uri="{9D8B030D-6E8A-4147-A177-3AD203B41FA5}">
                      <a16:colId xmlns:a16="http://schemas.microsoft.com/office/drawing/2014/main" val="2569226399"/>
                    </a:ext>
                  </a:extLst>
                </a:gridCol>
                <a:gridCol w="904954">
                  <a:extLst>
                    <a:ext uri="{9D8B030D-6E8A-4147-A177-3AD203B41FA5}">
                      <a16:colId xmlns:a16="http://schemas.microsoft.com/office/drawing/2014/main" val="3304816129"/>
                    </a:ext>
                  </a:extLst>
                </a:gridCol>
                <a:gridCol w="1336538">
                  <a:extLst>
                    <a:ext uri="{9D8B030D-6E8A-4147-A177-3AD203B41FA5}">
                      <a16:colId xmlns:a16="http://schemas.microsoft.com/office/drawing/2014/main" val="2641274639"/>
                    </a:ext>
                  </a:extLst>
                </a:gridCol>
                <a:gridCol w="830432">
                  <a:extLst>
                    <a:ext uri="{9D8B030D-6E8A-4147-A177-3AD203B41FA5}">
                      <a16:colId xmlns:a16="http://schemas.microsoft.com/office/drawing/2014/main" val="1325369849"/>
                    </a:ext>
                  </a:extLst>
                </a:gridCol>
                <a:gridCol w="830432">
                  <a:extLst>
                    <a:ext uri="{9D8B030D-6E8A-4147-A177-3AD203B41FA5}">
                      <a16:colId xmlns:a16="http://schemas.microsoft.com/office/drawing/2014/main" val="3847597231"/>
                    </a:ext>
                  </a:extLst>
                </a:gridCol>
              </a:tblGrid>
              <a:tr h="208035">
                <a:tc>
                  <a:txBody>
                    <a:bodyPr/>
                    <a:lstStyle/>
                    <a:p>
                      <a:pPr algn="l" fontAlgn="b"/>
                      <a:r>
                        <a:rPr lang="en-US" sz="1200" b="1" i="0" u="none" strike="noStrike">
                          <a:solidFill>
                            <a:srgbClr val="000000"/>
                          </a:solidFill>
                          <a:effectLst/>
                          <a:latin typeface="Arial" panose="020B0604020202020204" pitchFamily="34" charset="0"/>
                        </a:rPr>
                        <a:t> </a:t>
                      </a:r>
                    </a:p>
                  </a:txBody>
                  <a:tcPr marL="7620" marR="7620" marT="7620" marB="0" anchor="b">
                    <a:lnL>
                      <a:noFill/>
                    </a:lnL>
                    <a:lnR>
                      <a:noFill/>
                    </a:lnR>
                    <a:lnT>
                      <a:noFill/>
                    </a:lnT>
                    <a:lnB>
                      <a:noFill/>
                    </a:lnB>
                    <a:solidFill>
                      <a:srgbClr val="FFFFFF"/>
                    </a:solidFill>
                  </a:tcPr>
                </a:tc>
                <a:tc gridSpan="3">
                  <a:txBody>
                    <a:bodyPr/>
                    <a:lstStyle/>
                    <a:p>
                      <a:pPr algn="ctr" fontAlgn="b"/>
                      <a:r>
                        <a:rPr lang="en-US" sz="1200" b="1" i="0" u="none" strike="noStrike">
                          <a:solidFill>
                            <a:srgbClr val="000000"/>
                          </a:solidFill>
                          <a:effectLst/>
                          <a:latin typeface="Arial" panose="020B0604020202020204" pitchFamily="34" charset="0"/>
                        </a:rPr>
                        <a:t>China</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gridSpan="2">
                  <a:txBody>
                    <a:bodyPr/>
                    <a:lstStyle/>
                    <a:p>
                      <a:pPr algn="ctr" fontAlgn="b"/>
                      <a:r>
                        <a:rPr lang="en-US" sz="1200" b="1" i="0" u="none" strike="noStrike">
                          <a:solidFill>
                            <a:srgbClr val="000000"/>
                          </a:solidFill>
                          <a:effectLst/>
                          <a:latin typeface="Arial" panose="020B0604020202020204" pitchFamily="34" charset="0"/>
                        </a:rPr>
                        <a:t>EU27+UK</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extLst>
                  <a:ext uri="{0D108BD9-81ED-4DB2-BD59-A6C34878D82A}">
                    <a16:rowId xmlns:a16="http://schemas.microsoft.com/office/drawing/2014/main" val="1856669234"/>
                  </a:ext>
                </a:extLst>
              </a:tr>
              <a:tr h="208035">
                <a:tc>
                  <a:txBody>
                    <a:bodyPr/>
                    <a:lstStyle/>
                    <a:p>
                      <a:pPr algn="l" fontAlgn="b"/>
                      <a:r>
                        <a:rPr lang="en-US" sz="1200" b="1" i="0" u="none" strike="noStrike">
                          <a:solidFill>
                            <a:srgbClr val="000000"/>
                          </a:solidFill>
                          <a:effectLst/>
                          <a:latin typeface="Arial" panose="020B0604020202020204" pitchFamily="34" charset="0"/>
                        </a:rPr>
                        <a:t> </a:t>
                      </a:r>
                    </a:p>
                  </a:txBody>
                  <a:tcPr marL="7620" marR="7620" marT="7620" marB="0" anchor="b">
                    <a:lnL>
                      <a:noFill/>
                    </a:lnL>
                    <a:lnR>
                      <a:noFill/>
                    </a:lnR>
                    <a:lnT>
                      <a:noFill/>
                    </a:lnT>
                    <a:lnB>
                      <a:noFill/>
                    </a:lnB>
                    <a:solidFill>
                      <a:srgbClr val="FFFFFF"/>
                    </a:solidFill>
                  </a:tcPr>
                </a:tc>
                <a:tc>
                  <a:txBody>
                    <a:bodyPr/>
                    <a:lstStyle/>
                    <a:p>
                      <a:pPr algn="ctr" fontAlgn="b"/>
                      <a:r>
                        <a:rPr lang="en-US" sz="1200" b="1" i="0" u="none" strike="noStrike">
                          <a:solidFill>
                            <a:srgbClr val="000000"/>
                          </a:solidFill>
                          <a:effectLst/>
                          <a:latin typeface="Arial" panose="020B0604020202020204" pitchFamily="34" charset="0"/>
                        </a:rPr>
                        <a:t>Production</a:t>
                      </a:r>
                    </a:p>
                  </a:txBody>
                  <a:tcPr marL="7620" marR="7620" marT="7620" marB="0" anchor="b">
                    <a:lnL>
                      <a:noFill/>
                    </a:lnL>
                    <a:lnR>
                      <a:noFill/>
                    </a:lnR>
                    <a:lnT>
                      <a:noFill/>
                    </a:lnT>
                    <a:lnB>
                      <a:noFill/>
                    </a:lnB>
                    <a:solidFill>
                      <a:srgbClr val="FFFFFF"/>
                    </a:solidFill>
                  </a:tcPr>
                </a:tc>
                <a:tc>
                  <a:txBody>
                    <a:bodyPr/>
                    <a:lstStyle/>
                    <a:p>
                      <a:pPr algn="ctr" fontAlgn="b"/>
                      <a:r>
                        <a:rPr lang="en-US" sz="1200" b="1" i="0" u="none" strike="noStrike" dirty="0">
                          <a:solidFill>
                            <a:srgbClr val="000000"/>
                          </a:solidFill>
                          <a:effectLst/>
                          <a:latin typeface="Arial" panose="020B0604020202020204" pitchFamily="34" charset="0"/>
                        </a:rPr>
                        <a:t>Welfare</a:t>
                      </a:r>
                    </a:p>
                  </a:txBody>
                  <a:tcPr marL="7620" marR="7620" marT="7620" marB="0" anchor="b">
                    <a:lnL>
                      <a:noFill/>
                    </a:lnL>
                    <a:lnR>
                      <a:noFill/>
                    </a:lnR>
                    <a:lnT>
                      <a:noFill/>
                    </a:lnT>
                    <a:lnB>
                      <a:noFill/>
                    </a:lnB>
                    <a:solidFill>
                      <a:srgbClr val="FFFFFF"/>
                    </a:solidFill>
                  </a:tcPr>
                </a:tc>
                <a:tc>
                  <a:txBody>
                    <a:bodyPr/>
                    <a:lstStyle/>
                    <a:p>
                      <a:pPr algn="ctr" fontAlgn="b"/>
                      <a:r>
                        <a:rPr lang="en-US" sz="1200" b="1" i="0" u="none" strike="noStrike">
                          <a:solidFill>
                            <a:srgbClr val="000000"/>
                          </a:solidFill>
                          <a:effectLst/>
                          <a:latin typeface="Arial" panose="020B0604020202020204" pitchFamily="34" charset="0"/>
                        </a:rPr>
                        <a:t>Environment</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1200" b="1" i="0" u="none" strike="noStrike">
                          <a:solidFill>
                            <a:srgbClr val="000000"/>
                          </a:solidFill>
                          <a:effectLst/>
                          <a:latin typeface="Arial" panose="020B0604020202020204" pitchFamily="34" charset="0"/>
                        </a:rPr>
                        <a:t>Production</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1200" b="1" i="0" u="none" strike="noStrike">
                          <a:solidFill>
                            <a:srgbClr val="000000"/>
                          </a:solidFill>
                          <a:effectLst/>
                          <a:latin typeface="Arial" panose="020B0604020202020204" pitchFamily="34" charset="0"/>
                        </a:rPr>
                        <a:t>Welfare</a:t>
                      </a:r>
                    </a:p>
                  </a:txBody>
                  <a:tcPr marL="7620" marR="7620" marT="7620" marB="0" anchor="b">
                    <a:lnL>
                      <a:noFill/>
                    </a:lnL>
                    <a:lnR>
                      <a:noFill/>
                    </a:lnR>
                    <a:lnT>
                      <a:noFill/>
                    </a:lnT>
                    <a:lnB>
                      <a:noFill/>
                    </a:lnB>
                    <a:solidFill>
                      <a:srgbClr val="FFFFFF"/>
                    </a:solidFill>
                  </a:tcPr>
                </a:tc>
                <a:extLst>
                  <a:ext uri="{0D108BD9-81ED-4DB2-BD59-A6C34878D82A}">
                    <a16:rowId xmlns:a16="http://schemas.microsoft.com/office/drawing/2014/main" val="3009467739"/>
                  </a:ext>
                </a:extLst>
              </a:tr>
              <a:tr h="208035">
                <a:tc>
                  <a:txBody>
                    <a:bodyPr/>
                    <a:lstStyle/>
                    <a:p>
                      <a:pPr algn="l" fontAlgn="b"/>
                      <a:r>
                        <a:rPr lang="en-US" sz="1200" b="1" i="0" u="none" strike="noStrike">
                          <a:solidFill>
                            <a:srgbClr val="000000"/>
                          </a:solidFill>
                          <a:effectLst/>
                          <a:latin typeface="Arial" panose="020B0604020202020204" pitchFamily="34" charset="0"/>
                        </a:rPr>
                        <a:t>Duties on European imports</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13,981</a:t>
                      </a:r>
                    </a:p>
                  </a:txBody>
                  <a:tcPr marL="7620" marR="7620" marT="7620" marB="0" anchor="b">
                    <a:lnL>
                      <a:noFill/>
                    </a:lnL>
                    <a:lnR>
                      <a:noFill/>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3,841</a:t>
                      </a:r>
                    </a:p>
                  </a:txBody>
                  <a:tcPr marL="7620" marR="7620" marT="7620" marB="0" anchor="b">
                    <a:lnL>
                      <a:noFill/>
                    </a:lnL>
                    <a:lnR>
                      <a:noFill/>
                    </a:lnR>
                    <a:lnT>
                      <a:noFill/>
                    </a:lnT>
                    <a:lnB>
                      <a:noFill/>
                    </a:lnB>
                    <a:solidFill>
                      <a:srgbClr val="E1E383"/>
                    </a:solidFill>
                  </a:tcPr>
                </a:tc>
                <a:tc>
                  <a:txBody>
                    <a:bodyPr/>
                    <a:lstStyle/>
                    <a:p>
                      <a:pPr algn="r" fontAlgn="b"/>
                      <a:r>
                        <a:rPr lang="en-US" sz="1200" b="1" i="0" u="none" strike="noStrike">
                          <a:solidFill>
                            <a:srgbClr val="000000"/>
                          </a:solidFill>
                          <a:effectLst/>
                          <a:latin typeface="Arial" panose="020B0604020202020204" pitchFamily="34" charset="0"/>
                        </a:rPr>
                        <a:t>-3.0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A8F72"/>
                    </a:solidFill>
                  </a:tcPr>
                </a:tc>
                <a:tc>
                  <a:txBody>
                    <a:bodyPr/>
                    <a:lstStyle/>
                    <a:p>
                      <a:pPr algn="r" fontAlgn="b"/>
                      <a:r>
                        <a:rPr lang="en-US" sz="1200" b="1" i="0" u="none" strike="noStrike">
                          <a:solidFill>
                            <a:srgbClr val="000000"/>
                          </a:solidFill>
                          <a:effectLst/>
                          <a:latin typeface="Arial" panose="020B0604020202020204" pitchFamily="34" charset="0"/>
                        </a:rPr>
                        <a:t>-4,413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BAE78"/>
                    </a:solidFill>
                  </a:tcPr>
                </a:tc>
                <a:tc>
                  <a:txBody>
                    <a:bodyPr/>
                    <a:lstStyle/>
                    <a:p>
                      <a:pPr algn="r" fontAlgn="b"/>
                      <a:r>
                        <a:rPr lang="en-US" sz="1200" b="1" i="0" u="none" strike="noStrike">
                          <a:solidFill>
                            <a:srgbClr val="000000"/>
                          </a:solidFill>
                          <a:effectLst/>
                          <a:latin typeface="Arial" panose="020B0604020202020204" pitchFamily="34" charset="0"/>
                        </a:rPr>
                        <a:t>-1,628</a:t>
                      </a:r>
                    </a:p>
                  </a:txBody>
                  <a:tcPr marL="7620" marR="7620" marT="7620" marB="0" anchor="b">
                    <a:lnL>
                      <a:noFill/>
                    </a:lnL>
                    <a:lnR>
                      <a:noFill/>
                    </a:lnR>
                    <a:lnT>
                      <a:noFill/>
                    </a:lnT>
                    <a:lnB>
                      <a:noFill/>
                    </a:lnB>
                    <a:solidFill>
                      <a:srgbClr val="FEDB81"/>
                    </a:solidFill>
                  </a:tcPr>
                </a:tc>
                <a:extLst>
                  <a:ext uri="{0D108BD9-81ED-4DB2-BD59-A6C34878D82A}">
                    <a16:rowId xmlns:a16="http://schemas.microsoft.com/office/drawing/2014/main" val="3836729227"/>
                  </a:ext>
                </a:extLst>
              </a:tr>
              <a:tr h="208035">
                <a:tc>
                  <a:txBody>
                    <a:bodyPr/>
                    <a:lstStyle/>
                    <a:p>
                      <a:pPr algn="l" fontAlgn="b"/>
                      <a:r>
                        <a:rPr lang="en-US" sz="1200" b="1" i="0" u="none" strike="noStrike" dirty="0">
                          <a:solidFill>
                            <a:srgbClr val="000000"/>
                          </a:solidFill>
                          <a:effectLst/>
                          <a:latin typeface="Arial" panose="020B0604020202020204" pitchFamily="34" charset="0"/>
                        </a:rPr>
                        <a:t>Export subsidies</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13,981</a:t>
                      </a:r>
                    </a:p>
                  </a:txBody>
                  <a:tcPr marL="7620" marR="7620" marT="7620" marB="0" anchor="b">
                    <a:lnL>
                      <a:noFill/>
                    </a:lnL>
                    <a:lnR>
                      <a:noFill/>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-2,880</a:t>
                      </a:r>
                    </a:p>
                  </a:txBody>
                  <a:tcPr marL="7620" marR="7620" marT="7620" marB="0" anchor="b">
                    <a:lnL>
                      <a:noFill/>
                    </a:lnL>
                    <a:lnR>
                      <a:noFill/>
                    </a:lnR>
                    <a:lnT>
                      <a:noFill/>
                    </a:lnT>
                    <a:lnB>
                      <a:noFill/>
                    </a:lnB>
                    <a:solidFill>
                      <a:srgbClr val="FEE282"/>
                    </a:solidFill>
                  </a:tcPr>
                </a:tc>
                <a:tc>
                  <a:txBody>
                    <a:bodyPr/>
                    <a:lstStyle/>
                    <a:p>
                      <a:pPr algn="r" fontAlgn="b"/>
                      <a:r>
                        <a:rPr lang="en-US" sz="1200" b="1" i="0" u="none" strike="noStrike">
                          <a:solidFill>
                            <a:srgbClr val="000000"/>
                          </a:solidFill>
                          <a:effectLst/>
                          <a:latin typeface="Arial" panose="020B0604020202020204" pitchFamily="34" charset="0"/>
                        </a:rPr>
                        <a:t>-2.7</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A9473"/>
                    </a:solidFill>
                  </a:tcPr>
                </a:tc>
                <a:tc>
                  <a:txBody>
                    <a:bodyPr/>
                    <a:lstStyle/>
                    <a:p>
                      <a:pPr algn="r" fontAlgn="b"/>
                      <a:r>
                        <a:rPr lang="en-US" sz="1200" b="1" i="0" u="none" strike="noStrike">
                          <a:solidFill>
                            <a:srgbClr val="000000"/>
                          </a:solidFill>
                          <a:effectLst/>
                          <a:latin typeface="Arial" panose="020B0604020202020204" pitchFamily="34" charset="0"/>
                        </a:rPr>
                        <a:t>-774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6BC17C"/>
                    </a:solidFill>
                  </a:tcPr>
                </a:tc>
                <a:tc>
                  <a:txBody>
                    <a:bodyPr/>
                    <a:lstStyle/>
                    <a:p>
                      <a:pPr algn="r" fontAlgn="b"/>
                      <a:r>
                        <a:rPr lang="en-US" sz="1200" b="1" i="0" u="none" strike="noStrike">
                          <a:solidFill>
                            <a:srgbClr val="000000"/>
                          </a:solidFill>
                          <a:effectLst/>
                          <a:latin typeface="Arial" panose="020B0604020202020204" pitchFamily="34" charset="0"/>
                        </a:rPr>
                        <a:t>706</a:t>
                      </a:r>
                    </a:p>
                  </a:txBody>
                  <a:tcPr marL="7620" marR="7620" marT="7620" marB="0" anchor="b">
                    <a:lnL>
                      <a:noFill/>
                    </a:lnL>
                    <a:lnR>
                      <a:noFill/>
                    </a:lnR>
                    <a:lnT>
                      <a:noFill/>
                    </a:lnT>
                    <a:lnB>
                      <a:noFill/>
                    </a:lnB>
                    <a:solidFill>
                      <a:srgbClr val="63BE7B"/>
                    </a:solidFill>
                  </a:tcPr>
                </a:tc>
                <a:extLst>
                  <a:ext uri="{0D108BD9-81ED-4DB2-BD59-A6C34878D82A}">
                    <a16:rowId xmlns:a16="http://schemas.microsoft.com/office/drawing/2014/main" val="3939923675"/>
                  </a:ext>
                </a:extLst>
              </a:tr>
              <a:tr h="208035">
                <a:tc>
                  <a:txBody>
                    <a:bodyPr/>
                    <a:lstStyle/>
                    <a:p>
                      <a:pPr algn="l" fontAlgn="b"/>
                      <a:r>
                        <a:rPr lang="en-US" sz="1200" b="1" i="0" u="none" strike="noStrike">
                          <a:solidFill>
                            <a:srgbClr val="000000"/>
                          </a:solidFill>
                          <a:effectLst/>
                          <a:latin typeface="Arial" panose="020B0604020202020204" pitchFamily="34" charset="0"/>
                        </a:rPr>
                        <a:t>Subsidies on production</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13,981</a:t>
                      </a:r>
                    </a:p>
                  </a:txBody>
                  <a:tcPr marL="7620" marR="7620" marT="7620" marB="0" anchor="b">
                    <a:lnL>
                      <a:noFill/>
                    </a:lnL>
                    <a:lnR>
                      <a:noFill/>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1,099</a:t>
                      </a:r>
                    </a:p>
                  </a:txBody>
                  <a:tcPr marL="7620" marR="7620" marT="7620" marB="0" anchor="b">
                    <a:lnL>
                      <a:noFill/>
                    </a:lnL>
                    <a:lnR>
                      <a:noFill/>
                    </a:lnR>
                    <a:lnT>
                      <a:noFill/>
                    </a:lnT>
                    <a:lnB>
                      <a:noFill/>
                    </a:lnB>
                    <a:solidFill>
                      <a:srgbClr val="FFEB84"/>
                    </a:solidFill>
                  </a:tcPr>
                </a:tc>
                <a:tc>
                  <a:txBody>
                    <a:bodyPr/>
                    <a:lstStyle/>
                    <a:p>
                      <a:pPr algn="r" fontAlgn="b"/>
                      <a:r>
                        <a:rPr lang="en-US" sz="1200" b="1" i="0" u="none" strike="noStrike">
                          <a:solidFill>
                            <a:srgbClr val="000000"/>
                          </a:solidFill>
                          <a:effectLst/>
                          <a:latin typeface="Arial" panose="020B0604020202020204" pitchFamily="34" charset="0"/>
                        </a:rPr>
                        <a:t>-4.7</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8696B"/>
                    </a:solidFill>
                  </a:tcPr>
                </a:tc>
                <a:tc>
                  <a:txBody>
                    <a:bodyPr/>
                    <a:lstStyle/>
                    <a:p>
                      <a:pPr algn="r" fontAlgn="b"/>
                      <a:r>
                        <a:rPr lang="en-US" sz="1200" b="1" i="0" u="none" strike="noStrike">
                          <a:solidFill>
                            <a:srgbClr val="000000"/>
                          </a:solidFill>
                          <a:effectLst/>
                          <a:latin typeface="Arial" panose="020B0604020202020204" pitchFamily="34" charset="0"/>
                        </a:rPr>
                        <a:t>-684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-35</a:t>
                      </a:r>
                    </a:p>
                  </a:txBody>
                  <a:tcPr marL="7620" marR="7620" marT="7620" marB="0" anchor="b">
                    <a:lnL>
                      <a:noFill/>
                    </a:lnL>
                    <a:lnR>
                      <a:noFill/>
                    </a:lnR>
                    <a:lnT>
                      <a:noFill/>
                    </a:lnT>
                    <a:lnB>
                      <a:noFill/>
                    </a:lnB>
                    <a:solidFill>
                      <a:srgbClr val="A0D07F"/>
                    </a:solidFill>
                  </a:tcPr>
                </a:tc>
                <a:extLst>
                  <a:ext uri="{0D108BD9-81ED-4DB2-BD59-A6C34878D82A}">
                    <a16:rowId xmlns:a16="http://schemas.microsoft.com/office/drawing/2014/main" val="3474560672"/>
                  </a:ext>
                </a:extLst>
              </a:tr>
              <a:tr h="208035">
                <a:tc>
                  <a:txBody>
                    <a:bodyPr/>
                    <a:lstStyle/>
                    <a:p>
                      <a:pPr algn="l" fontAlgn="b"/>
                      <a:r>
                        <a:rPr lang="en-US" sz="1200" b="1" i="0" u="none" strike="noStrike">
                          <a:solidFill>
                            <a:srgbClr val="000000"/>
                          </a:solidFill>
                          <a:effectLst/>
                          <a:latin typeface="Arial" panose="020B0604020202020204" pitchFamily="34" charset="0"/>
                        </a:rPr>
                        <a:t>Chinese Government pays CBAM</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5,087</a:t>
                      </a:r>
                    </a:p>
                  </a:txBody>
                  <a:tcPr marL="7620" marR="7620" marT="7620" marB="0" anchor="b">
                    <a:lnL>
                      <a:noFill/>
                    </a:lnL>
                    <a:lnR>
                      <a:noFill/>
                    </a:lnR>
                    <a:lnT>
                      <a:noFill/>
                    </a:lnT>
                    <a:lnB>
                      <a:noFill/>
                    </a:lnB>
                    <a:solidFill>
                      <a:srgbClr val="F8E984"/>
                    </a:solidFill>
                  </a:tcPr>
                </a:tc>
                <a:tc>
                  <a:txBody>
                    <a:bodyPr/>
                    <a:lstStyle/>
                    <a:p>
                      <a:pPr algn="r" fontAlgn="b"/>
                      <a:r>
                        <a:rPr lang="en-US" sz="1200" b="1" i="0" u="none" strike="noStrike">
                          <a:solidFill>
                            <a:srgbClr val="000000"/>
                          </a:solidFill>
                          <a:effectLst/>
                          <a:latin typeface="Arial" panose="020B0604020202020204" pitchFamily="34" charset="0"/>
                        </a:rPr>
                        <a:t>1,533</a:t>
                      </a:r>
                    </a:p>
                  </a:txBody>
                  <a:tcPr marL="7620" marR="7620" marT="7620" marB="0" anchor="b">
                    <a:lnL>
                      <a:noFill/>
                    </a:lnL>
                    <a:lnR>
                      <a:noFill/>
                    </a:lnR>
                    <a:lnT>
                      <a:noFill/>
                    </a:lnT>
                    <a:lnB>
                      <a:noFill/>
                    </a:lnB>
                    <a:solidFill>
                      <a:srgbClr val="FBEA84"/>
                    </a:solidFill>
                  </a:tcPr>
                </a:tc>
                <a:tc>
                  <a:txBody>
                    <a:bodyPr/>
                    <a:lstStyle/>
                    <a:p>
                      <a:pPr algn="r" fontAlgn="b"/>
                      <a:r>
                        <a:rPr lang="en-US" sz="1200" b="1" i="0" u="none" strike="noStrike">
                          <a:solidFill>
                            <a:srgbClr val="000000"/>
                          </a:solidFill>
                          <a:effectLst/>
                          <a:latin typeface="Arial" panose="020B0604020202020204" pitchFamily="34" charset="0"/>
                        </a:rPr>
                        <a:t>-1.2</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CB679"/>
                    </a:solidFill>
                  </a:tcPr>
                </a:tc>
                <a:tc>
                  <a:txBody>
                    <a:bodyPr/>
                    <a:lstStyle/>
                    <a:p>
                      <a:pPr algn="r" fontAlgn="b"/>
                      <a:r>
                        <a:rPr lang="en-US" sz="1200" b="1" i="0" u="none" strike="noStrike">
                          <a:solidFill>
                            <a:srgbClr val="000000"/>
                          </a:solidFill>
                          <a:effectLst/>
                          <a:latin typeface="Arial" panose="020B0604020202020204" pitchFamily="34" charset="0"/>
                        </a:rPr>
                        <a:t>-6,560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8696B"/>
                    </a:solidFill>
                  </a:tcPr>
                </a:tc>
                <a:tc>
                  <a:txBody>
                    <a:bodyPr/>
                    <a:lstStyle/>
                    <a:p>
                      <a:pPr algn="r" fontAlgn="b"/>
                      <a:r>
                        <a:rPr lang="en-US" sz="1200" b="1" i="0" u="none" strike="noStrike">
                          <a:solidFill>
                            <a:srgbClr val="000000"/>
                          </a:solidFill>
                          <a:effectLst/>
                          <a:latin typeface="Arial" panose="020B0604020202020204" pitchFamily="34" charset="0"/>
                        </a:rPr>
                        <a:t>-1,852</a:t>
                      </a:r>
                    </a:p>
                  </a:txBody>
                  <a:tcPr marL="7620" marR="7620" marT="7620" marB="0" anchor="b">
                    <a:lnL>
                      <a:noFill/>
                    </a:lnL>
                    <a:lnR>
                      <a:noFill/>
                    </a:lnR>
                    <a:lnT>
                      <a:noFill/>
                    </a:lnT>
                    <a:lnB>
                      <a:noFill/>
                    </a:lnB>
                    <a:solidFill>
                      <a:srgbClr val="FDD37F"/>
                    </a:solidFill>
                  </a:tcPr>
                </a:tc>
                <a:extLst>
                  <a:ext uri="{0D108BD9-81ED-4DB2-BD59-A6C34878D82A}">
                    <a16:rowId xmlns:a16="http://schemas.microsoft.com/office/drawing/2014/main" val="3337729830"/>
                  </a:ext>
                </a:extLst>
              </a:tr>
              <a:tr h="208035">
                <a:tc>
                  <a:txBody>
                    <a:bodyPr/>
                    <a:lstStyle/>
                    <a:p>
                      <a:pPr algn="l" fontAlgn="b"/>
                      <a:r>
                        <a:rPr lang="en-US" sz="1200" b="1" i="0" u="none" strike="noStrike" dirty="0">
                          <a:solidFill>
                            <a:srgbClr val="000000"/>
                          </a:solidFill>
                          <a:effectLst/>
                          <a:latin typeface="Arial" panose="020B0604020202020204" pitchFamily="34" charset="0"/>
                        </a:rPr>
                        <a:t>CO2 Compensation</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-65,126</a:t>
                      </a:r>
                    </a:p>
                  </a:txBody>
                  <a:tcPr marL="7620" marR="7620" marT="7620" marB="0" anchor="b">
                    <a:lnL>
                      <a:noFill/>
                    </a:lnL>
                    <a:lnR>
                      <a:noFill/>
                    </a:lnR>
                    <a:lnT>
                      <a:noFill/>
                    </a:lnT>
                    <a:lnB>
                      <a:noFill/>
                    </a:lnB>
                    <a:solidFill>
                      <a:srgbClr val="F8696B"/>
                    </a:solidFill>
                  </a:tcPr>
                </a:tc>
                <a:tc>
                  <a:txBody>
                    <a:bodyPr/>
                    <a:lstStyle/>
                    <a:p>
                      <a:pPr algn="r" fontAlgn="b"/>
                      <a:r>
                        <a:rPr lang="en-US" sz="1200" b="1" i="0" u="none" strike="noStrike">
                          <a:solidFill>
                            <a:srgbClr val="000000"/>
                          </a:solidFill>
                          <a:effectLst/>
                          <a:latin typeface="Arial" panose="020B0604020202020204" pitchFamily="34" charset="0"/>
                        </a:rPr>
                        <a:t>-59,343</a:t>
                      </a:r>
                    </a:p>
                  </a:txBody>
                  <a:tcPr marL="7620" marR="7620" marT="7620" marB="0" anchor="b">
                    <a:lnL>
                      <a:noFill/>
                    </a:lnL>
                    <a:lnR>
                      <a:noFill/>
                    </a:lnR>
                    <a:lnT>
                      <a:noFill/>
                    </a:lnT>
                    <a:lnB>
                      <a:noFill/>
                    </a:lnB>
                    <a:solidFill>
                      <a:srgbClr val="F8696B"/>
                    </a:solidFill>
                  </a:tcPr>
                </a:tc>
                <a:tc>
                  <a:txBody>
                    <a:bodyPr/>
                    <a:lstStyle/>
                    <a:p>
                      <a:pPr algn="r" fontAlgn="b"/>
                      <a:r>
                        <a:rPr lang="en-US" sz="1200" b="1" i="0" u="none" strike="noStrike">
                          <a:solidFill>
                            <a:srgbClr val="000000"/>
                          </a:solidFill>
                          <a:effectLst/>
                          <a:latin typeface="Arial" panose="020B0604020202020204" pitchFamily="34" charset="0"/>
                        </a:rPr>
                        <a:t>838.9</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-1,264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94CC7E"/>
                    </a:solidFill>
                  </a:tcPr>
                </a:tc>
                <a:tc>
                  <a:txBody>
                    <a:bodyPr/>
                    <a:lstStyle/>
                    <a:p>
                      <a:pPr algn="r" fontAlgn="b"/>
                      <a:r>
                        <a:rPr lang="en-US" sz="1200" b="1" i="0" u="none" strike="noStrike">
                          <a:solidFill>
                            <a:srgbClr val="000000"/>
                          </a:solidFill>
                          <a:effectLst/>
                          <a:latin typeface="Arial" panose="020B0604020202020204" pitchFamily="34" charset="0"/>
                        </a:rPr>
                        <a:t>-1,363</a:t>
                      </a:r>
                    </a:p>
                  </a:txBody>
                  <a:tcPr marL="7620" marR="7620" marT="7620" marB="0" anchor="b">
                    <a:lnL>
                      <a:noFill/>
                    </a:lnL>
                    <a:lnR>
                      <a:noFill/>
                    </a:lnR>
                    <a:lnT>
                      <a:noFill/>
                    </a:lnT>
                    <a:lnB>
                      <a:noFill/>
                    </a:lnB>
                    <a:solidFill>
                      <a:srgbClr val="FEE582"/>
                    </a:solidFill>
                  </a:tcPr>
                </a:tc>
                <a:extLst>
                  <a:ext uri="{0D108BD9-81ED-4DB2-BD59-A6C34878D82A}">
                    <a16:rowId xmlns:a16="http://schemas.microsoft.com/office/drawing/2014/main" val="3266226031"/>
                  </a:ext>
                </a:extLst>
              </a:tr>
              <a:tr h="208035">
                <a:tc>
                  <a:txBody>
                    <a:bodyPr/>
                    <a:lstStyle/>
                    <a:p>
                      <a:pPr algn="l" fontAlgn="b"/>
                      <a:r>
                        <a:rPr lang="en-US" sz="1200" b="1" i="0" u="none" strike="noStrike">
                          <a:solidFill>
                            <a:srgbClr val="000000"/>
                          </a:solidFill>
                          <a:effectLst/>
                          <a:latin typeface="Arial" panose="020B0604020202020204" pitchFamily="34" charset="0"/>
                        </a:rPr>
                        <a:t>Full CO2 Compensation on EU export</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dirty="0">
                          <a:solidFill>
                            <a:srgbClr val="000000"/>
                          </a:solidFill>
                          <a:effectLst/>
                          <a:latin typeface="Arial" panose="020B0604020202020204" pitchFamily="34" charset="0"/>
                        </a:rPr>
                        <a:t>,416</a:t>
                      </a:r>
                    </a:p>
                  </a:txBody>
                  <a:tcPr marL="7620" marR="7620" marT="7620" marB="0" anchor="b">
                    <a:lnL>
                      <a:noFill/>
                    </a:lnL>
                    <a:lnR>
                      <a:noFill/>
                    </a:lnR>
                    <a:lnT>
                      <a:noFill/>
                    </a:lnT>
                    <a:lnB>
                      <a:noFill/>
                    </a:lnB>
                    <a:solidFill>
                      <a:srgbClr val="FEE683"/>
                    </a:solidFill>
                  </a:tcPr>
                </a:tc>
                <a:tc>
                  <a:txBody>
                    <a:bodyPr/>
                    <a:lstStyle/>
                    <a:p>
                      <a:pPr algn="r" fontAlgn="b"/>
                      <a:r>
                        <a:rPr lang="en-US" sz="1200" b="1" i="0" u="none" strike="noStrike">
                          <a:solidFill>
                            <a:srgbClr val="000000"/>
                          </a:solidFill>
                          <a:effectLst/>
                          <a:latin typeface="Arial" panose="020B0604020202020204" pitchFamily="34" charset="0"/>
                        </a:rPr>
                        <a:t>595</a:t>
                      </a:r>
                    </a:p>
                  </a:txBody>
                  <a:tcPr marL="7620" marR="7620" marT="7620" marB="0" anchor="b">
                    <a:lnL>
                      <a:noFill/>
                    </a:lnL>
                    <a:lnR>
                      <a:noFill/>
                    </a:lnR>
                    <a:lnT>
                      <a:noFill/>
                    </a:lnT>
                    <a:lnB>
                      <a:noFill/>
                    </a:lnB>
                    <a:solidFill>
                      <a:srgbClr val="FEE983"/>
                    </a:solidFill>
                  </a:tcPr>
                </a:tc>
                <a:tc>
                  <a:txBody>
                    <a:bodyPr/>
                    <a:lstStyle/>
                    <a:p>
                      <a:pPr algn="r" fontAlgn="b"/>
                      <a:r>
                        <a:rPr lang="en-US" sz="1200" b="1" i="0" u="none" strike="noStrike">
                          <a:solidFill>
                            <a:srgbClr val="000000"/>
                          </a:solidFill>
                          <a:effectLst/>
                          <a:latin typeface="Arial" panose="020B0604020202020204" pitchFamily="34" charset="0"/>
                        </a:rPr>
                        <a:t>2.8</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FEB84"/>
                    </a:solidFill>
                  </a:tcPr>
                </a:tc>
                <a:tc>
                  <a:txBody>
                    <a:bodyPr/>
                    <a:lstStyle/>
                    <a:p>
                      <a:pPr algn="r" fontAlgn="b"/>
                      <a:r>
                        <a:rPr lang="en-US" sz="1200" b="1" i="0" u="none" strike="noStrike">
                          <a:solidFill>
                            <a:srgbClr val="000000"/>
                          </a:solidFill>
                          <a:effectLst/>
                          <a:latin typeface="Arial" panose="020B0604020202020204" pitchFamily="34" charset="0"/>
                        </a:rPr>
                        <a:t>-3,297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DD27F"/>
                    </a:solidFill>
                  </a:tcPr>
                </a:tc>
                <a:tc>
                  <a:txBody>
                    <a:bodyPr/>
                    <a:lstStyle/>
                    <a:p>
                      <a:pPr algn="r" fontAlgn="b"/>
                      <a:r>
                        <a:rPr lang="en-US" sz="1200" b="1" i="0" u="none" strike="noStrike">
                          <a:solidFill>
                            <a:srgbClr val="000000"/>
                          </a:solidFill>
                          <a:effectLst/>
                          <a:latin typeface="Arial" panose="020B0604020202020204" pitchFamily="34" charset="0"/>
                        </a:rPr>
                        <a:t>-1,028</a:t>
                      </a:r>
                    </a:p>
                  </a:txBody>
                  <a:tcPr marL="7620" marR="7620" marT="7620" marB="0" anchor="b">
                    <a:lnL>
                      <a:noFill/>
                    </a:lnL>
                    <a:lnR>
                      <a:noFill/>
                    </a:lnR>
                    <a:lnT>
                      <a:noFill/>
                    </a:lnT>
                    <a:lnB>
                      <a:noFill/>
                    </a:lnB>
                    <a:solidFill>
                      <a:srgbClr val="F2E884"/>
                    </a:solidFill>
                  </a:tcPr>
                </a:tc>
                <a:extLst>
                  <a:ext uri="{0D108BD9-81ED-4DB2-BD59-A6C34878D82A}">
                    <a16:rowId xmlns:a16="http://schemas.microsoft.com/office/drawing/2014/main" val="4288337713"/>
                  </a:ext>
                </a:extLst>
              </a:tr>
              <a:tr h="208035">
                <a:tc>
                  <a:txBody>
                    <a:bodyPr/>
                    <a:lstStyle/>
                    <a:p>
                      <a:pPr algn="l" fontAlgn="b"/>
                      <a:r>
                        <a:rPr lang="en-US" sz="1200" b="1" i="0" u="none" strike="noStrike">
                          <a:solidFill>
                            <a:srgbClr val="000000"/>
                          </a:solidFill>
                          <a:effectLst/>
                          <a:latin typeface="Arial" panose="020B0604020202020204" pitchFamily="34" charset="0"/>
                        </a:rPr>
                        <a:t>Chinese full CO2 Compensation on export to EU</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4,617</a:t>
                      </a:r>
                    </a:p>
                  </a:txBody>
                  <a:tcPr marL="7620" marR="7620" marT="7620" marB="0" anchor="b">
                    <a:lnL>
                      <a:noFill/>
                    </a:lnL>
                    <a:lnR>
                      <a:noFill/>
                    </a:lnR>
                    <a:lnT>
                      <a:noFill/>
                    </a:lnT>
                    <a:lnB>
                      <a:noFill/>
                    </a:lnB>
                    <a:solidFill>
                      <a:srgbClr val="FFEB84"/>
                    </a:solidFill>
                  </a:tcPr>
                </a:tc>
                <a:tc>
                  <a:txBody>
                    <a:bodyPr/>
                    <a:lstStyle/>
                    <a:p>
                      <a:pPr algn="r" fontAlgn="b"/>
                      <a:r>
                        <a:rPr lang="en-US" sz="1200" b="1" i="0" u="none" strike="noStrike">
                          <a:solidFill>
                            <a:srgbClr val="000000"/>
                          </a:solidFill>
                          <a:effectLst/>
                          <a:latin typeface="Arial" panose="020B0604020202020204" pitchFamily="34" charset="0"/>
                        </a:rPr>
                        <a:t>1,248</a:t>
                      </a:r>
                    </a:p>
                  </a:txBody>
                  <a:tcPr marL="7620" marR="7620" marT="7620" marB="0" anchor="b">
                    <a:lnL>
                      <a:noFill/>
                    </a:lnL>
                    <a:lnR>
                      <a:noFill/>
                    </a:lnR>
                    <a:lnT>
                      <a:noFill/>
                    </a:lnT>
                    <a:lnB>
                      <a:noFill/>
                    </a:lnB>
                    <a:solidFill>
                      <a:srgbClr val="FEEB84"/>
                    </a:solidFill>
                  </a:tcPr>
                </a:tc>
                <a:tc>
                  <a:txBody>
                    <a:bodyPr/>
                    <a:lstStyle/>
                    <a:p>
                      <a:pPr algn="r" fontAlgn="b"/>
                      <a:r>
                        <a:rPr lang="en-US" sz="1200" b="1" i="0" u="none" strike="noStrike" dirty="0">
                          <a:solidFill>
                            <a:srgbClr val="000000"/>
                          </a:solidFill>
                          <a:effectLst/>
                          <a:latin typeface="Arial" panose="020B0604020202020204" pitchFamily="34" charset="0"/>
                        </a:rPr>
                        <a:t>2.4</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FEB84"/>
                    </a:solidFill>
                  </a:tcPr>
                </a:tc>
                <a:tc>
                  <a:txBody>
                    <a:bodyPr/>
                    <a:lstStyle/>
                    <a:p>
                      <a:pPr algn="r" fontAlgn="b"/>
                      <a:r>
                        <a:rPr lang="en-US" sz="1200" b="1" i="0" u="none" strike="noStrike">
                          <a:solidFill>
                            <a:srgbClr val="000000"/>
                          </a:solidFill>
                          <a:effectLst/>
                          <a:latin typeface="Arial" panose="020B0604020202020204" pitchFamily="34" charset="0"/>
                        </a:rPr>
                        <a:t>-6,067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8786E"/>
                    </a:solidFill>
                  </a:tcPr>
                </a:tc>
                <a:tc>
                  <a:txBody>
                    <a:bodyPr/>
                    <a:lstStyle/>
                    <a:p>
                      <a:pPr algn="r" fontAlgn="b"/>
                      <a:r>
                        <a:rPr lang="en-US" sz="1200" b="1" i="0" u="none" strike="noStrike">
                          <a:solidFill>
                            <a:srgbClr val="000000"/>
                          </a:solidFill>
                          <a:effectLst/>
                          <a:latin typeface="Arial" panose="020B0604020202020204" pitchFamily="34" charset="0"/>
                        </a:rPr>
                        <a:t>-1,849</a:t>
                      </a:r>
                    </a:p>
                  </a:txBody>
                  <a:tcPr marL="7620" marR="7620" marT="7620" marB="0" anchor="b">
                    <a:lnL>
                      <a:noFill/>
                    </a:lnL>
                    <a:lnR>
                      <a:noFill/>
                    </a:lnR>
                    <a:lnT>
                      <a:noFill/>
                    </a:lnT>
                    <a:lnB>
                      <a:noFill/>
                    </a:lnB>
                    <a:solidFill>
                      <a:srgbClr val="FDD37F"/>
                    </a:solidFill>
                  </a:tcPr>
                </a:tc>
                <a:extLst>
                  <a:ext uri="{0D108BD9-81ED-4DB2-BD59-A6C34878D82A}">
                    <a16:rowId xmlns:a16="http://schemas.microsoft.com/office/drawing/2014/main" val="2529991211"/>
                  </a:ext>
                </a:extLst>
              </a:tr>
              <a:tr h="208035">
                <a:tc>
                  <a:txBody>
                    <a:bodyPr/>
                    <a:lstStyle/>
                    <a:p>
                      <a:pPr algn="l" fontAlgn="b"/>
                      <a:r>
                        <a:rPr lang="en-US" sz="1200" b="1" i="0" u="none" strike="noStrike">
                          <a:solidFill>
                            <a:srgbClr val="000000"/>
                          </a:solidFill>
                          <a:effectLst/>
                          <a:latin typeface="Arial" panose="020B0604020202020204" pitchFamily="34" charset="0"/>
                        </a:rPr>
                        <a:t>Green electricity</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-13,436</a:t>
                      </a:r>
                    </a:p>
                  </a:txBody>
                  <a:tcPr marL="7620" marR="7620" marT="7620" marB="0" anchor="b">
                    <a:lnL>
                      <a:noFill/>
                    </a:lnL>
                    <a:lnR>
                      <a:noFill/>
                    </a:lnR>
                    <a:lnT>
                      <a:noFill/>
                    </a:lnT>
                    <a:lnB>
                      <a:noFill/>
                    </a:lnB>
                    <a:solidFill>
                      <a:srgbClr val="FDC97D"/>
                    </a:solidFill>
                  </a:tcPr>
                </a:tc>
                <a:tc>
                  <a:txBody>
                    <a:bodyPr/>
                    <a:lstStyle/>
                    <a:p>
                      <a:pPr algn="r" fontAlgn="b"/>
                      <a:r>
                        <a:rPr lang="en-US" sz="1200" b="1" i="0" u="none" strike="noStrike">
                          <a:solidFill>
                            <a:srgbClr val="000000"/>
                          </a:solidFill>
                          <a:effectLst/>
                          <a:latin typeface="Arial" panose="020B0604020202020204" pitchFamily="34" charset="0"/>
                        </a:rPr>
                        <a:t>14,991</a:t>
                      </a:r>
                    </a:p>
                  </a:txBody>
                  <a:tcPr marL="7620" marR="7620" marT="7620" marB="0" anchor="b">
                    <a:lnL>
                      <a:noFill/>
                    </a:lnL>
                    <a:lnR>
                      <a:noFill/>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489.2</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A5D17F"/>
                    </a:solidFill>
                  </a:tcPr>
                </a:tc>
                <a:tc>
                  <a:txBody>
                    <a:bodyPr/>
                    <a:lstStyle/>
                    <a:p>
                      <a:pPr algn="r" fontAlgn="b"/>
                      <a:r>
                        <a:rPr lang="en-US" sz="1200" b="1" i="0" u="none" strike="noStrike">
                          <a:solidFill>
                            <a:srgbClr val="000000"/>
                          </a:solidFill>
                          <a:effectLst/>
                          <a:latin typeface="Arial" panose="020B0604020202020204" pitchFamily="34" charset="0"/>
                        </a:rPr>
                        <a:t>-1,616</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B1D580"/>
                    </a:solidFill>
                  </a:tcPr>
                </a:tc>
                <a:tc>
                  <a:txBody>
                    <a:bodyPr/>
                    <a:lstStyle/>
                    <a:p>
                      <a:pPr algn="r" fontAlgn="b"/>
                      <a:r>
                        <a:rPr lang="en-US" sz="1200" b="1" i="0" u="none" strike="noStrike">
                          <a:solidFill>
                            <a:srgbClr val="000000"/>
                          </a:solidFill>
                          <a:effectLst/>
                          <a:latin typeface="Arial" panose="020B0604020202020204" pitchFamily="34" charset="0"/>
                        </a:rPr>
                        <a:t>-571</a:t>
                      </a:r>
                    </a:p>
                  </a:txBody>
                  <a:tcPr marL="7620" marR="7620" marT="7620" marB="0" anchor="b">
                    <a:lnL>
                      <a:noFill/>
                    </a:lnL>
                    <a:lnR>
                      <a:noFill/>
                    </a:lnR>
                    <a:lnT>
                      <a:noFill/>
                    </a:lnT>
                    <a:lnB>
                      <a:noFill/>
                    </a:lnB>
                    <a:solidFill>
                      <a:srgbClr val="CCDD82"/>
                    </a:solidFill>
                  </a:tcPr>
                </a:tc>
                <a:extLst>
                  <a:ext uri="{0D108BD9-81ED-4DB2-BD59-A6C34878D82A}">
                    <a16:rowId xmlns:a16="http://schemas.microsoft.com/office/drawing/2014/main" val="3855917086"/>
                  </a:ext>
                </a:extLst>
              </a:tr>
              <a:tr h="208035">
                <a:tc>
                  <a:txBody>
                    <a:bodyPr/>
                    <a:lstStyle/>
                    <a:p>
                      <a:pPr algn="l" fontAlgn="b"/>
                      <a:r>
                        <a:rPr lang="en-US" sz="1200" b="1" i="0" u="none" strike="noStrike">
                          <a:solidFill>
                            <a:srgbClr val="000000"/>
                          </a:solidFill>
                          <a:effectLst/>
                          <a:latin typeface="Arial" panose="020B0604020202020204" pitchFamily="34" charset="0"/>
                        </a:rPr>
                        <a:t>Green electricity only on export  to EU</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1,974</a:t>
                      </a:r>
                    </a:p>
                  </a:txBody>
                  <a:tcPr marL="7620" marR="7620" marT="7620" marB="0" anchor="b">
                    <a:lnL>
                      <a:noFill/>
                    </a:lnL>
                    <a:lnR>
                      <a:noFill/>
                    </a:lnR>
                    <a:lnT>
                      <a:noFill/>
                    </a:lnT>
                    <a:lnB>
                      <a:noFill/>
                    </a:lnB>
                    <a:solidFill>
                      <a:srgbClr val="FEE683"/>
                    </a:solidFill>
                  </a:tcPr>
                </a:tc>
                <a:tc>
                  <a:txBody>
                    <a:bodyPr/>
                    <a:lstStyle/>
                    <a:p>
                      <a:pPr algn="r" fontAlgn="b"/>
                      <a:r>
                        <a:rPr lang="en-US" sz="1200" b="1" i="0" u="none" strike="noStrike">
                          <a:solidFill>
                            <a:srgbClr val="000000"/>
                          </a:solidFill>
                          <a:effectLst/>
                          <a:latin typeface="Arial" panose="020B0604020202020204" pitchFamily="34" charset="0"/>
                        </a:rPr>
                        <a:t>879</a:t>
                      </a:r>
                    </a:p>
                  </a:txBody>
                  <a:tcPr marL="7620" marR="7620" marT="7620" marB="0" anchor="b">
                    <a:lnL>
                      <a:noFill/>
                    </a:lnL>
                    <a:lnR>
                      <a:noFill/>
                    </a:lnR>
                    <a:lnT>
                      <a:noFill/>
                    </a:lnT>
                    <a:lnB>
                      <a:noFill/>
                    </a:lnB>
                    <a:solidFill>
                      <a:srgbClr val="FEEA83"/>
                    </a:solidFill>
                  </a:tcPr>
                </a:tc>
                <a:tc>
                  <a:txBody>
                    <a:bodyPr/>
                    <a:lstStyle/>
                    <a:p>
                      <a:pPr algn="r" fontAlgn="b"/>
                      <a:r>
                        <a:rPr lang="en-US" sz="1200" b="1" i="0" u="none" strike="noStrike">
                          <a:solidFill>
                            <a:srgbClr val="000000"/>
                          </a:solidFill>
                          <a:effectLst/>
                          <a:latin typeface="Arial" panose="020B0604020202020204" pitchFamily="34" charset="0"/>
                        </a:rPr>
                        <a:t>1.2</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FEB84"/>
                    </a:solidFill>
                  </a:tcPr>
                </a:tc>
                <a:tc>
                  <a:txBody>
                    <a:bodyPr/>
                    <a:lstStyle/>
                    <a:p>
                      <a:pPr algn="r" fontAlgn="b"/>
                      <a:r>
                        <a:rPr lang="en-US" sz="1200" b="1" i="0" u="none" strike="noStrike">
                          <a:solidFill>
                            <a:srgbClr val="000000"/>
                          </a:solidFill>
                          <a:effectLst/>
                          <a:latin typeface="Arial" panose="020B0604020202020204" pitchFamily="34" charset="0"/>
                        </a:rPr>
                        <a:t>-2,550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FEB84"/>
                    </a:solidFill>
                  </a:tcPr>
                </a:tc>
                <a:tc>
                  <a:txBody>
                    <a:bodyPr/>
                    <a:lstStyle/>
                    <a:p>
                      <a:pPr algn="r" fontAlgn="b"/>
                      <a:r>
                        <a:rPr lang="en-US" sz="1200" b="1" i="0" u="none" strike="noStrike">
                          <a:solidFill>
                            <a:srgbClr val="000000"/>
                          </a:solidFill>
                          <a:effectLst/>
                          <a:latin typeface="Arial" panose="020B0604020202020204" pitchFamily="34" charset="0"/>
                        </a:rPr>
                        <a:t>-695</a:t>
                      </a:r>
                    </a:p>
                  </a:txBody>
                  <a:tcPr marL="7620" marR="7620" marT="7620" marB="0" anchor="b">
                    <a:lnL>
                      <a:noFill/>
                    </a:lnL>
                    <a:lnR>
                      <a:noFill/>
                    </a:lnR>
                    <a:lnT>
                      <a:noFill/>
                    </a:lnT>
                    <a:lnB>
                      <a:noFill/>
                    </a:lnB>
                    <a:solidFill>
                      <a:srgbClr val="D6E082"/>
                    </a:solidFill>
                  </a:tcPr>
                </a:tc>
                <a:extLst>
                  <a:ext uri="{0D108BD9-81ED-4DB2-BD59-A6C34878D82A}">
                    <a16:rowId xmlns:a16="http://schemas.microsoft.com/office/drawing/2014/main" val="274082933"/>
                  </a:ext>
                </a:extLst>
              </a:tr>
              <a:tr h="208035">
                <a:tc>
                  <a:txBody>
                    <a:bodyPr/>
                    <a:lstStyle/>
                    <a:p>
                      <a:pPr algn="l" fontAlgn="b"/>
                      <a:r>
                        <a:rPr lang="en-US" sz="1200" b="1" i="0" u="none" strike="noStrike">
                          <a:solidFill>
                            <a:srgbClr val="000000"/>
                          </a:solidFill>
                          <a:effectLst/>
                          <a:latin typeface="Arial" panose="020B0604020202020204" pitchFamily="34" charset="0"/>
                        </a:rPr>
                        <a:t>Increase of BRIC duties on European imports</a:t>
                      </a:r>
                    </a:p>
                  </a:txBody>
                  <a:tcPr marL="7620" marR="7620" marT="7620" marB="0" anchor="b">
                    <a:lnL>
                      <a:noFill/>
                    </a:lnL>
                    <a:lnR>
                      <a:noFill/>
                    </a:lnR>
                    <a:lnT>
                      <a:noFill/>
                    </a:lnT>
                    <a:lnB>
                      <a:noFill/>
                    </a:lnB>
                    <a:solidFill>
                      <a:srgbClr val="FFFFFF"/>
                    </a:solidFill>
                  </a:tcPr>
                </a:tc>
                <a:tc>
                  <a:txBody>
                    <a:bodyPr/>
                    <a:lstStyle/>
                    <a:p>
                      <a:pPr algn="r" fontAlgn="b"/>
                      <a:r>
                        <a:rPr lang="en-US" sz="1200" b="1" i="0" u="none" strike="noStrike">
                          <a:solidFill>
                            <a:srgbClr val="000000"/>
                          </a:solidFill>
                          <a:effectLst/>
                          <a:latin typeface="Arial" panose="020B0604020202020204" pitchFamily="34" charset="0"/>
                        </a:rPr>
                        <a:t>13,981</a:t>
                      </a:r>
                    </a:p>
                  </a:txBody>
                  <a:tcPr marL="7620" marR="7620" marT="7620" marB="0" anchor="b">
                    <a:lnL>
                      <a:noFill/>
                    </a:lnL>
                    <a:lnR>
                      <a:noFill/>
                    </a:lnR>
                    <a:lnT>
                      <a:noFill/>
                    </a:lnT>
                    <a:lnB>
                      <a:noFill/>
                    </a:lnB>
                    <a:solidFill>
                      <a:srgbClr val="63BE7B"/>
                    </a:solidFill>
                  </a:tcPr>
                </a:tc>
                <a:tc>
                  <a:txBody>
                    <a:bodyPr/>
                    <a:lstStyle/>
                    <a:p>
                      <a:pPr algn="r" fontAlgn="b"/>
                      <a:r>
                        <a:rPr lang="en-US" sz="1200" b="1" i="0" u="none" strike="noStrike">
                          <a:solidFill>
                            <a:srgbClr val="000000"/>
                          </a:solidFill>
                          <a:effectLst/>
                          <a:latin typeface="Arial" panose="020B0604020202020204" pitchFamily="34" charset="0"/>
                        </a:rPr>
                        <a:t>3,237 </a:t>
                      </a:r>
                    </a:p>
                  </a:txBody>
                  <a:tcPr marL="7620" marR="7620" marT="7620" marB="0" anchor="b">
                    <a:lnL>
                      <a:noFill/>
                    </a:lnL>
                    <a:lnR>
                      <a:noFill/>
                    </a:lnR>
                    <a:lnT>
                      <a:noFill/>
                    </a:lnT>
                    <a:lnB>
                      <a:noFill/>
                    </a:lnB>
                    <a:solidFill>
                      <a:srgbClr val="E8E583"/>
                    </a:solidFill>
                  </a:tcPr>
                </a:tc>
                <a:tc>
                  <a:txBody>
                    <a:bodyPr/>
                    <a:lstStyle/>
                    <a:p>
                      <a:pPr algn="r" fontAlgn="b"/>
                      <a:r>
                        <a:rPr lang="en-US" sz="1200" b="1" i="0" u="none" strike="noStrike">
                          <a:solidFill>
                            <a:srgbClr val="000000"/>
                          </a:solidFill>
                          <a:effectLst/>
                          <a:latin typeface="Arial" panose="020B0604020202020204" pitchFamily="34" charset="0"/>
                        </a:rPr>
                        <a:t>-2.6 </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BA376"/>
                    </a:solidFill>
                  </a:tcPr>
                </a:tc>
                <a:tc>
                  <a:txBody>
                    <a:bodyPr/>
                    <a:lstStyle/>
                    <a:p>
                      <a:pPr algn="r" fontAlgn="b"/>
                      <a:r>
                        <a:rPr lang="en-US" sz="1200" b="1" i="0" u="none" strike="noStrike">
                          <a:solidFill>
                            <a:srgbClr val="000000"/>
                          </a:solidFill>
                          <a:effectLst/>
                          <a:latin typeface="Arial" panose="020B0604020202020204" pitchFamily="34" charset="0"/>
                        </a:rPr>
                        <a:t>-10,809</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8696B"/>
                    </a:solidFill>
                  </a:tcPr>
                </a:tc>
                <a:tc>
                  <a:txBody>
                    <a:bodyPr/>
                    <a:lstStyle/>
                    <a:p>
                      <a:pPr algn="r" fontAlgn="b"/>
                      <a:r>
                        <a:rPr lang="en-US" sz="1200" b="1" i="0" u="none" strike="noStrike" dirty="0">
                          <a:solidFill>
                            <a:srgbClr val="000000"/>
                          </a:solidFill>
                          <a:effectLst/>
                          <a:latin typeface="Arial" panose="020B0604020202020204" pitchFamily="34" charset="0"/>
                        </a:rPr>
                        <a:t>-4,843</a:t>
                      </a:r>
                    </a:p>
                  </a:txBody>
                  <a:tcPr marL="7620" marR="7620" marT="7620" marB="0" anchor="b">
                    <a:lnL>
                      <a:noFill/>
                    </a:lnL>
                    <a:lnR>
                      <a:noFill/>
                    </a:lnR>
                    <a:lnT>
                      <a:noFill/>
                    </a:lnT>
                    <a:lnB>
                      <a:noFill/>
                    </a:lnB>
                    <a:solidFill>
                      <a:srgbClr val="F8696B"/>
                    </a:solidFill>
                  </a:tcPr>
                </a:tc>
                <a:extLst>
                  <a:ext uri="{0D108BD9-81ED-4DB2-BD59-A6C34878D82A}">
                    <a16:rowId xmlns:a16="http://schemas.microsoft.com/office/drawing/2014/main" val="2738361647"/>
                  </a:ext>
                </a:extLst>
              </a:tr>
            </a:tbl>
          </a:graphicData>
        </a:graphic>
      </p:graphicFrame>
    </p:spTree>
    <p:extLst>
      <p:ext uri="{BB962C8B-B14F-4D97-AF65-F5344CB8AC3E}">
        <p14:creationId xmlns:p14="http://schemas.microsoft.com/office/powerpoint/2010/main" val="56712675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C1CD09-E004-9181-4105-72E01087D97B}"/>
              </a:ext>
            </a:extLst>
          </p:cNvPr>
          <p:cNvSpPr>
            <a:spLocks noGrp="1"/>
          </p:cNvSpPr>
          <p:nvPr>
            <p:ph type="title"/>
          </p:nvPr>
        </p:nvSpPr>
        <p:spPr/>
        <p:txBody>
          <a:bodyPr/>
          <a:lstStyle/>
          <a:p>
            <a:r>
              <a:rPr lang="fr-FR" dirty="0"/>
              <a:t>CBAM the Day </a:t>
            </a:r>
            <a:r>
              <a:rPr lang="fr-FR" dirty="0" err="1"/>
              <a:t>After</a:t>
            </a:r>
            <a:endParaRPr lang="fr-FR" dirty="0"/>
          </a:p>
        </p:txBody>
      </p:sp>
      <p:sp>
        <p:nvSpPr>
          <p:cNvPr id="3" name="Espace réservé du numéro de diapositive 2">
            <a:extLst>
              <a:ext uri="{FF2B5EF4-FFF2-40B4-BE49-F238E27FC236}">
                <a16:creationId xmlns:a16="http://schemas.microsoft.com/office/drawing/2014/main" id="{C7EC3F92-4675-1309-4795-1BAA7B99CAA9}"/>
              </a:ext>
            </a:extLst>
          </p:cNvPr>
          <p:cNvSpPr>
            <a:spLocks noGrp="1"/>
          </p:cNvSpPr>
          <p:nvPr>
            <p:ph type="sldNum" sz="quarter" idx="2"/>
          </p:nvPr>
        </p:nvSpPr>
        <p:spPr/>
        <p:txBody>
          <a:bodyPr/>
          <a:lstStyle/>
          <a:p>
            <a:fld id="{86CB4B4D-7CA3-9044-876B-883B54F8677D}" type="slidenum">
              <a:rPr lang="en-US" smtClean="0"/>
              <a:pPr/>
              <a:t>3</a:t>
            </a:fld>
            <a:endParaRPr lang="en-US" dirty="0"/>
          </a:p>
        </p:txBody>
      </p:sp>
      <p:pic>
        <p:nvPicPr>
          <p:cNvPr id="5" name="Image 4" descr="Une image contenant texte, carte, Police, capture d’écran&#10;&#10;Description générée automatiquement">
            <a:extLst>
              <a:ext uri="{FF2B5EF4-FFF2-40B4-BE49-F238E27FC236}">
                <a16:creationId xmlns:a16="http://schemas.microsoft.com/office/drawing/2014/main" id="{DC8FB60F-D3B3-F651-417B-2D007A5FB5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200" y="1054544"/>
            <a:ext cx="7549847" cy="4605407"/>
          </a:xfrm>
          <a:prstGeom prst="rect">
            <a:avLst/>
          </a:prstGeom>
        </p:spPr>
      </p:pic>
    </p:spTree>
    <p:extLst>
      <p:ext uri="{BB962C8B-B14F-4D97-AF65-F5344CB8AC3E}">
        <p14:creationId xmlns:p14="http://schemas.microsoft.com/office/powerpoint/2010/main" val="26288273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B94EC17-825A-8D67-32AE-81EBD08A8CEC}"/>
              </a:ext>
            </a:extLst>
          </p:cNvPr>
          <p:cNvSpPr txBox="1"/>
          <p:nvPr/>
        </p:nvSpPr>
        <p:spPr>
          <a:xfrm>
            <a:off x="1968353" y="771159"/>
            <a:ext cx="1126030" cy="369332"/>
          </a:xfrm>
          <a:prstGeom prst="rect">
            <a:avLst/>
          </a:prstGeom>
          <a:solidFill>
            <a:schemeClr val="accent1">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1200"/>
              </a:spcAft>
            </a:pPr>
            <a:r>
              <a:rPr lang="en-US"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EU </a:t>
            </a:r>
            <a:endParaRPr lang="en-US" dirty="0">
              <a:solidFill>
                <a:srgbClr val="40414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p:txBody>
          <a:bodyPr/>
          <a:lstStyle/>
          <a:p>
            <a:r>
              <a:rPr lang="en-US" dirty="0"/>
              <a:t>Background &amp; Research Aims</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4</a:t>
            </a:fld>
            <a:endParaRPr lang="en-US" dirty="0"/>
          </a:p>
        </p:txBody>
      </p:sp>
      <p:sp>
        <p:nvSpPr>
          <p:cNvPr id="5" name="TextBox 4">
            <a:extLst>
              <a:ext uri="{FF2B5EF4-FFF2-40B4-BE49-F238E27FC236}">
                <a16:creationId xmlns:a16="http://schemas.microsoft.com/office/drawing/2014/main" id="{01DCFC88-74B6-4C77-96AB-487C62206E02}"/>
              </a:ext>
            </a:extLst>
          </p:cNvPr>
          <p:cNvSpPr txBox="1"/>
          <p:nvPr/>
        </p:nvSpPr>
        <p:spPr>
          <a:xfrm>
            <a:off x="2822712" y="1249029"/>
            <a:ext cx="3276987" cy="400110"/>
          </a:xfrm>
          <a:prstGeom prst="rect">
            <a:avLst/>
          </a:prstGeom>
          <a:noFill/>
          <a:ln w="12700" cap="flat">
            <a:solidFill>
              <a:srgbClr val="0070C0"/>
            </a:solidFill>
            <a:prstDash val="sysDot"/>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sz="2000" dirty="0">
                <a:solidFill>
                  <a:srgbClr val="404141"/>
                </a:solidFill>
                <a:latin typeface="Segoe UI" panose="020B0502040204020203" pitchFamily="34" charset="0"/>
                <a:ea typeface="Segoe UI Black" panose="020B0A02040204020203" pitchFamily="34" charset="0"/>
                <a:cs typeface="Segoe UI" panose="020B0502040204020203" pitchFamily="34" charset="0"/>
              </a:rPr>
              <a:t>Potential Trade Retaliation</a:t>
            </a:r>
          </a:p>
        </p:txBody>
      </p:sp>
      <p:sp>
        <p:nvSpPr>
          <p:cNvPr id="4" name="Rectangle 3">
            <a:extLst>
              <a:ext uri="{FF2B5EF4-FFF2-40B4-BE49-F238E27FC236}">
                <a16:creationId xmlns:a16="http://schemas.microsoft.com/office/drawing/2014/main" id="{46966C97-D860-47B4-9237-54496EF636F1}"/>
              </a:ext>
            </a:extLst>
          </p:cNvPr>
          <p:cNvSpPr/>
          <p:nvPr/>
        </p:nvSpPr>
        <p:spPr>
          <a:xfrm>
            <a:off x="5885698" y="723721"/>
            <a:ext cx="937592" cy="400110"/>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rgbClr val="C00000"/>
            </a:solidFill>
          </a:ln>
        </p:spPr>
        <p:txBody>
          <a:bodyPr wrap="square">
            <a:spAutoFit/>
          </a:bodyPr>
          <a:lstStyle/>
          <a:p>
            <a:r>
              <a:rPr lang="en-US" sz="2000"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China</a:t>
            </a:r>
            <a:endParaRPr lang="en-US" sz="2000" dirty="0">
              <a:solidFill>
                <a:schemeClr val="tx1">
                  <a:lumMod val="65000"/>
                  <a:lumOff val="35000"/>
                </a:schemeClr>
              </a:solidFill>
            </a:endParaRPr>
          </a:p>
        </p:txBody>
      </p:sp>
      <p:sp>
        <p:nvSpPr>
          <p:cNvPr id="7" name="Arrow: Right 6">
            <a:extLst>
              <a:ext uri="{FF2B5EF4-FFF2-40B4-BE49-F238E27FC236}">
                <a16:creationId xmlns:a16="http://schemas.microsoft.com/office/drawing/2014/main" id="{D72A93B5-9AB5-4922-8797-7A864ADD894C}"/>
              </a:ext>
            </a:extLst>
          </p:cNvPr>
          <p:cNvSpPr/>
          <p:nvPr/>
        </p:nvSpPr>
        <p:spPr>
          <a:xfrm>
            <a:off x="3326944" y="916299"/>
            <a:ext cx="2326192" cy="112577"/>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10" name="TextBox 9">
            <a:extLst>
              <a:ext uri="{FF2B5EF4-FFF2-40B4-BE49-F238E27FC236}">
                <a16:creationId xmlns:a16="http://schemas.microsoft.com/office/drawing/2014/main" id="{2985FF13-4604-44BB-BE1E-F8BED7AFB211}"/>
              </a:ext>
            </a:extLst>
          </p:cNvPr>
          <p:cNvSpPr txBox="1"/>
          <p:nvPr/>
        </p:nvSpPr>
        <p:spPr>
          <a:xfrm>
            <a:off x="2470727" y="2236080"/>
            <a:ext cx="4326681"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Trade Gap :   EU Import  &gt; EU Export </a:t>
            </a:r>
          </a:p>
        </p:txBody>
      </p:sp>
      <p:sp>
        <p:nvSpPr>
          <p:cNvPr id="13" name="Arrow: Right 12">
            <a:extLst>
              <a:ext uri="{FF2B5EF4-FFF2-40B4-BE49-F238E27FC236}">
                <a16:creationId xmlns:a16="http://schemas.microsoft.com/office/drawing/2014/main" id="{8FD5220E-EFA7-44B1-9A37-0CA84FFE362F}"/>
              </a:ext>
            </a:extLst>
          </p:cNvPr>
          <p:cNvSpPr/>
          <p:nvPr/>
        </p:nvSpPr>
        <p:spPr>
          <a:xfrm rot="5400000">
            <a:off x="4448538" y="1803469"/>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8" name="Rectangle 7">
            <a:extLst>
              <a:ext uri="{FF2B5EF4-FFF2-40B4-BE49-F238E27FC236}">
                <a16:creationId xmlns:a16="http://schemas.microsoft.com/office/drawing/2014/main" id="{DD1AD148-28CC-41B7-8E1E-4B22AFE77B97}"/>
              </a:ext>
            </a:extLst>
          </p:cNvPr>
          <p:cNvSpPr/>
          <p:nvPr/>
        </p:nvSpPr>
        <p:spPr>
          <a:xfrm>
            <a:off x="4018072" y="602234"/>
            <a:ext cx="859531" cy="369332"/>
          </a:xfrm>
          <a:prstGeom prst="rect">
            <a:avLst/>
          </a:prstGeom>
        </p:spPr>
        <p:txBody>
          <a:bodyPr wrap="none">
            <a:spAutoFit/>
          </a:bodyPr>
          <a:lstStyle/>
          <a:p>
            <a:r>
              <a:rPr lang="en-US" b="1" dirty="0">
                <a:solidFill>
                  <a:srgbClr val="1283B1"/>
                </a:solidFill>
                <a:latin typeface="Segoe UI" panose="020B0502040204020203" pitchFamily="34" charset="0"/>
                <a:ea typeface="Segoe UI Black" panose="020B0A02040204020203" pitchFamily="34" charset="0"/>
                <a:cs typeface="Segoe UI" panose="020B0502040204020203" pitchFamily="34" charset="0"/>
              </a:rPr>
              <a:t>CBAM</a:t>
            </a:r>
            <a:endParaRPr lang="en-US" dirty="0"/>
          </a:p>
        </p:txBody>
      </p:sp>
      <p:sp>
        <p:nvSpPr>
          <p:cNvPr id="15" name="TextBox 14">
            <a:extLst>
              <a:ext uri="{FF2B5EF4-FFF2-40B4-BE49-F238E27FC236}">
                <a16:creationId xmlns:a16="http://schemas.microsoft.com/office/drawing/2014/main" id="{D16C807B-8489-459A-ACA6-97626981B3BD}"/>
              </a:ext>
            </a:extLst>
          </p:cNvPr>
          <p:cNvSpPr txBox="1"/>
          <p:nvPr/>
        </p:nvSpPr>
        <p:spPr>
          <a:xfrm>
            <a:off x="1968353" y="3069624"/>
            <a:ext cx="5638646" cy="1077218"/>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marL="285750" indent="-285750"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EU CBAM increases cost </a:t>
            </a: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sym typeface="Wingdings" panose="05000000000000000000" pitchFamily="2" charset="2"/>
              </a:rPr>
              <a:t> straining trade relation;</a:t>
            </a:r>
            <a:endPar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endParaRPr>
          </a:p>
          <a:p>
            <a:pPr marL="285750" indent="-285750"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Security Related Friction </a:t>
            </a: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sym typeface="Wingdings" panose="05000000000000000000" pitchFamily="2" charset="2"/>
              </a:rPr>
              <a:t> control services &amp; tech</a:t>
            </a: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a:t>
            </a:r>
          </a:p>
          <a:p>
            <a:pPr marL="285750" indent="-285750" fontAlgn="base">
              <a:spcAft>
                <a:spcPts val="600"/>
              </a:spcAft>
              <a:buBlip>
                <a:blip r:embed="rId3"/>
              </a:buBlip>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US vs China Trade War </a:t>
            </a: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sym typeface="Wingdings" panose="05000000000000000000" pitchFamily="2" charset="2"/>
              </a:rPr>
              <a:t> EU vs China ?</a:t>
            </a:r>
            <a:endPar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endParaRPr>
          </a:p>
        </p:txBody>
      </p:sp>
      <p:sp>
        <p:nvSpPr>
          <p:cNvPr id="16" name="Arrow: Right 15">
            <a:extLst>
              <a:ext uri="{FF2B5EF4-FFF2-40B4-BE49-F238E27FC236}">
                <a16:creationId xmlns:a16="http://schemas.microsoft.com/office/drawing/2014/main" id="{A448BC17-526F-43EF-87CE-117AB788102F}"/>
              </a:ext>
            </a:extLst>
          </p:cNvPr>
          <p:cNvSpPr/>
          <p:nvPr/>
        </p:nvSpPr>
        <p:spPr>
          <a:xfrm rot="5400000">
            <a:off x="4468418" y="2699707"/>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cxnSp>
        <p:nvCxnSpPr>
          <p:cNvPr id="20" name="Connector: Elbow 19">
            <a:extLst>
              <a:ext uri="{FF2B5EF4-FFF2-40B4-BE49-F238E27FC236}">
                <a16:creationId xmlns:a16="http://schemas.microsoft.com/office/drawing/2014/main" id="{C0E44670-0175-4892-8D97-74E07C15C7D4}"/>
              </a:ext>
            </a:extLst>
          </p:cNvPr>
          <p:cNvCxnSpPr>
            <a:cxnSpLocks/>
            <a:stCxn id="4" idx="2"/>
            <a:endCxn id="5" idx="3"/>
          </p:cNvCxnSpPr>
          <p:nvPr/>
        </p:nvCxnSpPr>
        <p:spPr>
          <a:xfrm rot="5400000">
            <a:off x="6064471" y="1159060"/>
            <a:ext cx="325253" cy="254795"/>
          </a:xfrm>
          <a:prstGeom prst="bentConnector2">
            <a:avLst/>
          </a:prstGeom>
          <a:noFill/>
          <a:ln w="25400" cap="flat">
            <a:solidFill>
              <a:schemeClr val="accent1"/>
            </a:solidFill>
            <a:prstDash val="sysDot"/>
            <a:miter lim="800000"/>
          </a:ln>
          <a:effectLst/>
          <a:sp3d/>
        </p:spPr>
        <p:style>
          <a:lnRef idx="0">
            <a:scrgbClr r="0" g="0" b="0"/>
          </a:lnRef>
          <a:fillRef idx="0">
            <a:scrgbClr r="0" g="0" b="0"/>
          </a:fillRef>
          <a:effectRef idx="0">
            <a:scrgbClr r="0" g="0" b="0"/>
          </a:effectRef>
          <a:fontRef idx="none"/>
        </p:style>
      </p:cxnSp>
      <p:cxnSp>
        <p:nvCxnSpPr>
          <p:cNvPr id="23" name="Connector: Elbow 22">
            <a:extLst>
              <a:ext uri="{FF2B5EF4-FFF2-40B4-BE49-F238E27FC236}">
                <a16:creationId xmlns:a16="http://schemas.microsoft.com/office/drawing/2014/main" id="{1AA8ED32-1E10-4413-912D-5A73DE8AD8CA}"/>
              </a:ext>
            </a:extLst>
          </p:cNvPr>
          <p:cNvCxnSpPr>
            <a:cxnSpLocks/>
            <a:stCxn id="5" idx="1"/>
            <a:endCxn id="6" idx="2"/>
          </p:cNvCxnSpPr>
          <p:nvPr/>
        </p:nvCxnSpPr>
        <p:spPr>
          <a:xfrm rot="10800000">
            <a:off x="2531368" y="1140492"/>
            <a:ext cx="291344" cy="308593"/>
          </a:xfrm>
          <a:prstGeom prst="bentConnector2">
            <a:avLst/>
          </a:prstGeom>
          <a:noFill/>
          <a:ln w="25400" cap="flat">
            <a:solidFill>
              <a:schemeClr val="accent1"/>
            </a:solidFill>
            <a:prstDash val="sysDot"/>
            <a:miter lim="800000"/>
            <a:tailEnd type="triangle"/>
          </a:ln>
          <a:effectLst/>
          <a:sp3d/>
        </p:spPr>
        <p:style>
          <a:lnRef idx="0">
            <a:scrgbClr r="0" g="0" b="0"/>
          </a:lnRef>
          <a:fillRef idx="0">
            <a:scrgbClr r="0" g="0" b="0"/>
          </a:fillRef>
          <a:effectRef idx="0">
            <a:scrgbClr r="0" g="0" b="0"/>
          </a:effectRef>
          <a:fontRef idx="none"/>
        </p:style>
      </p:cxnSp>
      <p:sp>
        <p:nvSpPr>
          <p:cNvPr id="27" name="Arrow: Right 26">
            <a:extLst>
              <a:ext uri="{FF2B5EF4-FFF2-40B4-BE49-F238E27FC236}">
                <a16:creationId xmlns:a16="http://schemas.microsoft.com/office/drawing/2014/main" id="{1D71710F-F9DA-4E5F-A342-B4C46F0D7517}"/>
              </a:ext>
            </a:extLst>
          </p:cNvPr>
          <p:cNvSpPr/>
          <p:nvPr/>
        </p:nvSpPr>
        <p:spPr>
          <a:xfrm rot="5400000">
            <a:off x="3198753" y="4183309"/>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29" name="Arrow: Right 28">
            <a:extLst>
              <a:ext uri="{FF2B5EF4-FFF2-40B4-BE49-F238E27FC236}">
                <a16:creationId xmlns:a16="http://schemas.microsoft.com/office/drawing/2014/main" id="{CCA8AC30-FFCD-463C-91CA-BD153D6D0173}"/>
              </a:ext>
            </a:extLst>
          </p:cNvPr>
          <p:cNvSpPr/>
          <p:nvPr/>
        </p:nvSpPr>
        <p:spPr>
          <a:xfrm rot="5400000">
            <a:off x="5989272" y="4181288"/>
            <a:ext cx="371061" cy="368773"/>
          </a:xfrm>
          <a:prstGeom prst="rightArrow">
            <a:avLst/>
          </a:prstGeom>
          <a:gradFill>
            <a:gsLst>
              <a:gs pos="0">
                <a:srgbClr val="C00000"/>
              </a:gs>
              <a:gs pos="50000">
                <a:srgbClr val="DADF44">
                  <a:tint val="44500"/>
                  <a:satMod val="160000"/>
                </a:srgbClr>
              </a:gs>
              <a:gs pos="100000">
                <a:srgbClr val="DADF44">
                  <a:tint val="23500"/>
                  <a:satMod val="160000"/>
                </a:srgbClr>
              </a:gs>
            </a:gsLst>
            <a:lin ang="0" scaled="1"/>
          </a:gra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30" name="TextBox 29">
            <a:extLst>
              <a:ext uri="{FF2B5EF4-FFF2-40B4-BE49-F238E27FC236}">
                <a16:creationId xmlns:a16="http://schemas.microsoft.com/office/drawing/2014/main" id="{D2408432-8D12-46C4-894A-08D7F5455A74}"/>
              </a:ext>
            </a:extLst>
          </p:cNvPr>
          <p:cNvSpPr txBox="1"/>
          <p:nvPr/>
        </p:nvSpPr>
        <p:spPr>
          <a:xfrm>
            <a:off x="620971" y="4579441"/>
            <a:ext cx="3332334"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600"/>
              </a:spcAft>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Analysis on EU CBAM to China</a:t>
            </a:r>
          </a:p>
        </p:txBody>
      </p:sp>
      <p:sp>
        <p:nvSpPr>
          <p:cNvPr id="31" name="TextBox 30">
            <a:extLst>
              <a:ext uri="{FF2B5EF4-FFF2-40B4-BE49-F238E27FC236}">
                <a16:creationId xmlns:a16="http://schemas.microsoft.com/office/drawing/2014/main" id="{A2E26CA9-27FC-4D01-B865-48EF0E1600D5}"/>
              </a:ext>
            </a:extLst>
          </p:cNvPr>
          <p:cNvSpPr txBox="1"/>
          <p:nvPr/>
        </p:nvSpPr>
        <p:spPr>
          <a:xfrm>
            <a:off x="4114616" y="4584507"/>
            <a:ext cx="4803508" cy="36933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600"/>
              </a:spcAft>
            </a:pPr>
            <a:r>
              <a:rPr lang="en-US" dirty="0">
                <a:solidFill>
                  <a:schemeClr val="tx1"/>
                </a:solidFill>
                <a:latin typeface="Segoe UI" panose="020B0502040204020203" pitchFamily="34" charset="0"/>
                <a:ea typeface="Segoe UI Black" panose="020B0A02040204020203" pitchFamily="34" charset="0"/>
                <a:cs typeface="Segoe UI" panose="020B0502040204020203" pitchFamily="34" charset="0"/>
              </a:rPr>
              <a:t>Scrutinizing China’s potential counter-policies</a:t>
            </a:r>
          </a:p>
        </p:txBody>
      </p:sp>
      <p:sp>
        <p:nvSpPr>
          <p:cNvPr id="33" name="TextBox 32">
            <a:extLst>
              <a:ext uri="{FF2B5EF4-FFF2-40B4-BE49-F238E27FC236}">
                <a16:creationId xmlns:a16="http://schemas.microsoft.com/office/drawing/2014/main" id="{DFC0081C-6D37-47DD-94FE-96FB34F4E0C4}"/>
              </a:ext>
            </a:extLst>
          </p:cNvPr>
          <p:cNvSpPr txBox="1"/>
          <p:nvPr/>
        </p:nvSpPr>
        <p:spPr>
          <a:xfrm>
            <a:off x="3568670" y="5326182"/>
            <a:ext cx="2531029" cy="369332"/>
          </a:xfrm>
          <a:prstGeom prst="rect">
            <a:avLst/>
          </a:prstGeom>
          <a:solidFill>
            <a:schemeClr val="accent2">
              <a:lumMod val="40000"/>
              <a:lumOff val="6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Retaliatory Measures</a:t>
            </a:r>
          </a:p>
        </p:txBody>
      </p:sp>
      <p:sp>
        <p:nvSpPr>
          <p:cNvPr id="34" name="TextBox 33">
            <a:extLst>
              <a:ext uri="{FF2B5EF4-FFF2-40B4-BE49-F238E27FC236}">
                <a16:creationId xmlns:a16="http://schemas.microsoft.com/office/drawing/2014/main" id="{26174B95-39F9-4DE7-A5D1-F0D34DF5CD83}"/>
              </a:ext>
            </a:extLst>
          </p:cNvPr>
          <p:cNvSpPr txBox="1"/>
          <p:nvPr/>
        </p:nvSpPr>
        <p:spPr>
          <a:xfrm>
            <a:off x="6516370" y="5309382"/>
            <a:ext cx="2614378" cy="369332"/>
          </a:xfrm>
          <a:prstGeom prst="rect">
            <a:avLst/>
          </a:prstGeom>
          <a:solidFill>
            <a:schemeClr val="accent6">
              <a:lumMod val="40000"/>
              <a:lumOff val="6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fontAlgn="base">
              <a:spcAft>
                <a:spcPts val="600"/>
              </a:spcAft>
            </a:pPr>
            <a:r>
              <a:rPr lang="en-US" b="1" dirty="0">
                <a:solidFill>
                  <a:schemeClr val="tx1"/>
                </a:solidFill>
                <a:latin typeface="Segoe UI" panose="020B0502040204020203" pitchFamily="34" charset="0"/>
                <a:ea typeface="Segoe UI Black" panose="020B0A02040204020203" pitchFamily="34" charset="0"/>
                <a:cs typeface="Segoe UI" panose="020B0502040204020203" pitchFamily="34" charset="0"/>
              </a:rPr>
              <a:t>Cooperative Measures</a:t>
            </a:r>
          </a:p>
        </p:txBody>
      </p:sp>
      <p:cxnSp>
        <p:nvCxnSpPr>
          <p:cNvPr id="43" name="Straight Connector 42">
            <a:extLst>
              <a:ext uri="{FF2B5EF4-FFF2-40B4-BE49-F238E27FC236}">
                <a16:creationId xmlns:a16="http://schemas.microsoft.com/office/drawing/2014/main" id="{4680AB12-F21E-403D-9130-F8CB42C44FA5}"/>
              </a:ext>
            </a:extLst>
          </p:cNvPr>
          <p:cNvCxnSpPr>
            <a:cxnSpLocks/>
            <a:stCxn id="31" idx="2"/>
          </p:cNvCxnSpPr>
          <p:nvPr/>
        </p:nvCxnSpPr>
        <p:spPr>
          <a:xfrm>
            <a:off x="6516370" y="4953839"/>
            <a:ext cx="0" cy="154874"/>
          </a:xfrm>
          <a:prstGeom prst="line">
            <a:avLst/>
          </a:prstGeom>
          <a:no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45" name="Straight Connector 44">
            <a:extLst>
              <a:ext uri="{FF2B5EF4-FFF2-40B4-BE49-F238E27FC236}">
                <a16:creationId xmlns:a16="http://schemas.microsoft.com/office/drawing/2014/main" id="{CDB0E554-ADC0-459B-AEB2-E43E467F9255}"/>
              </a:ext>
            </a:extLst>
          </p:cNvPr>
          <p:cNvCxnSpPr/>
          <p:nvPr/>
        </p:nvCxnSpPr>
        <p:spPr>
          <a:xfrm>
            <a:off x="4737652" y="5108713"/>
            <a:ext cx="3505200" cy="0"/>
          </a:xfrm>
          <a:prstGeom prst="line">
            <a:avLst/>
          </a:prstGeom>
          <a:no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48" name="Straight Arrow Connector 47">
            <a:extLst>
              <a:ext uri="{FF2B5EF4-FFF2-40B4-BE49-F238E27FC236}">
                <a16:creationId xmlns:a16="http://schemas.microsoft.com/office/drawing/2014/main" id="{CB92C003-6696-48A1-82CF-25AC1606ACDE}"/>
              </a:ext>
            </a:extLst>
          </p:cNvPr>
          <p:cNvCxnSpPr>
            <a:cxnSpLocks/>
          </p:cNvCxnSpPr>
          <p:nvPr/>
        </p:nvCxnSpPr>
        <p:spPr>
          <a:xfrm>
            <a:off x="4744278" y="5108713"/>
            <a:ext cx="0" cy="217469"/>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cxnSp>
        <p:nvCxnSpPr>
          <p:cNvPr id="50" name="Straight Arrow Connector 49">
            <a:extLst>
              <a:ext uri="{FF2B5EF4-FFF2-40B4-BE49-F238E27FC236}">
                <a16:creationId xmlns:a16="http://schemas.microsoft.com/office/drawing/2014/main" id="{16835D73-F71B-4671-8152-8CFAB04CD3B3}"/>
              </a:ext>
            </a:extLst>
          </p:cNvPr>
          <p:cNvCxnSpPr>
            <a:cxnSpLocks/>
          </p:cNvCxnSpPr>
          <p:nvPr/>
        </p:nvCxnSpPr>
        <p:spPr>
          <a:xfrm>
            <a:off x="8242852" y="5108713"/>
            <a:ext cx="0" cy="217469"/>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07118593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620971" y="120546"/>
            <a:ext cx="1727555" cy="435034"/>
          </a:xfrm>
        </p:spPr>
        <p:txBody>
          <a:bodyPr lIns="91440" tIns="45720" rIns="91440" bIns="45720" anchor="t"/>
          <a:lstStyle/>
          <a:p>
            <a:r>
              <a:rPr lang="en-US" dirty="0"/>
              <a:t>Methods</a:t>
            </a:r>
            <a:br>
              <a:rPr lang="en-US" dirty="0"/>
            </a:br>
            <a:endParaRPr lang="en-US" dirty="0"/>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5</a:t>
            </a:fld>
            <a:endParaRPr lang="en-US" dirty="0"/>
          </a:p>
        </p:txBody>
      </p:sp>
      <p:grpSp>
        <p:nvGrpSpPr>
          <p:cNvPr id="33" name="Groupe 32">
            <a:extLst>
              <a:ext uri="{FF2B5EF4-FFF2-40B4-BE49-F238E27FC236}">
                <a16:creationId xmlns:a16="http://schemas.microsoft.com/office/drawing/2014/main" id="{CEEADFA6-0DF5-D12D-ACE4-0ECF3A355AD3}"/>
              </a:ext>
            </a:extLst>
          </p:cNvPr>
          <p:cNvGrpSpPr/>
          <p:nvPr/>
        </p:nvGrpSpPr>
        <p:grpSpPr>
          <a:xfrm>
            <a:off x="491253" y="731506"/>
            <a:ext cx="2555066" cy="5036988"/>
            <a:chOff x="413750" y="2846479"/>
            <a:chExt cx="2132607" cy="2368037"/>
          </a:xfrm>
        </p:grpSpPr>
        <p:grpSp>
          <p:nvGrpSpPr>
            <p:cNvPr id="24" name="Groupe 23">
              <a:extLst>
                <a:ext uri="{FF2B5EF4-FFF2-40B4-BE49-F238E27FC236}">
                  <a16:creationId xmlns:a16="http://schemas.microsoft.com/office/drawing/2014/main" id="{6B4DEB56-B518-3072-D38C-7366BAF0BE72}"/>
                </a:ext>
              </a:extLst>
            </p:cNvPr>
            <p:cNvGrpSpPr/>
            <p:nvPr/>
          </p:nvGrpSpPr>
          <p:grpSpPr>
            <a:xfrm>
              <a:off x="413750" y="2846479"/>
              <a:ext cx="2132607" cy="2368037"/>
              <a:chOff x="1041487" y="3651750"/>
              <a:chExt cx="1956816" cy="2156665"/>
            </a:xfrm>
          </p:grpSpPr>
          <p:sp>
            <p:nvSpPr>
              <p:cNvPr id="25" name="Rectangle 19">
                <a:extLst>
                  <a:ext uri="{FF2B5EF4-FFF2-40B4-BE49-F238E27FC236}">
                    <a16:creationId xmlns:a16="http://schemas.microsoft.com/office/drawing/2014/main" id="{4BD19396-16A9-8E3A-2AE7-2109C1D40FE0}"/>
                  </a:ext>
                </a:extLst>
              </p:cNvPr>
              <p:cNvSpPr/>
              <p:nvPr/>
            </p:nvSpPr>
            <p:spPr>
              <a:xfrm>
                <a:off x="1041487" y="3651750"/>
                <a:ext cx="1956816" cy="2156665"/>
              </a:xfrm>
              <a:prstGeom prst="rect">
                <a:avLst/>
              </a:prstGeom>
              <a:solidFill>
                <a:srgbClr val="E2E3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 coins arrondis 25">
                <a:extLst>
                  <a:ext uri="{FF2B5EF4-FFF2-40B4-BE49-F238E27FC236}">
                    <a16:creationId xmlns:a16="http://schemas.microsoft.com/office/drawing/2014/main" id="{D35EA29C-730E-A666-716B-56A7A303386B}"/>
                  </a:ext>
                </a:extLst>
              </p:cNvPr>
              <p:cNvSpPr/>
              <p:nvPr/>
            </p:nvSpPr>
            <p:spPr>
              <a:xfrm>
                <a:off x="1256733" y="3779856"/>
                <a:ext cx="1544622" cy="233463"/>
              </a:xfrm>
              <a:prstGeom prst="round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Impact"/>
                  <a:ea typeface="Impact"/>
                  <a:cs typeface="Impact"/>
                  <a:sym typeface="Impact"/>
                </a:endParaRPr>
              </a:p>
            </p:txBody>
          </p:sp>
          <p:sp>
            <p:nvSpPr>
              <p:cNvPr id="27" name="Rectangle : coins arrondis 26">
                <a:extLst>
                  <a:ext uri="{FF2B5EF4-FFF2-40B4-BE49-F238E27FC236}">
                    <a16:creationId xmlns:a16="http://schemas.microsoft.com/office/drawing/2014/main" id="{3F371D2A-0502-AE21-1781-7D5F0BD43400}"/>
                  </a:ext>
                </a:extLst>
              </p:cNvPr>
              <p:cNvSpPr/>
              <p:nvPr/>
            </p:nvSpPr>
            <p:spPr>
              <a:xfrm>
                <a:off x="1224243" y="4136209"/>
                <a:ext cx="1650370" cy="461712"/>
              </a:xfrm>
              <a:prstGeom prst="round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fr-FR" sz="1800" i="0" u="none" strike="noStrike" cap="none" spc="0" normalizeH="0" baseline="0" dirty="0">
                  <a:ln>
                    <a:noFill/>
                  </a:ln>
                  <a:solidFill>
                    <a:srgbClr val="000000"/>
                  </a:solidFill>
                  <a:effectLst/>
                  <a:uFillTx/>
                  <a:latin typeface="Impact"/>
                  <a:ea typeface="Impact"/>
                  <a:cs typeface="Impact"/>
                  <a:sym typeface="Impact"/>
                </a:endParaRPr>
              </a:p>
            </p:txBody>
          </p:sp>
          <p:sp>
            <p:nvSpPr>
              <p:cNvPr id="28" name="Rectangle : coins arrondis 27">
                <a:extLst>
                  <a:ext uri="{FF2B5EF4-FFF2-40B4-BE49-F238E27FC236}">
                    <a16:creationId xmlns:a16="http://schemas.microsoft.com/office/drawing/2014/main" id="{0575FA19-3FA3-5556-1DF2-DA528BAC6489}"/>
                  </a:ext>
                </a:extLst>
              </p:cNvPr>
              <p:cNvSpPr/>
              <p:nvPr/>
            </p:nvSpPr>
            <p:spPr>
              <a:xfrm>
                <a:off x="1247622" y="4716478"/>
                <a:ext cx="1592945" cy="334081"/>
              </a:xfrm>
              <a:prstGeom prst="round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Impact"/>
                  <a:ea typeface="Impact"/>
                  <a:cs typeface="Impact"/>
                  <a:sym typeface="Impact"/>
                </a:endParaRPr>
              </a:p>
            </p:txBody>
          </p:sp>
          <p:sp>
            <p:nvSpPr>
              <p:cNvPr id="23" name="Rectangle : coins arrondis 27">
                <a:extLst>
                  <a:ext uri="{FF2B5EF4-FFF2-40B4-BE49-F238E27FC236}">
                    <a16:creationId xmlns:a16="http://schemas.microsoft.com/office/drawing/2014/main" id="{72F6E621-9F76-420D-8276-C37513973019}"/>
                  </a:ext>
                </a:extLst>
              </p:cNvPr>
              <p:cNvSpPr/>
              <p:nvPr/>
            </p:nvSpPr>
            <p:spPr>
              <a:xfrm>
                <a:off x="1272560" y="5138159"/>
                <a:ext cx="1528794" cy="530999"/>
              </a:xfrm>
              <a:prstGeom prst="round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Impact"/>
                  <a:ea typeface="Impact"/>
                  <a:cs typeface="Impact"/>
                  <a:sym typeface="Impact"/>
                </a:endParaRPr>
              </a:p>
            </p:txBody>
          </p:sp>
        </p:grpSp>
        <p:sp>
          <p:nvSpPr>
            <p:cNvPr id="29" name="ZoneTexte 28">
              <a:extLst>
                <a:ext uri="{FF2B5EF4-FFF2-40B4-BE49-F238E27FC236}">
                  <a16:creationId xmlns:a16="http://schemas.microsoft.com/office/drawing/2014/main" id="{A9413B75-64B1-8D92-82A2-EAC13B116A6D}"/>
                </a:ext>
              </a:extLst>
            </p:cNvPr>
            <p:cNvSpPr txBox="1"/>
            <p:nvPr/>
          </p:nvSpPr>
          <p:spPr>
            <a:xfrm flipH="1">
              <a:off x="496679" y="3000825"/>
              <a:ext cx="1903252" cy="3110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US" sz="1400" b="1"/>
                <a:t>GEMINI-E3  </a:t>
              </a:r>
              <a:r>
                <a:rPr lang="en-US" sz="1400" b="1" dirty="0"/>
                <a:t>Model </a:t>
              </a:r>
            </a:p>
            <a:p>
              <a:pPr algn="ctr"/>
              <a:r>
                <a:rPr lang="en-US" sz="1200" dirty="0"/>
                <a:t>(Bernard &amp; Vielle, 2008)</a:t>
              </a:r>
              <a:endParaRPr lang="en-US" sz="1200" b="1" dirty="0"/>
            </a:p>
            <a:p>
              <a:pPr marL="0" marR="0" indent="0" algn="ctr" defTabSz="914400" rtl="0" fontAlgn="auto" latinLnBrk="0" hangingPunct="0">
                <a:lnSpc>
                  <a:spcPct val="100000"/>
                </a:lnSpc>
                <a:spcBef>
                  <a:spcPts val="0"/>
                </a:spcBef>
                <a:spcAft>
                  <a:spcPts val="0"/>
                </a:spcAft>
                <a:buClrTx/>
                <a:buSzTx/>
                <a:buFontTx/>
                <a:buNone/>
                <a:tabLst/>
              </a:pPr>
              <a:endParaRPr kumimoji="0" lang="en-US" sz="1100" b="0" i="0" u="none" strike="noStrike" cap="none" spc="0" normalizeH="0" baseline="0" dirty="0">
                <a:ln>
                  <a:noFill/>
                </a:ln>
                <a:solidFill>
                  <a:srgbClr val="000000"/>
                </a:solidFill>
                <a:effectLst/>
                <a:uFillTx/>
                <a:latin typeface="+mn-lt"/>
                <a:ea typeface="+mn-ea"/>
                <a:cs typeface="+mn-cs"/>
                <a:sym typeface="Calibri"/>
              </a:endParaRPr>
            </a:p>
          </p:txBody>
        </p:sp>
        <p:sp>
          <p:nvSpPr>
            <p:cNvPr id="30" name="ZoneTexte 29">
              <a:extLst>
                <a:ext uri="{FF2B5EF4-FFF2-40B4-BE49-F238E27FC236}">
                  <a16:creationId xmlns:a16="http://schemas.microsoft.com/office/drawing/2014/main" id="{E0AD9F7C-AB33-C709-ED34-9883434DA414}"/>
                </a:ext>
              </a:extLst>
            </p:cNvPr>
            <p:cNvSpPr txBox="1"/>
            <p:nvPr/>
          </p:nvSpPr>
          <p:spPr>
            <a:xfrm flipH="1">
              <a:off x="612923" y="3390040"/>
              <a:ext cx="1761528" cy="4774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US" sz="1200" b="1" dirty="0"/>
                <a:t>Database: </a:t>
              </a:r>
            </a:p>
            <a:p>
              <a:pPr algn="ctr"/>
              <a:r>
                <a:rPr lang="en-US" sz="1200" b="1" dirty="0"/>
                <a:t>GTAP 10</a:t>
              </a:r>
              <a:r>
                <a:rPr lang="en-US" sz="1200" dirty="0"/>
                <a:t> (Aguilar et al. 2019); </a:t>
              </a:r>
            </a:p>
            <a:p>
              <a:pPr algn="ctr"/>
              <a:r>
                <a:rPr lang="en-US" sz="1200" b="1" dirty="0"/>
                <a:t>CD-Link</a:t>
              </a:r>
              <a:r>
                <a:rPr lang="en-US" sz="1200" dirty="0"/>
                <a:t>  (McCollum et al. 2018; </a:t>
              </a:r>
              <a:r>
                <a:rPr lang="en-US" sz="1200" dirty="0" err="1"/>
                <a:t>Roelfsema</a:t>
              </a:r>
              <a:r>
                <a:rPr lang="en-US" sz="1200" dirty="0"/>
                <a:t> et al. 2020); </a:t>
              </a:r>
            </a:p>
            <a:p>
              <a:pPr algn="ctr"/>
              <a:r>
                <a:rPr lang="en-US" sz="1200" b="1" dirty="0"/>
                <a:t>IEA</a:t>
              </a:r>
              <a:r>
                <a:rPr lang="en-US" sz="1200" dirty="0"/>
                <a:t> (2020) ; </a:t>
              </a:r>
            </a:p>
          </p:txBody>
        </p:sp>
        <p:sp>
          <p:nvSpPr>
            <p:cNvPr id="31" name="ZoneTexte 30">
              <a:extLst>
                <a:ext uri="{FF2B5EF4-FFF2-40B4-BE49-F238E27FC236}">
                  <a16:creationId xmlns:a16="http://schemas.microsoft.com/office/drawing/2014/main" id="{37232369-1353-28A4-DBF1-DF19854F6DF5}"/>
                </a:ext>
              </a:extLst>
            </p:cNvPr>
            <p:cNvSpPr txBox="1"/>
            <p:nvPr/>
          </p:nvSpPr>
          <p:spPr>
            <a:xfrm flipH="1">
              <a:off x="572776" y="4040261"/>
              <a:ext cx="1798631" cy="2930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150" b="1" dirty="0">
                  <a:solidFill>
                    <a:srgbClr val="1885B2"/>
                  </a:solidFill>
                </a:rPr>
                <a:t>Isolating CBAM Sectors essential for China: </a:t>
              </a:r>
            </a:p>
            <a:p>
              <a:pPr marL="0" marR="0" indent="0" algn="ctr" defTabSz="914400" rtl="0" fontAlgn="auto" latinLnBrk="0" hangingPunct="0">
                <a:lnSpc>
                  <a:spcPct val="100000"/>
                </a:lnSpc>
                <a:spcBef>
                  <a:spcPts val="0"/>
                </a:spcBef>
                <a:spcAft>
                  <a:spcPts val="0"/>
                </a:spcAft>
                <a:buClrTx/>
                <a:buSzTx/>
                <a:buFontTx/>
                <a:buNone/>
                <a:tabLst/>
              </a:pPr>
              <a:r>
                <a:rPr lang="en-US" sz="1150" b="1" dirty="0">
                  <a:solidFill>
                    <a:srgbClr val="1885B2"/>
                  </a:solidFill>
                </a:rPr>
                <a:t>Ferrous Metal, Metal </a:t>
              </a:r>
              <a:r>
                <a:rPr lang="en-US" sz="1150" b="1" dirty="0" err="1">
                  <a:solidFill>
                    <a:srgbClr val="1885B2"/>
                  </a:solidFill>
                </a:rPr>
                <a:t>Nec</a:t>
              </a:r>
              <a:r>
                <a:rPr lang="en-US" sz="1150" b="1" dirty="0">
                  <a:solidFill>
                    <a:srgbClr val="1885B2"/>
                  </a:solidFill>
                </a:rPr>
                <a:t>. </a:t>
              </a:r>
              <a:endParaRPr kumimoji="0" lang="en-US" sz="1150" b="0" i="0" u="none" strike="noStrike" cap="none" spc="0" normalizeH="0" baseline="0" dirty="0">
                <a:ln>
                  <a:noFill/>
                </a:ln>
                <a:solidFill>
                  <a:srgbClr val="000000"/>
                </a:solidFill>
                <a:effectLst/>
                <a:uFillTx/>
                <a:latin typeface="+mn-lt"/>
                <a:ea typeface="+mn-ea"/>
                <a:cs typeface="+mn-cs"/>
                <a:sym typeface="Calibri"/>
              </a:endParaRPr>
            </a:p>
          </p:txBody>
        </p:sp>
      </p:grpSp>
      <p:graphicFrame>
        <p:nvGraphicFramePr>
          <p:cNvPr id="22" name="Chart 21">
            <a:extLst>
              <a:ext uri="{FF2B5EF4-FFF2-40B4-BE49-F238E27FC236}">
                <a16:creationId xmlns:a16="http://schemas.microsoft.com/office/drawing/2014/main" id="{88353B7B-543B-4524-A342-15212D39553F}"/>
              </a:ext>
            </a:extLst>
          </p:cNvPr>
          <p:cNvGraphicFramePr/>
          <p:nvPr>
            <p:extLst>
              <p:ext uri="{D42A27DB-BD31-4B8C-83A1-F6EECF244321}">
                <p14:modId xmlns:p14="http://schemas.microsoft.com/office/powerpoint/2010/main" val="839816522"/>
              </p:ext>
            </p:extLst>
          </p:nvPr>
        </p:nvGraphicFramePr>
        <p:xfrm>
          <a:off x="3518772" y="1240027"/>
          <a:ext cx="5705475"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5" name="Arrow: Down 4">
            <a:extLst>
              <a:ext uri="{FF2B5EF4-FFF2-40B4-BE49-F238E27FC236}">
                <a16:creationId xmlns:a16="http://schemas.microsoft.com/office/drawing/2014/main" id="{9041928E-6B2E-42F1-B408-2856C3B1CA8F}"/>
              </a:ext>
            </a:extLst>
          </p:cNvPr>
          <p:cNvSpPr/>
          <p:nvPr/>
        </p:nvSpPr>
        <p:spPr>
          <a:xfrm>
            <a:off x="1558006" y="1626366"/>
            <a:ext cx="274110" cy="230739"/>
          </a:xfrm>
          <a:prstGeom prst="downArrow">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32" name="Arrow: Down 31">
            <a:extLst>
              <a:ext uri="{FF2B5EF4-FFF2-40B4-BE49-F238E27FC236}">
                <a16:creationId xmlns:a16="http://schemas.microsoft.com/office/drawing/2014/main" id="{2E5216A7-2A6C-466B-AA3B-EC244F3B41A2}"/>
              </a:ext>
            </a:extLst>
          </p:cNvPr>
          <p:cNvSpPr/>
          <p:nvPr/>
        </p:nvSpPr>
        <p:spPr>
          <a:xfrm>
            <a:off x="1585349" y="2996782"/>
            <a:ext cx="274110" cy="230739"/>
          </a:xfrm>
          <a:prstGeom prst="downArrow">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6" name="Rectangle 5">
            <a:extLst>
              <a:ext uri="{FF2B5EF4-FFF2-40B4-BE49-F238E27FC236}">
                <a16:creationId xmlns:a16="http://schemas.microsoft.com/office/drawing/2014/main" id="{75931A1C-BBBE-4513-9B9C-983F38086478}"/>
              </a:ext>
            </a:extLst>
          </p:cNvPr>
          <p:cNvSpPr/>
          <p:nvPr/>
        </p:nvSpPr>
        <p:spPr>
          <a:xfrm>
            <a:off x="851134" y="4205130"/>
            <a:ext cx="2019753" cy="1200329"/>
          </a:xfrm>
          <a:prstGeom prst="rect">
            <a:avLst/>
          </a:prstGeom>
        </p:spPr>
        <p:txBody>
          <a:bodyPr wrap="square">
            <a:spAutoFit/>
          </a:bodyPr>
          <a:lstStyle/>
          <a:p>
            <a:r>
              <a:rPr lang="en-US" sz="1200" b="1" dirty="0"/>
              <a:t>Baseline</a:t>
            </a:r>
            <a:r>
              <a:rPr lang="en-US" sz="1200" dirty="0"/>
              <a:t> is constructed  based on the </a:t>
            </a:r>
            <a:r>
              <a:rPr lang="en-US" sz="1200" b="1" dirty="0"/>
              <a:t>current policy  </a:t>
            </a:r>
          </a:p>
          <a:p>
            <a:pPr marL="171450" indent="-171450">
              <a:buFont typeface="Arial" panose="020B0604020202020204" pitchFamily="34" charset="0"/>
              <a:buChar char="•"/>
            </a:pPr>
            <a:r>
              <a:rPr lang="en-US" sz="1200" b="1" dirty="0"/>
              <a:t>EU: Prior to Fit for 55</a:t>
            </a:r>
          </a:p>
          <a:p>
            <a:pPr marL="171450" indent="-171450">
              <a:buFont typeface="Arial" panose="020B0604020202020204" pitchFamily="34" charset="0"/>
              <a:buChar char="•"/>
            </a:pPr>
            <a:r>
              <a:rPr lang="en-US" sz="1200" b="1" dirty="0"/>
              <a:t>China: Some Updates (Recent Development)</a:t>
            </a:r>
            <a:endParaRPr lang="en-US" sz="1200" dirty="0"/>
          </a:p>
        </p:txBody>
      </p:sp>
      <p:sp>
        <p:nvSpPr>
          <p:cNvPr id="35" name="Arrow: Down 34">
            <a:extLst>
              <a:ext uri="{FF2B5EF4-FFF2-40B4-BE49-F238E27FC236}">
                <a16:creationId xmlns:a16="http://schemas.microsoft.com/office/drawing/2014/main" id="{5B88217B-6147-49CC-B574-F3B31F527275}"/>
              </a:ext>
            </a:extLst>
          </p:cNvPr>
          <p:cNvSpPr/>
          <p:nvPr/>
        </p:nvSpPr>
        <p:spPr>
          <a:xfrm>
            <a:off x="1622191" y="3992269"/>
            <a:ext cx="274110" cy="230739"/>
          </a:xfrm>
          <a:prstGeom prst="downArrow">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Impact"/>
              <a:ea typeface="Impact"/>
              <a:cs typeface="Impact"/>
              <a:sym typeface="Impact"/>
            </a:endParaRPr>
          </a:p>
        </p:txBody>
      </p:sp>
      <p:sp>
        <p:nvSpPr>
          <p:cNvPr id="7" name="Rectangle 6">
            <a:extLst>
              <a:ext uri="{FF2B5EF4-FFF2-40B4-BE49-F238E27FC236}">
                <a16:creationId xmlns:a16="http://schemas.microsoft.com/office/drawing/2014/main" id="{4DB96DA7-FB54-4612-B6CE-413969579AFE}"/>
              </a:ext>
            </a:extLst>
          </p:cNvPr>
          <p:cNvSpPr/>
          <p:nvPr/>
        </p:nvSpPr>
        <p:spPr>
          <a:xfrm>
            <a:off x="3893240" y="4897627"/>
            <a:ext cx="4857750" cy="215444"/>
          </a:xfrm>
          <a:prstGeom prst="rect">
            <a:avLst/>
          </a:prstGeom>
        </p:spPr>
        <p:txBody>
          <a:bodyPr>
            <a:spAutoFit/>
          </a:bodyPr>
          <a:lstStyle/>
          <a:p>
            <a:r>
              <a:rPr lang="en-US" sz="800" b="1" dirty="0">
                <a:latin typeface="Segoe UI" panose="020B0502040204020203" pitchFamily="34" charset="0"/>
                <a:ea typeface="DengXian" panose="02010600030101010101" pitchFamily="2" charset="-122"/>
                <a:cs typeface="Segoe UI" panose="020B0502040204020203" pitchFamily="34" charset="0"/>
              </a:rPr>
              <a:t>Source: General Administration of Customs of People's Republic of China</a:t>
            </a:r>
            <a:endParaRPr lang="en-US" sz="800" b="1" dirty="0">
              <a:latin typeface="Segoe UI" panose="020B0502040204020203" pitchFamily="34" charset="0"/>
              <a:cs typeface="Segoe UI" panose="020B0502040204020203" pitchFamily="34" charset="0"/>
            </a:endParaRPr>
          </a:p>
        </p:txBody>
      </p:sp>
      <p:sp>
        <p:nvSpPr>
          <p:cNvPr id="8" name="Rectangle 7">
            <a:extLst>
              <a:ext uri="{FF2B5EF4-FFF2-40B4-BE49-F238E27FC236}">
                <a16:creationId xmlns:a16="http://schemas.microsoft.com/office/drawing/2014/main" id="{4C2D0972-42EC-41E8-8DC6-EB4C8FA0E22B}"/>
              </a:ext>
            </a:extLst>
          </p:cNvPr>
          <p:cNvSpPr/>
          <p:nvPr/>
        </p:nvSpPr>
        <p:spPr>
          <a:xfrm>
            <a:off x="3518772" y="839917"/>
            <a:ext cx="5939873" cy="369332"/>
          </a:xfrm>
          <a:prstGeom prst="rect">
            <a:avLst/>
          </a:prstGeom>
        </p:spPr>
        <p:txBody>
          <a:bodyPr wrap="square">
            <a:spAutoFit/>
          </a:bodyPr>
          <a:lstStyle/>
          <a:p>
            <a:r>
              <a:rPr lang="en-US" b="1" dirty="0">
                <a:latin typeface="Segoe UI" panose="020B0502040204020203" pitchFamily="34" charset="0"/>
                <a:ea typeface="DengXian" panose="02010600030101010101" pitchFamily="2" charset="-122"/>
                <a:cs typeface="Segoe UI" panose="020B0502040204020203" pitchFamily="34" charset="0"/>
              </a:rPr>
              <a:t>China Export to the EU – CBAM Related Products</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6520192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620971" y="120546"/>
            <a:ext cx="2555066" cy="435034"/>
          </a:xfrm>
        </p:spPr>
        <p:txBody>
          <a:bodyPr lIns="91440" tIns="45720" rIns="91440" bIns="45720" anchor="t"/>
          <a:lstStyle/>
          <a:p>
            <a:r>
              <a:rPr lang="en-US" dirty="0"/>
              <a:t>Reference Scenario</a:t>
            </a:r>
            <a:br>
              <a:rPr lang="en-US" dirty="0"/>
            </a:br>
            <a:endParaRPr lang="en-US" dirty="0"/>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6</a:t>
            </a:fld>
            <a:endParaRPr lang="en-US" dirty="0"/>
          </a:p>
        </p:txBody>
      </p:sp>
      <p:sp>
        <p:nvSpPr>
          <p:cNvPr id="8" name="Rectangle 7">
            <a:extLst>
              <a:ext uri="{FF2B5EF4-FFF2-40B4-BE49-F238E27FC236}">
                <a16:creationId xmlns:a16="http://schemas.microsoft.com/office/drawing/2014/main" id="{4C2D0972-42EC-41E8-8DC6-EB4C8FA0E22B}"/>
              </a:ext>
            </a:extLst>
          </p:cNvPr>
          <p:cNvSpPr/>
          <p:nvPr/>
        </p:nvSpPr>
        <p:spPr>
          <a:xfrm>
            <a:off x="3618163" y="690479"/>
            <a:ext cx="5939873" cy="646331"/>
          </a:xfrm>
          <a:prstGeom prst="rect">
            <a:avLst/>
          </a:prstGeom>
        </p:spPr>
        <p:txBody>
          <a:bodyPr wrap="square">
            <a:spAutoFit/>
          </a:bodyPr>
          <a:lstStyle/>
          <a:p>
            <a:endParaRPr lang="en-US" b="1" dirty="0"/>
          </a:p>
          <a:p>
            <a:r>
              <a:rPr lang="en-US" b="1" dirty="0"/>
              <a:t>CO</a:t>
            </a:r>
            <a:r>
              <a:rPr lang="en-US" b="1" baseline="-25000" dirty="0"/>
              <a:t>2</a:t>
            </a:r>
            <a:r>
              <a:rPr lang="en-US" b="1" dirty="0"/>
              <a:t> emissions in Mt - Current policies scenario</a:t>
            </a:r>
            <a:endParaRPr lang="en-US" dirty="0">
              <a:latin typeface="Segoe UI" panose="020B0502040204020203" pitchFamily="34" charset="0"/>
              <a:cs typeface="Segoe UI" panose="020B0502040204020203" pitchFamily="34" charset="0"/>
            </a:endParaRPr>
          </a:p>
        </p:txBody>
      </p:sp>
      <p:graphicFrame>
        <p:nvGraphicFramePr>
          <p:cNvPr id="21" name="Chart 20">
            <a:extLst>
              <a:ext uri="{FF2B5EF4-FFF2-40B4-BE49-F238E27FC236}">
                <a16:creationId xmlns:a16="http://schemas.microsoft.com/office/drawing/2014/main" id="{6EF2950E-FF70-E8CA-71FB-33C4D4DD5521}"/>
              </a:ext>
            </a:extLst>
          </p:cNvPr>
          <p:cNvGraphicFramePr/>
          <p:nvPr>
            <p:extLst>
              <p:ext uri="{D42A27DB-BD31-4B8C-83A1-F6EECF244321}">
                <p14:modId xmlns:p14="http://schemas.microsoft.com/office/powerpoint/2010/main" val="1710222211"/>
              </p:ext>
            </p:extLst>
          </p:nvPr>
        </p:nvGraphicFramePr>
        <p:xfrm>
          <a:off x="3665931" y="1541976"/>
          <a:ext cx="5676851" cy="3774048"/>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a:extLst>
              <a:ext uri="{FF2B5EF4-FFF2-40B4-BE49-F238E27FC236}">
                <a16:creationId xmlns:a16="http://schemas.microsoft.com/office/drawing/2014/main" id="{97A0A8C8-FCA5-429D-9EBC-3E36CFA6BAE1}"/>
              </a:ext>
            </a:extLst>
          </p:cNvPr>
          <p:cNvSpPr/>
          <p:nvPr/>
        </p:nvSpPr>
        <p:spPr>
          <a:xfrm>
            <a:off x="429501" y="1086531"/>
            <a:ext cx="3095577" cy="4253344"/>
          </a:xfrm>
          <a:prstGeom prst="rect">
            <a:avLst/>
          </a:prstGeom>
          <a:ln w="12700">
            <a:solidFill>
              <a:schemeClr val="accent1"/>
            </a:solidFill>
          </a:ln>
        </p:spPr>
        <p:txBody>
          <a:bodyPr wrap="square">
            <a:spAutoFit/>
          </a:bodyPr>
          <a:lstStyle/>
          <a:p>
            <a:pPr>
              <a:lnSpc>
                <a:spcPct val="150000"/>
              </a:lnSpc>
            </a:pPr>
            <a:r>
              <a:rPr lang="en-US" sz="1400" b="1" u="sng" dirty="0">
                <a:effectLst>
                  <a:outerShdw blurRad="38100" dist="38100" dir="2700000" algn="tl">
                    <a:srgbClr val="000000">
                      <a:alpha val="43137"/>
                    </a:srgbClr>
                  </a:outerShdw>
                </a:effectLst>
              </a:rPr>
              <a:t>Ding (2022) and Liu et al. (2022):</a:t>
            </a:r>
            <a:endParaRPr lang="en-US" sz="1400" b="1" u="sng" dirty="0">
              <a:effectLst>
                <a:outerShdw blurRad="38100" dist="38100" dir="2700000" algn="tl">
                  <a:srgbClr val="000000">
                    <a:alpha val="43137"/>
                  </a:srgbClr>
                </a:outerShdw>
              </a:effectLst>
              <a:ea typeface="DengXian" panose="02010600030101010101" pitchFamily="2" charset="-122"/>
              <a:cs typeface="Segoe UI" panose="020B0502040204020203" pitchFamily="34" charset="0"/>
            </a:endParaRPr>
          </a:p>
          <a:p>
            <a:pPr marL="171450" indent="-171450">
              <a:lnSpc>
                <a:spcPct val="150000"/>
              </a:lnSpc>
              <a:buFont typeface="Arial" panose="020B0604020202020204" pitchFamily="34" charset="0"/>
              <a:buChar char="•"/>
            </a:pPr>
            <a:r>
              <a:rPr lang="en-US" sz="1400" dirty="0">
                <a:ea typeface="DengXian" panose="02010600030101010101" pitchFamily="2" charset="-122"/>
                <a:cs typeface="Segoe UI" panose="020B0502040204020203" pitchFamily="34" charset="0"/>
              </a:rPr>
              <a:t>25% share of non-fossil energy in total primary energy consumption by 2030;</a:t>
            </a:r>
          </a:p>
          <a:p>
            <a:pPr marL="171450" indent="-171450">
              <a:lnSpc>
                <a:spcPct val="150000"/>
              </a:lnSpc>
              <a:buFont typeface="Arial" panose="020B0604020202020204" pitchFamily="34" charset="0"/>
              <a:buChar char="•"/>
            </a:pPr>
            <a:r>
              <a:rPr lang="en-US" sz="1400" dirty="0">
                <a:ea typeface="DengXian" panose="02010600030101010101" pitchFamily="2" charset="-122"/>
                <a:cs typeface="Segoe UI" panose="020B0502040204020203" pitchFamily="34" charset="0"/>
              </a:rPr>
              <a:t>29% electric vehicles of the overall vehicular landscape by 2030;</a:t>
            </a:r>
          </a:p>
          <a:p>
            <a:pPr marL="171450" indent="-171450">
              <a:lnSpc>
                <a:spcPct val="150000"/>
              </a:lnSpc>
              <a:buFont typeface="Arial" panose="020B0604020202020204" pitchFamily="34" charset="0"/>
              <a:buChar char="•"/>
            </a:pPr>
            <a:r>
              <a:rPr lang="en-US" sz="1400" dirty="0">
                <a:ea typeface="DengXian" panose="02010600030101010101" pitchFamily="2" charset="-122"/>
                <a:cs typeface="Segoe UI" panose="020B0502040204020203" pitchFamily="34" charset="0"/>
              </a:rPr>
              <a:t>39% share of non-fossil energy for electricity generation by 2025;</a:t>
            </a:r>
          </a:p>
          <a:p>
            <a:pPr>
              <a:lnSpc>
                <a:spcPct val="150000"/>
              </a:lnSpc>
            </a:pPr>
            <a:r>
              <a:rPr lang="en-US" sz="1400" b="1" u="sng" dirty="0">
                <a:effectLst>
                  <a:outerShdw blurRad="38100" dist="38100" dir="2700000" algn="tl">
                    <a:srgbClr val="000000">
                      <a:alpha val="43137"/>
                    </a:srgbClr>
                  </a:outerShdw>
                </a:effectLst>
              </a:rPr>
              <a:t>Wei et al., 2022</a:t>
            </a:r>
          </a:p>
          <a:p>
            <a:pPr>
              <a:lnSpc>
                <a:spcPct val="150000"/>
              </a:lnSpc>
            </a:pPr>
            <a:r>
              <a:rPr lang="en-US" sz="1400" i="1" dirty="0">
                <a:ea typeface="DengXian" panose="02010600030101010101" pitchFamily="2" charset="-122"/>
                <a:cs typeface="Segoe UI" panose="020B0502040204020203" pitchFamily="34" charset="0"/>
              </a:rPr>
              <a:t>GDP growth</a:t>
            </a:r>
            <a:r>
              <a:rPr lang="en-US" sz="1400" dirty="0">
                <a:ea typeface="DengXian" panose="02010600030101010101" pitchFamily="2" charset="-122"/>
                <a:cs typeface="Segoe UI" panose="020B0502040204020203" pitchFamily="34" charset="0"/>
              </a:rPr>
              <a:t>: </a:t>
            </a:r>
          </a:p>
          <a:p>
            <a:pPr marL="457200" indent="-225425">
              <a:lnSpc>
                <a:spcPct val="150000"/>
              </a:lnSpc>
              <a:buFont typeface="Arial" panose="020B0604020202020204" pitchFamily="34" charset="0"/>
              <a:buChar char="•"/>
            </a:pPr>
            <a:r>
              <a:rPr lang="en-US" sz="1400" dirty="0">
                <a:ea typeface="DengXian" panose="02010600030101010101" pitchFamily="2" charset="-122"/>
                <a:cs typeface="Segoe UI" panose="020B0502040204020203" pitchFamily="34" charset="0"/>
              </a:rPr>
              <a:t>5.3% from 2021 to 2025, </a:t>
            </a:r>
          </a:p>
          <a:p>
            <a:pPr marL="457200" indent="-225425">
              <a:lnSpc>
                <a:spcPct val="150000"/>
              </a:lnSpc>
              <a:buFont typeface="Arial" panose="020B0604020202020204" pitchFamily="34" charset="0"/>
              <a:buChar char="•"/>
            </a:pPr>
            <a:r>
              <a:rPr lang="en-US" sz="1400" dirty="0">
                <a:ea typeface="DengXian" panose="02010600030101010101" pitchFamily="2" charset="-122"/>
                <a:cs typeface="Segoe UI" panose="020B0502040204020203" pitchFamily="34" charset="0"/>
              </a:rPr>
              <a:t>4.9% from 2026 to 2030</a:t>
            </a:r>
          </a:p>
          <a:p>
            <a:pPr marL="457200" indent="-225425">
              <a:lnSpc>
                <a:spcPct val="150000"/>
              </a:lnSpc>
              <a:buFont typeface="Arial" panose="020B0604020202020204" pitchFamily="34" charset="0"/>
              <a:buChar char="•"/>
            </a:pPr>
            <a:r>
              <a:rPr lang="en-US" sz="1400" dirty="0">
                <a:ea typeface="DengXian" panose="02010600030101010101" pitchFamily="2" charset="-122"/>
                <a:cs typeface="Segoe UI" panose="020B0502040204020203" pitchFamily="34" charset="0"/>
              </a:rPr>
              <a:t>4.5% from 2030 to 2040</a:t>
            </a:r>
          </a:p>
        </p:txBody>
      </p:sp>
      <p:sp>
        <p:nvSpPr>
          <p:cNvPr id="34" name="Title 1">
            <a:extLst>
              <a:ext uri="{FF2B5EF4-FFF2-40B4-BE49-F238E27FC236}">
                <a16:creationId xmlns:a16="http://schemas.microsoft.com/office/drawing/2014/main" id="{49CD426C-2482-4D2C-8A0F-B2B128A8D9C1}"/>
              </a:ext>
            </a:extLst>
          </p:cNvPr>
          <p:cNvSpPr txBox="1">
            <a:spLocks/>
          </p:cNvSpPr>
          <p:nvPr/>
        </p:nvSpPr>
        <p:spPr>
          <a:xfrm>
            <a:off x="336416" y="654277"/>
            <a:ext cx="2555066" cy="435034"/>
          </a:xfrm>
          <a:prstGeom prst="rect">
            <a:avLst/>
          </a:prstGeom>
          <a:noFill/>
        </p:spPr>
        <p:txBody>
          <a:bodyPr lIns="91440" tIns="45720" rIns="91440" bIns="45720" anchor="t"/>
          <a:lstStyle>
            <a:lvl1pPr marL="0" marR="0" indent="0" algn="l"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Segoe UI Black" panose="020B0A02040204020203" pitchFamily="34" charset="0"/>
                <a:ea typeface="Segoe UI Black" panose="020B0A02040204020203" pitchFamily="34" charset="0"/>
                <a:cs typeface="Impact"/>
                <a:sym typeface="Impact"/>
              </a:defRPr>
            </a:lvl1pPr>
            <a:lvl2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2pPr>
            <a:lvl3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3pPr>
            <a:lvl4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4pPr>
            <a:lvl5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5pPr>
            <a:lvl6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6pPr>
            <a:lvl7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7pPr>
            <a:lvl8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8pPr>
            <a:lvl9pPr marL="0" marR="0" indent="0" algn="r" defTabSz="729050" rtl="0" latinLnBrk="0">
              <a:lnSpc>
                <a:spcPct val="90000"/>
              </a:lnSpc>
              <a:spcBef>
                <a:spcPts val="0"/>
              </a:spcBef>
              <a:spcAft>
                <a:spcPts val="0"/>
              </a:spcAft>
              <a:buClrTx/>
              <a:buSzTx/>
              <a:buFontTx/>
              <a:buNone/>
              <a:tabLst/>
              <a:defRPr sz="1700" b="0" i="0" u="none" strike="noStrike" cap="none" spc="0" baseline="0">
                <a:solidFill>
                  <a:srgbClr val="23478F"/>
                </a:solidFill>
                <a:uFillTx/>
                <a:latin typeface="Impact"/>
                <a:ea typeface="Impact"/>
                <a:cs typeface="Impact"/>
                <a:sym typeface="Impact"/>
              </a:defRPr>
            </a:lvl9pPr>
          </a:lstStyle>
          <a:p>
            <a:pPr hangingPunct="1"/>
            <a:r>
              <a:rPr lang="en-US" u="sng" dirty="0"/>
              <a:t>China Update!</a:t>
            </a:r>
            <a:br>
              <a:rPr lang="en-US" u="sng" dirty="0"/>
            </a:br>
            <a:endParaRPr lang="en-US" u="sng" dirty="0"/>
          </a:p>
        </p:txBody>
      </p:sp>
    </p:spTree>
    <p:extLst>
      <p:ext uri="{BB962C8B-B14F-4D97-AF65-F5344CB8AC3E}">
        <p14:creationId xmlns:p14="http://schemas.microsoft.com/office/powerpoint/2010/main" val="139816895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620971" y="120546"/>
            <a:ext cx="2555066" cy="435034"/>
          </a:xfrm>
        </p:spPr>
        <p:txBody>
          <a:bodyPr lIns="91440" tIns="45720" rIns="91440" bIns="45720" anchor="t"/>
          <a:lstStyle/>
          <a:p>
            <a:r>
              <a:rPr lang="en-US" dirty="0"/>
              <a:t>EU Fit 55 Scenarios</a:t>
            </a:r>
            <a:br>
              <a:rPr lang="en-US" dirty="0"/>
            </a:br>
            <a:endParaRPr lang="en-US" dirty="0"/>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7</a:t>
            </a:fld>
            <a:endParaRPr lang="en-US" dirty="0"/>
          </a:p>
        </p:txBody>
      </p:sp>
      <p:sp>
        <p:nvSpPr>
          <p:cNvPr id="4" name="Rectangle 3">
            <a:extLst>
              <a:ext uri="{FF2B5EF4-FFF2-40B4-BE49-F238E27FC236}">
                <a16:creationId xmlns:a16="http://schemas.microsoft.com/office/drawing/2014/main" id="{97A0A8C8-FCA5-429D-9EBC-3E36CFA6BAE1}"/>
              </a:ext>
            </a:extLst>
          </p:cNvPr>
          <p:cNvSpPr/>
          <p:nvPr/>
        </p:nvSpPr>
        <p:spPr>
          <a:xfrm>
            <a:off x="6960566" y="1380669"/>
            <a:ext cx="2228005" cy="2637517"/>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chemeClr val="accent1"/>
            </a:solidFill>
          </a:ln>
        </p:spPr>
        <p:txBody>
          <a:bodyPr wrap="square">
            <a:spAutoFit/>
          </a:bodyPr>
          <a:lstStyle/>
          <a:p>
            <a:pPr>
              <a:lnSpc>
                <a:spcPct val="150000"/>
              </a:lnSpc>
            </a:pPr>
            <a:r>
              <a:rPr lang="en-US" sz="1400" b="1" dirty="0">
                <a:solidFill>
                  <a:schemeClr val="accent1">
                    <a:lumMod val="50000"/>
                  </a:schemeClr>
                </a:solidFill>
                <a:ea typeface="DengXian" panose="02010600030101010101" pitchFamily="2" charset="-122"/>
                <a:cs typeface="Segoe UI" panose="020B0502040204020203" pitchFamily="34" charset="0"/>
              </a:rPr>
              <a:t>EU CBAM: </a:t>
            </a:r>
          </a:p>
          <a:p>
            <a:pPr marL="171450" indent="-171450">
              <a:lnSpc>
                <a:spcPct val="150000"/>
              </a:lnSpc>
              <a:buFont typeface="Arial" panose="020B0604020202020204" pitchFamily="34" charset="0"/>
              <a:buChar char="•"/>
            </a:pPr>
            <a:r>
              <a:rPr lang="en-US" sz="1400" dirty="0">
                <a:solidFill>
                  <a:schemeClr val="accent1">
                    <a:lumMod val="50000"/>
                  </a:schemeClr>
                </a:solidFill>
                <a:ea typeface="DengXian" panose="02010600030101010101" pitchFamily="2" charset="-122"/>
                <a:cs typeface="Segoe UI" panose="020B0502040204020203" pitchFamily="34" charset="0"/>
              </a:rPr>
              <a:t>alleviates negative impact of EU Steel &amp; Aluminum production; </a:t>
            </a:r>
          </a:p>
          <a:p>
            <a:pPr marL="171450" indent="-171450">
              <a:lnSpc>
                <a:spcPct val="150000"/>
              </a:lnSpc>
              <a:buFont typeface="Arial" panose="020B0604020202020204" pitchFamily="34" charset="0"/>
              <a:buChar char="•"/>
            </a:pPr>
            <a:r>
              <a:rPr lang="en-US" sz="1400" dirty="0">
                <a:solidFill>
                  <a:schemeClr val="accent1">
                    <a:lumMod val="50000"/>
                  </a:schemeClr>
                </a:solidFill>
                <a:ea typeface="DengXian" panose="02010600030101010101" pitchFamily="2" charset="-122"/>
                <a:cs typeface="Segoe UI" panose="020B0502040204020203" pitchFamily="34" charset="0"/>
              </a:rPr>
              <a:t>China Production decline: </a:t>
            </a:r>
            <a:r>
              <a:rPr lang="en-US" sz="1400" b="1" dirty="0">
                <a:solidFill>
                  <a:srgbClr val="FF0000"/>
                </a:solidFill>
                <a:ea typeface="DengXian" panose="02010600030101010101" pitchFamily="2" charset="-122"/>
                <a:cs typeface="Segoe UI" panose="020B0502040204020203" pitchFamily="34" charset="0"/>
              </a:rPr>
              <a:t>14 Billion USD </a:t>
            </a:r>
            <a:r>
              <a:rPr lang="en-US" sz="1400" dirty="0">
                <a:solidFill>
                  <a:schemeClr val="accent1">
                    <a:lumMod val="50000"/>
                  </a:schemeClr>
                </a:solidFill>
                <a:ea typeface="DengXian" panose="02010600030101010101" pitchFamily="2" charset="-122"/>
                <a:cs typeface="Segoe UI" panose="020B0502040204020203" pitchFamily="34" charset="0"/>
              </a:rPr>
              <a:t>relative to Fit for 55 Scenario</a:t>
            </a:r>
          </a:p>
        </p:txBody>
      </p:sp>
      <p:sp>
        <p:nvSpPr>
          <p:cNvPr id="5" name="Rectangle 4">
            <a:extLst>
              <a:ext uri="{FF2B5EF4-FFF2-40B4-BE49-F238E27FC236}">
                <a16:creationId xmlns:a16="http://schemas.microsoft.com/office/drawing/2014/main" id="{9105C588-D1C6-4BA7-9337-BA9023B0674D}"/>
              </a:ext>
            </a:extLst>
          </p:cNvPr>
          <p:cNvSpPr/>
          <p:nvPr/>
        </p:nvSpPr>
        <p:spPr>
          <a:xfrm>
            <a:off x="1878910" y="5109217"/>
            <a:ext cx="4857750" cy="400110"/>
          </a:xfrm>
          <a:prstGeom prst="rect">
            <a:avLst/>
          </a:prstGeom>
        </p:spPr>
        <p:txBody>
          <a:bodyPr>
            <a:spAutoFit/>
          </a:bodyPr>
          <a:lstStyle/>
          <a:p>
            <a:r>
              <a:rPr lang="en-US" sz="1000" b="1" dirty="0">
                <a:latin typeface="Segoe UI" panose="020B0502040204020203" pitchFamily="34" charset="0"/>
                <a:ea typeface="DengXian" panose="02010600030101010101" pitchFamily="2" charset="-122"/>
                <a:cs typeface="Segoe UI" panose="020B0502040204020203" pitchFamily="34" charset="0"/>
              </a:rPr>
              <a:t> * relative to the Reference Scenario</a:t>
            </a:r>
          </a:p>
          <a:p>
            <a:r>
              <a:rPr lang="en-US" sz="1000" b="1" dirty="0">
                <a:latin typeface="Segoe UI" panose="020B0502040204020203" pitchFamily="34" charset="0"/>
                <a:ea typeface="DengXian" panose="02010600030101010101" pitchFamily="2" charset="-122"/>
                <a:cs typeface="Segoe UI" panose="020B0502040204020203" pitchFamily="34" charset="0"/>
              </a:rPr>
              <a:t>** Household Consumption</a:t>
            </a:r>
          </a:p>
        </p:txBody>
      </p:sp>
      <p:sp>
        <p:nvSpPr>
          <p:cNvPr id="10" name="Rectangle 9">
            <a:extLst>
              <a:ext uri="{FF2B5EF4-FFF2-40B4-BE49-F238E27FC236}">
                <a16:creationId xmlns:a16="http://schemas.microsoft.com/office/drawing/2014/main" id="{E874170A-9F9B-4A11-9CE3-CECFC699D5D4}"/>
              </a:ext>
            </a:extLst>
          </p:cNvPr>
          <p:cNvSpPr/>
          <p:nvPr/>
        </p:nvSpPr>
        <p:spPr>
          <a:xfrm>
            <a:off x="2013019" y="704333"/>
            <a:ext cx="4857750" cy="584775"/>
          </a:xfrm>
          <a:prstGeom prst="rect">
            <a:avLst/>
          </a:prstGeom>
        </p:spPr>
        <p:txBody>
          <a:bodyPr>
            <a:spAutoFit/>
          </a:bodyPr>
          <a:lstStyle/>
          <a:p>
            <a:pPr algn="ctr"/>
            <a:r>
              <a:rPr lang="en-US" sz="1600" b="1" dirty="0">
                <a:ea typeface="DengXian" panose="02010600030101010101" pitchFamily="2" charset="-122"/>
              </a:rPr>
              <a:t>Main results of the fit for 55 </a:t>
            </a:r>
            <a:r>
              <a:rPr lang="en-US" sz="1600" b="1" dirty="0">
                <a:ea typeface="DengXian" panose="02010600030101010101" pitchFamily="2" charset="-122"/>
                <a:cs typeface="Segoe UI" panose="020B0502040204020203" pitchFamily="34" charset="0"/>
              </a:rPr>
              <a:t>scenarios</a:t>
            </a:r>
            <a:r>
              <a:rPr lang="en-US" sz="1600" b="1" dirty="0">
                <a:ea typeface="DengXian" panose="02010600030101010101" pitchFamily="2" charset="-122"/>
              </a:rPr>
              <a:t> without and with CBAM – Year 2040*</a:t>
            </a:r>
            <a:endParaRPr lang="en-US" sz="1600" dirty="0"/>
          </a:p>
        </p:txBody>
      </p:sp>
      <p:pic>
        <p:nvPicPr>
          <p:cNvPr id="20" name="Picture 19">
            <a:extLst>
              <a:ext uri="{FF2B5EF4-FFF2-40B4-BE49-F238E27FC236}">
                <a16:creationId xmlns:a16="http://schemas.microsoft.com/office/drawing/2014/main" id="{C76F6744-0EBB-407F-8A79-22B928F86B26}"/>
              </a:ext>
            </a:extLst>
          </p:cNvPr>
          <p:cNvPicPr>
            <a:picLocks noChangeAspect="1"/>
          </p:cNvPicPr>
          <p:nvPr/>
        </p:nvPicPr>
        <p:blipFill>
          <a:blip r:embed="rId3"/>
          <a:stretch>
            <a:fillRect/>
          </a:stretch>
        </p:blipFill>
        <p:spPr>
          <a:xfrm>
            <a:off x="1427425" y="1363565"/>
            <a:ext cx="5760720" cy="3899120"/>
          </a:xfrm>
          <a:prstGeom prst="rect">
            <a:avLst/>
          </a:prstGeom>
        </p:spPr>
      </p:pic>
      <p:sp>
        <p:nvSpPr>
          <p:cNvPr id="22" name="Oval 21">
            <a:extLst>
              <a:ext uri="{FF2B5EF4-FFF2-40B4-BE49-F238E27FC236}">
                <a16:creationId xmlns:a16="http://schemas.microsoft.com/office/drawing/2014/main" id="{E9AFB068-8D7A-4D54-A8FB-0D7D1FEA2635}"/>
              </a:ext>
            </a:extLst>
          </p:cNvPr>
          <p:cNvSpPr/>
          <p:nvPr/>
        </p:nvSpPr>
        <p:spPr>
          <a:xfrm>
            <a:off x="4150983" y="2901159"/>
            <a:ext cx="467400" cy="184041"/>
          </a:xfrm>
          <a:prstGeom prst="ellipse">
            <a:avLst/>
          </a:prstGeom>
          <a:noFill/>
          <a:ln w="285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2D95C10-E355-4B51-B376-BB98B09082EC}"/>
              </a:ext>
            </a:extLst>
          </p:cNvPr>
          <p:cNvSpPr/>
          <p:nvPr/>
        </p:nvSpPr>
        <p:spPr>
          <a:xfrm>
            <a:off x="4150983" y="2060713"/>
            <a:ext cx="467400" cy="196702"/>
          </a:xfrm>
          <a:prstGeom prst="ellipse">
            <a:avLst/>
          </a:prstGeom>
          <a:noFill/>
          <a:ln w="2857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81AAD40-0955-45E6-AF4D-C6EABC5C789A}"/>
              </a:ext>
            </a:extLst>
          </p:cNvPr>
          <p:cNvSpPr/>
          <p:nvPr/>
        </p:nvSpPr>
        <p:spPr>
          <a:xfrm>
            <a:off x="4150983" y="3728944"/>
            <a:ext cx="467399" cy="289242"/>
          </a:xfrm>
          <a:prstGeom prst="ellipse">
            <a:avLst/>
          </a:prstGeom>
          <a:noFill/>
          <a:ln w="2857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6AD65062-EBFB-4C3D-9C9F-1FFB4AFBF1B3}"/>
              </a:ext>
            </a:extLst>
          </p:cNvPr>
          <p:cNvSpPr/>
          <p:nvPr/>
        </p:nvSpPr>
        <p:spPr>
          <a:xfrm>
            <a:off x="6171016" y="4608499"/>
            <a:ext cx="467400" cy="176348"/>
          </a:xfrm>
          <a:prstGeom prst="ellipse">
            <a:avLst/>
          </a:prstGeom>
          <a:noFill/>
          <a:ln w="285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091838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524A5F8-6D30-4C69-B7A1-296ABC91DE41}"/>
              </a:ext>
            </a:extLst>
          </p:cNvPr>
          <p:cNvPicPr>
            <a:picLocks noChangeAspect="1"/>
          </p:cNvPicPr>
          <p:nvPr/>
        </p:nvPicPr>
        <p:blipFill>
          <a:blip r:embed="rId3"/>
          <a:stretch>
            <a:fillRect/>
          </a:stretch>
        </p:blipFill>
        <p:spPr>
          <a:xfrm>
            <a:off x="889728" y="1378209"/>
            <a:ext cx="5620804" cy="3543300"/>
          </a:xfrm>
          <a:prstGeom prst="rect">
            <a:avLst/>
          </a:prstGeom>
        </p:spPr>
      </p:pic>
      <p:sp>
        <p:nvSpPr>
          <p:cNvPr id="22" name="Oval 21">
            <a:extLst>
              <a:ext uri="{FF2B5EF4-FFF2-40B4-BE49-F238E27FC236}">
                <a16:creationId xmlns:a16="http://schemas.microsoft.com/office/drawing/2014/main" id="{E9AFB068-8D7A-4D54-A8FB-0D7D1FEA2635}"/>
              </a:ext>
            </a:extLst>
          </p:cNvPr>
          <p:cNvSpPr/>
          <p:nvPr/>
        </p:nvSpPr>
        <p:spPr>
          <a:xfrm>
            <a:off x="5010150" y="4049014"/>
            <a:ext cx="577850" cy="264412"/>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444023" y="113487"/>
            <a:ext cx="5620804" cy="435034"/>
          </a:xfrm>
        </p:spPr>
        <p:txBody>
          <a:bodyPr lIns="91440" tIns="45720" rIns="91440" bIns="45720" anchor="t"/>
          <a:lstStyle/>
          <a:p>
            <a:r>
              <a:rPr lang="en-US" dirty="0"/>
              <a:t>China Counter Policy Action: (1) Retaliation</a:t>
            </a:r>
            <a:br>
              <a:rPr lang="en-US" dirty="0"/>
            </a:br>
            <a:endParaRPr lang="en-US" dirty="0"/>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8</a:t>
            </a:fld>
            <a:endParaRPr lang="en-US" dirty="0"/>
          </a:p>
        </p:txBody>
      </p:sp>
      <p:sp>
        <p:nvSpPr>
          <p:cNvPr id="4" name="Rectangle 3">
            <a:extLst>
              <a:ext uri="{FF2B5EF4-FFF2-40B4-BE49-F238E27FC236}">
                <a16:creationId xmlns:a16="http://schemas.microsoft.com/office/drawing/2014/main" id="{97A0A8C8-FCA5-429D-9EBC-3E36CFA6BAE1}"/>
              </a:ext>
            </a:extLst>
          </p:cNvPr>
          <p:cNvSpPr/>
          <p:nvPr/>
        </p:nvSpPr>
        <p:spPr>
          <a:xfrm>
            <a:off x="6638428" y="938794"/>
            <a:ext cx="2527991" cy="3381888"/>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chemeClr val="accent1"/>
            </a:solidFill>
          </a:ln>
        </p:spPr>
        <p:txBody>
          <a:bodyPr wrap="square">
            <a:spAutoFit/>
          </a:bodyPr>
          <a:lstStyle/>
          <a:p>
            <a:pPr>
              <a:lnSpc>
                <a:spcPct val="150000"/>
              </a:lnSpc>
            </a:pPr>
            <a:r>
              <a:rPr lang="en-US" sz="1200" b="1" dirty="0"/>
              <a:t>Target</a:t>
            </a:r>
            <a:r>
              <a:rPr lang="en-US" sz="1200" dirty="0"/>
              <a:t>: </a:t>
            </a:r>
            <a:r>
              <a:rPr lang="en-US" sz="1200" b="1" dirty="0">
                <a:solidFill>
                  <a:srgbClr val="C00000"/>
                </a:solidFill>
              </a:rPr>
              <a:t>restore the production to the level prior to EU CBAM</a:t>
            </a:r>
          </a:p>
          <a:p>
            <a:pPr marL="171450" indent="-171450">
              <a:lnSpc>
                <a:spcPct val="150000"/>
              </a:lnSpc>
              <a:buFont typeface="Wingdings" panose="05000000000000000000" pitchFamily="2" charset="2"/>
              <a:buChar char="ü"/>
            </a:pPr>
            <a:r>
              <a:rPr lang="en-US" sz="1200" b="1" dirty="0">
                <a:solidFill>
                  <a:schemeClr val="accent1">
                    <a:lumMod val="50000"/>
                  </a:schemeClr>
                </a:solidFill>
                <a:ea typeface="DengXian" panose="02010600030101010101" pitchFamily="2" charset="-122"/>
                <a:cs typeface="Segoe UI" panose="020B0502040204020203" pitchFamily="34" charset="0"/>
              </a:rPr>
              <a:t>Duties on Import from EU</a:t>
            </a:r>
            <a:r>
              <a:rPr lang="en-US" sz="1200" dirty="0">
                <a:solidFill>
                  <a:schemeClr val="accent1">
                    <a:lumMod val="50000"/>
                  </a:schemeClr>
                </a:solidFill>
                <a:ea typeface="DengXian" panose="02010600030101010101" pitchFamily="2" charset="-122"/>
                <a:cs typeface="Segoe UI" panose="020B0502040204020203" pitchFamily="34" charset="0"/>
              </a:rPr>
              <a:t>: China Imports fall, mostly from EU</a:t>
            </a:r>
          </a:p>
          <a:p>
            <a:pPr marL="171450" indent="-171450">
              <a:lnSpc>
                <a:spcPct val="150000"/>
              </a:lnSpc>
              <a:buFont typeface="Wingdings" panose="05000000000000000000" pitchFamily="2" charset="2"/>
              <a:buChar char="ü"/>
            </a:pPr>
            <a:r>
              <a:rPr lang="en-US" sz="1200" b="1" dirty="0">
                <a:solidFill>
                  <a:schemeClr val="accent1">
                    <a:lumMod val="50000"/>
                  </a:schemeClr>
                </a:solidFill>
                <a:ea typeface="DengXian" panose="02010600030101010101" pitchFamily="2" charset="-122"/>
                <a:cs typeface="Segoe UI" panose="020B0502040204020203" pitchFamily="34" charset="0"/>
              </a:rPr>
              <a:t>Subsidizing Export</a:t>
            </a:r>
            <a:r>
              <a:rPr lang="en-US" sz="1200" dirty="0">
                <a:solidFill>
                  <a:schemeClr val="accent1">
                    <a:lumMod val="50000"/>
                  </a:schemeClr>
                </a:solidFill>
                <a:ea typeface="DengXian" panose="02010600030101010101" pitchFamily="2" charset="-122"/>
                <a:cs typeface="Segoe UI" panose="020B0502040204020203" pitchFamily="34" charset="0"/>
              </a:rPr>
              <a:t>: Export rise-up, advantages for Non-EU, costly for China</a:t>
            </a:r>
          </a:p>
          <a:p>
            <a:pPr marL="171450" indent="-171450">
              <a:lnSpc>
                <a:spcPct val="150000"/>
              </a:lnSpc>
              <a:buFont typeface="Wingdings" panose="05000000000000000000" pitchFamily="2" charset="2"/>
              <a:buChar char="ü"/>
            </a:pPr>
            <a:r>
              <a:rPr lang="en-US" sz="1200" b="1" dirty="0">
                <a:solidFill>
                  <a:schemeClr val="accent1">
                    <a:lumMod val="50000"/>
                  </a:schemeClr>
                </a:solidFill>
                <a:ea typeface="DengXian" panose="02010600030101010101" pitchFamily="2" charset="-122"/>
                <a:cs typeface="Segoe UI" panose="020B0502040204020203" pitchFamily="34" charset="0"/>
              </a:rPr>
              <a:t>Subsidizing Production</a:t>
            </a:r>
            <a:r>
              <a:rPr lang="en-US" sz="1200" dirty="0">
                <a:solidFill>
                  <a:schemeClr val="accent1">
                    <a:lumMod val="50000"/>
                  </a:schemeClr>
                </a:solidFill>
                <a:ea typeface="DengXian" panose="02010600030101010101" pitchFamily="2" charset="-122"/>
                <a:cs typeface="Segoe UI" panose="020B0502040204020203" pitchFamily="34" charset="0"/>
              </a:rPr>
              <a:t>: limited effect to foreign trade, mostly for domestic demand. </a:t>
            </a:r>
          </a:p>
          <a:p>
            <a:pPr marL="171450" indent="-171450">
              <a:lnSpc>
                <a:spcPct val="150000"/>
              </a:lnSpc>
              <a:buFont typeface="Wingdings" panose="05000000000000000000" pitchFamily="2" charset="2"/>
              <a:buChar char="ü"/>
            </a:pPr>
            <a:endParaRPr lang="en-US" sz="1200" dirty="0">
              <a:solidFill>
                <a:schemeClr val="accent1">
                  <a:lumMod val="50000"/>
                </a:schemeClr>
              </a:solidFill>
              <a:ea typeface="DengXian" panose="02010600030101010101" pitchFamily="2" charset="-122"/>
              <a:cs typeface="Segoe UI" panose="020B0502040204020203" pitchFamily="34" charset="0"/>
            </a:endParaRPr>
          </a:p>
        </p:txBody>
      </p:sp>
      <p:sp>
        <p:nvSpPr>
          <p:cNvPr id="5" name="Rectangle 4">
            <a:extLst>
              <a:ext uri="{FF2B5EF4-FFF2-40B4-BE49-F238E27FC236}">
                <a16:creationId xmlns:a16="http://schemas.microsoft.com/office/drawing/2014/main" id="{9105C588-D1C6-4BA7-9337-BA9023B0674D}"/>
              </a:ext>
            </a:extLst>
          </p:cNvPr>
          <p:cNvSpPr/>
          <p:nvPr/>
        </p:nvSpPr>
        <p:spPr>
          <a:xfrm>
            <a:off x="620970" y="4951045"/>
            <a:ext cx="2633455" cy="246221"/>
          </a:xfrm>
          <a:prstGeom prst="rect">
            <a:avLst/>
          </a:prstGeom>
        </p:spPr>
        <p:txBody>
          <a:bodyPr wrap="square">
            <a:spAutoFit/>
          </a:bodyPr>
          <a:lstStyle/>
          <a:p>
            <a:r>
              <a:rPr lang="en-US" sz="1000" b="1" dirty="0">
                <a:latin typeface="Segoe UI" panose="020B0502040204020203" pitchFamily="34" charset="0"/>
                <a:ea typeface="DengXian" panose="02010600030101010101" pitchFamily="2" charset="-122"/>
                <a:cs typeface="Segoe UI" panose="020B0502040204020203" pitchFamily="34" charset="0"/>
              </a:rPr>
              <a:t> * </a:t>
            </a:r>
            <a:r>
              <a:rPr lang="en-US" sz="1000" b="1" dirty="0">
                <a:highlight>
                  <a:srgbClr val="00FF00"/>
                </a:highlight>
                <a:latin typeface="Segoe UI" panose="020B0502040204020203" pitchFamily="34" charset="0"/>
                <a:ea typeface="DengXian" panose="02010600030101010101" pitchFamily="2" charset="-122"/>
                <a:cs typeface="Segoe UI" panose="020B0502040204020203" pitchFamily="34" charset="0"/>
              </a:rPr>
              <a:t>relative to the fit for 55 CBAM Scope 2</a:t>
            </a:r>
          </a:p>
        </p:txBody>
      </p:sp>
      <p:sp>
        <p:nvSpPr>
          <p:cNvPr id="10" name="Rectangle 9">
            <a:extLst>
              <a:ext uri="{FF2B5EF4-FFF2-40B4-BE49-F238E27FC236}">
                <a16:creationId xmlns:a16="http://schemas.microsoft.com/office/drawing/2014/main" id="{E874170A-9F9B-4A11-9CE3-CECFC699D5D4}"/>
              </a:ext>
            </a:extLst>
          </p:cNvPr>
          <p:cNvSpPr/>
          <p:nvPr/>
        </p:nvSpPr>
        <p:spPr>
          <a:xfrm>
            <a:off x="1780678" y="763898"/>
            <a:ext cx="4857750" cy="584775"/>
          </a:xfrm>
          <a:prstGeom prst="rect">
            <a:avLst/>
          </a:prstGeom>
        </p:spPr>
        <p:txBody>
          <a:bodyPr>
            <a:spAutoFit/>
          </a:bodyPr>
          <a:lstStyle/>
          <a:p>
            <a:pPr algn="ctr"/>
            <a:r>
              <a:rPr lang="en-US" sz="1600" b="1" dirty="0">
                <a:ea typeface="DengXian" panose="02010600030101010101" pitchFamily="2" charset="-122"/>
              </a:rPr>
              <a:t>Trade Retaliation Scenarios</a:t>
            </a:r>
          </a:p>
          <a:p>
            <a:pPr algn="ctr"/>
            <a:r>
              <a:rPr lang="en-US" sz="1600" b="1" dirty="0">
                <a:ea typeface="DengXian" panose="02010600030101010101" pitchFamily="2" charset="-122"/>
              </a:rPr>
              <a:t> (Million USD– Year 2040)*</a:t>
            </a:r>
            <a:endParaRPr lang="en-US" sz="1600" dirty="0"/>
          </a:p>
        </p:txBody>
      </p:sp>
      <p:sp>
        <p:nvSpPr>
          <p:cNvPr id="24" name="Oval 23">
            <a:extLst>
              <a:ext uri="{FF2B5EF4-FFF2-40B4-BE49-F238E27FC236}">
                <a16:creationId xmlns:a16="http://schemas.microsoft.com/office/drawing/2014/main" id="{B81AAD40-0955-45E6-AF4D-C6EABC5C789A}"/>
              </a:ext>
            </a:extLst>
          </p:cNvPr>
          <p:cNvSpPr/>
          <p:nvPr/>
        </p:nvSpPr>
        <p:spPr>
          <a:xfrm>
            <a:off x="5915236" y="2864910"/>
            <a:ext cx="723192" cy="215351"/>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6AD65062-EBFB-4C3D-9C9F-1FFB4AFBF1B3}"/>
              </a:ext>
            </a:extLst>
          </p:cNvPr>
          <p:cNvSpPr/>
          <p:nvPr/>
        </p:nvSpPr>
        <p:spPr>
          <a:xfrm>
            <a:off x="3954538" y="2889211"/>
            <a:ext cx="758480" cy="191050"/>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7707662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E8D424-F0EF-4CDD-9594-3C715DE8F063}"/>
              </a:ext>
            </a:extLst>
          </p:cNvPr>
          <p:cNvPicPr>
            <a:picLocks noChangeAspect="1"/>
          </p:cNvPicPr>
          <p:nvPr/>
        </p:nvPicPr>
        <p:blipFill>
          <a:blip r:embed="rId2"/>
          <a:stretch>
            <a:fillRect/>
          </a:stretch>
        </p:blipFill>
        <p:spPr>
          <a:xfrm>
            <a:off x="404703" y="1587769"/>
            <a:ext cx="6423660" cy="3710940"/>
          </a:xfrm>
          <a:prstGeom prst="rect">
            <a:avLst/>
          </a:prstGeom>
        </p:spPr>
      </p:pic>
      <p:sp>
        <p:nvSpPr>
          <p:cNvPr id="22" name="Oval 21">
            <a:extLst>
              <a:ext uri="{FF2B5EF4-FFF2-40B4-BE49-F238E27FC236}">
                <a16:creationId xmlns:a16="http://schemas.microsoft.com/office/drawing/2014/main" id="{E9AFB068-8D7A-4D54-A8FB-0D7D1FEA2635}"/>
              </a:ext>
            </a:extLst>
          </p:cNvPr>
          <p:cNvSpPr/>
          <p:nvPr/>
        </p:nvSpPr>
        <p:spPr>
          <a:xfrm>
            <a:off x="2967541" y="2896025"/>
            <a:ext cx="686188" cy="206876"/>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38DBB1-8FC2-19F2-3E7A-8753482F1369}"/>
              </a:ext>
            </a:extLst>
          </p:cNvPr>
          <p:cNvSpPr>
            <a:spLocks noGrp="1"/>
          </p:cNvSpPr>
          <p:nvPr>
            <p:ph type="title"/>
          </p:nvPr>
        </p:nvSpPr>
        <p:spPr>
          <a:xfrm>
            <a:off x="404703" y="120546"/>
            <a:ext cx="5620804" cy="435034"/>
          </a:xfrm>
        </p:spPr>
        <p:txBody>
          <a:bodyPr lIns="91440" tIns="45720" rIns="91440" bIns="45720" anchor="t"/>
          <a:lstStyle/>
          <a:p>
            <a:r>
              <a:rPr lang="en-US" dirty="0"/>
              <a:t>China Counter Policy Action: (2) Cooperation</a:t>
            </a:r>
          </a:p>
        </p:txBody>
      </p:sp>
      <p:sp>
        <p:nvSpPr>
          <p:cNvPr id="3" name="Slide Number Placeholder 2">
            <a:extLst>
              <a:ext uri="{FF2B5EF4-FFF2-40B4-BE49-F238E27FC236}">
                <a16:creationId xmlns:a16="http://schemas.microsoft.com/office/drawing/2014/main" id="{47CFA33A-BE0A-3A86-F875-890F0E45BA66}"/>
              </a:ext>
            </a:extLst>
          </p:cNvPr>
          <p:cNvSpPr>
            <a:spLocks noGrp="1"/>
          </p:cNvSpPr>
          <p:nvPr>
            <p:ph type="sldNum" sz="quarter" idx="2"/>
          </p:nvPr>
        </p:nvSpPr>
        <p:spPr>
          <a:xfrm>
            <a:off x="8926322" y="6413811"/>
            <a:ext cx="262249" cy="246221"/>
          </a:xfrm>
        </p:spPr>
        <p:txBody>
          <a:bodyPr/>
          <a:lstStyle/>
          <a:p>
            <a:fld id="{86CB4B4D-7CA3-9044-876B-883B54F8677D}" type="slidenum">
              <a:rPr lang="en-US" smtClean="0"/>
              <a:pPr/>
              <a:t>9</a:t>
            </a:fld>
            <a:endParaRPr lang="en-US" dirty="0"/>
          </a:p>
        </p:txBody>
      </p:sp>
      <p:sp>
        <p:nvSpPr>
          <p:cNvPr id="4" name="Rectangle 3">
            <a:extLst>
              <a:ext uri="{FF2B5EF4-FFF2-40B4-BE49-F238E27FC236}">
                <a16:creationId xmlns:a16="http://schemas.microsoft.com/office/drawing/2014/main" id="{97A0A8C8-FCA5-429D-9EBC-3E36CFA6BAE1}"/>
              </a:ext>
            </a:extLst>
          </p:cNvPr>
          <p:cNvSpPr/>
          <p:nvPr/>
        </p:nvSpPr>
        <p:spPr>
          <a:xfrm>
            <a:off x="7018297" y="650509"/>
            <a:ext cx="2500594" cy="5141985"/>
          </a:xfrm>
          <a:prstGeom prst="rect">
            <a:avLst/>
          </a:prstGeom>
          <a:gradFill>
            <a:gsLst>
              <a:gs pos="0">
                <a:srgbClr val="DADF44">
                  <a:tint val="66000"/>
                  <a:satMod val="160000"/>
                </a:srgbClr>
              </a:gs>
              <a:gs pos="50000">
                <a:srgbClr val="DADF44">
                  <a:tint val="44500"/>
                  <a:satMod val="160000"/>
                </a:srgbClr>
              </a:gs>
              <a:gs pos="100000">
                <a:srgbClr val="DADF44">
                  <a:tint val="23500"/>
                  <a:satMod val="160000"/>
                </a:srgbClr>
              </a:gs>
            </a:gsLst>
            <a:lin ang="0" scaled="1"/>
          </a:gradFill>
          <a:ln w="12700">
            <a:solidFill>
              <a:schemeClr val="accent1"/>
            </a:solidFill>
          </a:ln>
        </p:spPr>
        <p:txBody>
          <a:bodyPr wrap="square">
            <a:spAutoFit/>
          </a:bodyPr>
          <a:lstStyle/>
          <a:p>
            <a:pPr>
              <a:lnSpc>
                <a:spcPct val="150000"/>
              </a:lnSpc>
            </a:pPr>
            <a:r>
              <a:rPr lang="en-US" sz="1000" b="1" dirty="0"/>
              <a:t>Target</a:t>
            </a:r>
            <a:r>
              <a:rPr lang="en-US" sz="1000" dirty="0"/>
              <a:t>: </a:t>
            </a:r>
            <a:r>
              <a:rPr lang="en-US" sz="1000" b="1" dirty="0">
                <a:solidFill>
                  <a:schemeClr val="accent1"/>
                </a:solidFill>
              </a:rPr>
              <a:t>Exempted by EU: </a:t>
            </a:r>
            <a:r>
              <a:rPr lang="en-US" sz="1000" dirty="0">
                <a:solidFill>
                  <a:schemeClr val="accent1">
                    <a:lumMod val="50000"/>
                  </a:schemeClr>
                </a:solidFill>
                <a:ea typeface="DengXian" panose="02010600030101010101" pitchFamily="2" charset="-122"/>
                <a:cs typeface="Segoe UI" panose="020B0502040204020203" pitchFamily="34" charset="0"/>
              </a:rPr>
              <a:t>Buying credits from ETS</a:t>
            </a:r>
            <a:endParaRPr lang="en-US" sz="1000" b="1" dirty="0">
              <a:solidFill>
                <a:schemeClr val="accent1"/>
              </a:solidFill>
            </a:endParaRPr>
          </a:p>
          <a:p>
            <a:pPr marL="171450" indent="-171450">
              <a:lnSpc>
                <a:spcPct val="150000"/>
              </a:lnSpc>
              <a:buFont typeface="Wingdings" panose="05000000000000000000" pitchFamily="2" charset="2"/>
              <a:buChar char="ü"/>
            </a:pPr>
            <a:r>
              <a:rPr lang="en-US" sz="1000" b="1" dirty="0">
                <a:solidFill>
                  <a:schemeClr val="accent1">
                    <a:lumMod val="50000"/>
                  </a:schemeClr>
                </a:solidFill>
                <a:ea typeface="DengXian" panose="02010600030101010101" pitchFamily="2" charset="-122"/>
                <a:cs typeface="Segoe UI" panose="020B0502040204020203" pitchFamily="34" charset="0"/>
              </a:rPr>
              <a:t>Compensating Direct CO2</a:t>
            </a:r>
            <a:r>
              <a:rPr lang="en-US" sz="1000" dirty="0">
                <a:solidFill>
                  <a:schemeClr val="accent1">
                    <a:lumMod val="50000"/>
                  </a:schemeClr>
                </a:solidFill>
                <a:ea typeface="DengXian" panose="02010600030101010101" pitchFamily="2" charset="-122"/>
                <a:cs typeface="Segoe UI" panose="020B0502040204020203" pitchFamily="34" charset="0"/>
              </a:rPr>
              <a:t>:</a:t>
            </a:r>
          </a:p>
          <a:p>
            <a:pPr marL="457200" indent="-225425">
              <a:lnSpc>
                <a:spcPct val="150000"/>
              </a:lnSpc>
              <a:buFont typeface="Arial" panose="020B0604020202020204" pitchFamily="34" charset="0"/>
              <a:buChar char="•"/>
            </a:pPr>
            <a:r>
              <a:rPr lang="en-US" sz="1000" dirty="0">
                <a:solidFill>
                  <a:schemeClr val="accent1">
                    <a:lumMod val="50000"/>
                  </a:schemeClr>
                </a:solidFill>
                <a:ea typeface="DengXian" panose="02010600030101010101" pitchFamily="2" charset="-122"/>
                <a:cs typeface="Segoe UI" panose="020B0502040204020203" pitchFamily="34" charset="0"/>
              </a:rPr>
              <a:t>ETS price goes up (20 USD in 2040), </a:t>
            </a:r>
          </a:p>
          <a:p>
            <a:pPr marL="457200" indent="-225425">
              <a:lnSpc>
                <a:spcPct val="150000"/>
              </a:lnSpc>
              <a:buFont typeface="Arial" panose="020B0604020202020204" pitchFamily="34" charset="0"/>
              <a:buChar char="•"/>
            </a:pPr>
            <a:r>
              <a:rPr lang="en-US" sz="1000" dirty="0">
                <a:solidFill>
                  <a:schemeClr val="accent1">
                    <a:lumMod val="50000"/>
                  </a:schemeClr>
                </a:solidFill>
                <a:ea typeface="DengXian" panose="02010600030101010101" pitchFamily="2" charset="-122"/>
                <a:cs typeface="Segoe UI" panose="020B0502040204020203" pitchFamily="34" charset="0"/>
              </a:rPr>
              <a:t>Production substantially fall</a:t>
            </a:r>
          </a:p>
          <a:p>
            <a:pPr marL="457200" indent="-225425">
              <a:lnSpc>
                <a:spcPct val="150000"/>
              </a:lnSpc>
              <a:buFont typeface="Arial" panose="020B0604020202020204" pitchFamily="34" charset="0"/>
              <a:buChar char="•"/>
            </a:pPr>
            <a:r>
              <a:rPr lang="en-US" sz="1000" dirty="0">
                <a:solidFill>
                  <a:schemeClr val="accent1">
                    <a:lumMod val="50000"/>
                  </a:schemeClr>
                </a:solidFill>
                <a:ea typeface="DengXian" panose="02010600030101010101" pitchFamily="2" charset="-122"/>
                <a:cs typeface="Segoe UI" panose="020B0502040204020203" pitchFamily="34" charset="0"/>
              </a:rPr>
              <a:t>Partial exemption increases China Exports to EU, but higher market price reduce competitiveness</a:t>
            </a:r>
          </a:p>
          <a:p>
            <a:pPr marL="171450" indent="-171450">
              <a:lnSpc>
                <a:spcPct val="150000"/>
              </a:lnSpc>
              <a:buFont typeface="Wingdings" panose="05000000000000000000" pitchFamily="2" charset="2"/>
              <a:buChar char="ü"/>
            </a:pPr>
            <a:r>
              <a:rPr lang="en-US" sz="1000" b="1" dirty="0">
                <a:solidFill>
                  <a:schemeClr val="accent1">
                    <a:lumMod val="50000"/>
                  </a:schemeClr>
                </a:solidFill>
                <a:ea typeface="DengXian" panose="02010600030101010101" pitchFamily="2" charset="-122"/>
                <a:cs typeface="Segoe UI" panose="020B0502040204020203" pitchFamily="34" charset="0"/>
              </a:rPr>
              <a:t>Compensating Direct CO2 but only to EU: </a:t>
            </a:r>
          </a:p>
          <a:p>
            <a:pPr marL="457200" indent="-284163">
              <a:lnSpc>
                <a:spcPct val="150000"/>
              </a:lnSpc>
              <a:buFont typeface="Arial" panose="020B0604020202020204" pitchFamily="34" charset="0"/>
              <a:buChar char="•"/>
            </a:pPr>
            <a:r>
              <a:rPr lang="en-US" sz="1000" dirty="0">
                <a:solidFill>
                  <a:schemeClr val="accent1">
                    <a:lumMod val="50000"/>
                  </a:schemeClr>
                </a:solidFill>
                <a:ea typeface="DengXian" panose="02010600030101010101" pitchFamily="2" charset="-122"/>
                <a:cs typeface="Segoe UI" panose="020B0502040204020203" pitchFamily="34" charset="0"/>
              </a:rPr>
              <a:t>Non-penalizing Non –EU and Domestic: Export to EU increases</a:t>
            </a:r>
          </a:p>
          <a:p>
            <a:pPr marL="457200" indent="-284163">
              <a:lnSpc>
                <a:spcPct val="150000"/>
              </a:lnSpc>
              <a:buFont typeface="Arial" panose="020B0604020202020204" pitchFamily="34" charset="0"/>
              <a:buChar char="•"/>
            </a:pPr>
            <a:r>
              <a:rPr lang="en-US" sz="1000" dirty="0">
                <a:solidFill>
                  <a:schemeClr val="accent1">
                    <a:lumMod val="50000"/>
                  </a:schemeClr>
                </a:solidFill>
                <a:ea typeface="DengXian" panose="02010600030101010101" pitchFamily="2" charset="-122"/>
                <a:cs typeface="Segoe UI" panose="020B0502040204020203" pitchFamily="34" charset="0"/>
              </a:rPr>
              <a:t>Minimum effects to abatement</a:t>
            </a:r>
          </a:p>
          <a:p>
            <a:pPr marL="171450" indent="-171450">
              <a:lnSpc>
                <a:spcPct val="150000"/>
              </a:lnSpc>
              <a:buFont typeface="Wingdings" panose="05000000000000000000" pitchFamily="2" charset="2"/>
              <a:buChar char="ü"/>
            </a:pPr>
            <a:r>
              <a:rPr lang="en-US" sz="1000" b="1" dirty="0">
                <a:solidFill>
                  <a:schemeClr val="accent1">
                    <a:lumMod val="50000"/>
                  </a:schemeClr>
                </a:solidFill>
                <a:ea typeface="DengXian" panose="02010600030101010101" pitchFamily="2" charset="-122"/>
                <a:cs typeface="Segoe UI" panose="020B0502040204020203" pitchFamily="34" charset="0"/>
              </a:rPr>
              <a:t>Compensating Full CO2 but only to EU </a:t>
            </a:r>
            <a:r>
              <a:rPr lang="en-US" sz="1000" dirty="0">
                <a:solidFill>
                  <a:schemeClr val="accent1">
                    <a:lumMod val="50000"/>
                  </a:schemeClr>
                </a:solidFill>
                <a:ea typeface="DengXian" panose="02010600030101010101" pitchFamily="2" charset="-122"/>
                <a:cs typeface="Segoe UI" panose="020B0502040204020203" pitchFamily="34" charset="0"/>
              </a:rPr>
              <a:t>: Stronger impacts than previous option</a:t>
            </a:r>
          </a:p>
          <a:p>
            <a:pPr marL="171450" indent="-171450">
              <a:lnSpc>
                <a:spcPct val="150000"/>
              </a:lnSpc>
              <a:buFont typeface="Wingdings" panose="05000000000000000000" pitchFamily="2" charset="2"/>
              <a:buChar char="ü"/>
            </a:pPr>
            <a:r>
              <a:rPr lang="en-US" sz="1000" b="1" dirty="0">
                <a:solidFill>
                  <a:schemeClr val="accent1">
                    <a:lumMod val="50000"/>
                  </a:schemeClr>
                </a:solidFill>
                <a:ea typeface="DengXian" panose="02010600030101010101" pitchFamily="2" charset="-122"/>
                <a:cs typeface="Segoe UI" panose="020B0502040204020203" pitchFamily="34" charset="0"/>
              </a:rPr>
              <a:t>China Remittance of EU CBAM dues</a:t>
            </a:r>
          </a:p>
          <a:p>
            <a:pPr marL="457200" indent="-284163">
              <a:lnSpc>
                <a:spcPct val="150000"/>
              </a:lnSpc>
              <a:buFont typeface="Arial" panose="020B0604020202020204" pitchFamily="34" charset="0"/>
              <a:buChar char="•"/>
            </a:pPr>
            <a:r>
              <a:rPr lang="en-US" sz="1000" dirty="0">
                <a:solidFill>
                  <a:schemeClr val="accent1">
                    <a:lumMod val="50000"/>
                  </a:schemeClr>
                </a:solidFill>
                <a:ea typeface="DengXian" panose="02010600030101010101" pitchFamily="2" charset="-122"/>
                <a:cs typeface="Segoe UI" panose="020B0502040204020203" pitchFamily="34" charset="0"/>
              </a:rPr>
              <a:t>Producers incorporate this into selling price, avert price escalation within EU Market</a:t>
            </a:r>
          </a:p>
        </p:txBody>
      </p:sp>
      <p:sp>
        <p:nvSpPr>
          <p:cNvPr id="5" name="Rectangle 4">
            <a:extLst>
              <a:ext uri="{FF2B5EF4-FFF2-40B4-BE49-F238E27FC236}">
                <a16:creationId xmlns:a16="http://schemas.microsoft.com/office/drawing/2014/main" id="{9105C588-D1C6-4BA7-9337-BA9023B0674D}"/>
              </a:ext>
            </a:extLst>
          </p:cNvPr>
          <p:cNvSpPr/>
          <p:nvPr/>
        </p:nvSpPr>
        <p:spPr>
          <a:xfrm>
            <a:off x="334086" y="5392825"/>
            <a:ext cx="2633455" cy="246221"/>
          </a:xfrm>
          <a:prstGeom prst="rect">
            <a:avLst/>
          </a:prstGeom>
        </p:spPr>
        <p:txBody>
          <a:bodyPr wrap="square">
            <a:spAutoFit/>
          </a:bodyPr>
          <a:lstStyle/>
          <a:p>
            <a:r>
              <a:rPr lang="en-US" sz="1000" b="1" dirty="0">
                <a:latin typeface="Segoe UI" panose="020B0502040204020203" pitchFamily="34" charset="0"/>
                <a:ea typeface="DengXian" panose="02010600030101010101" pitchFamily="2" charset="-122"/>
                <a:cs typeface="Segoe UI" panose="020B0502040204020203" pitchFamily="34" charset="0"/>
              </a:rPr>
              <a:t> * </a:t>
            </a:r>
            <a:r>
              <a:rPr lang="en-US" sz="1000" b="1" dirty="0">
                <a:highlight>
                  <a:srgbClr val="00FF00"/>
                </a:highlight>
                <a:latin typeface="Segoe UI" panose="020B0502040204020203" pitchFamily="34" charset="0"/>
                <a:ea typeface="DengXian" panose="02010600030101010101" pitchFamily="2" charset="-122"/>
                <a:cs typeface="Segoe UI" panose="020B0502040204020203" pitchFamily="34" charset="0"/>
              </a:rPr>
              <a:t>relative to the fit for 55 CBAM Scope 2</a:t>
            </a:r>
          </a:p>
        </p:txBody>
      </p:sp>
      <p:sp>
        <p:nvSpPr>
          <p:cNvPr id="10" name="Rectangle 9">
            <a:extLst>
              <a:ext uri="{FF2B5EF4-FFF2-40B4-BE49-F238E27FC236}">
                <a16:creationId xmlns:a16="http://schemas.microsoft.com/office/drawing/2014/main" id="{E874170A-9F9B-4A11-9CE3-CECFC699D5D4}"/>
              </a:ext>
            </a:extLst>
          </p:cNvPr>
          <p:cNvSpPr/>
          <p:nvPr/>
        </p:nvSpPr>
        <p:spPr>
          <a:xfrm>
            <a:off x="1780678" y="763898"/>
            <a:ext cx="4857750" cy="615553"/>
          </a:xfrm>
          <a:prstGeom prst="rect">
            <a:avLst/>
          </a:prstGeom>
        </p:spPr>
        <p:txBody>
          <a:bodyPr>
            <a:spAutoFit/>
          </a:bodyPr>
          <a:lstStyle/>
          <a:p>
            <a:pPr algn="ctr"/>
            <a:r>
              <a:rPr lang="en-US" b="1" dirty="0"/>
              <a:t>CO</a:t>
            </a:r>
            <a:r>
              <a:rPr lang="en-US" b="1" baseline="-25000" dirty="0"/>
              <a:t>2</a:t>
            </a:r>
            <a:r>
              <a:rPr lang="en-US" b="1" dirty="0"/>
              <a:t> Emissions Compensation </a:t>
            </a:r>
            <a:r>
              <a:rPr lang="en-US" sz="1600" b="1" dirty="0">
                <a:ea typeface="DengXian" panose="02010600030101010101" pitchFamily="2" charset="-122"/>
              </a:rPr>
              <a:t>Scenarios</a:t>
            </a:r>
          </a:p>
          <a:p>
            <a:pPr algn="ctr"/>
            <a:r>
              <a:rPr lang="en-US" sz="1600" b="1" dirty="0">
                <a:ea typeface="DengXian" panose="02010600030101010101" pitchFamily="2" charset="-122"/>
              </a:rPr>
              <a:t> (Million USD– Year 2040)*</a:t>
            </a:r>
            <a:endParaRPr lang="en-US" sz="1600" dirty="0"/>
          </a:p>
        </p:txBody>
      </p:sp>
      <p:sp>
        <p:nvSpPr>
          <p:cNvPr id="25" name="Oval 24">
            <a:extLst>
              <a:ext uri="{FF2B5EF4-FFF2-40B4-BE49-F238E27FC236}">
                <a16:creationId xmlns:a16="http://schemas.microsoft.com/office/drawing/2014/main" id="{6AD65062-EBFB-4C3D-9C9F-1FFB4AFBF1B3}"/>
              </a:ext>
            </a:extLst>
          </p:cNvPr>
          <p:cNvSpPr/>
          <p:nvPr/>
        </p:nvSpPr>
        <p:spPr>
          <a:xfrm>
            <a:off x="5430686" y="2903938"/>
            <a:ext cx="527035" cy="191050"/>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C35453FF-1ADF-4B3E-88D4-2193564F55FA}"/>
              </a:ext>
            </a:extLst>
          </p:cNvPr>
          <p:cNvSpPr/>
          <p:nvPr/>
        </p:nvSpPr>
        <p:spPr>
          <a:xfrm>
            <a:off x="4381824" y="3102901"/>
            <a:ext cx="527035" cy="154893"/>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26E7987F-D1B5-4E8A-8207-C2D2FB957DFD}"/>
              </a:ext>
            </a:extLst>
          </p:cNvPr>
          <p:cNvSpPr/>
          <p:nvPr/>
        </p:nvSpPr>
        <p:spPr>
          <a:xfrm>
            <a:off x="2967541" y="4411157"/>
            <a:ext cx="686188" cy="206876"/>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D628E95B-FEA2-40A4-BA1B-C6B1AAFD7A43}"/>
              </a:ext>
            </a:extLst>
          </p:cNvPr>
          <p:cNvSpPr/>
          <p:nvPr/>
        </p:nvSpPr>
        <p:spPr>
          <a:xfrm>
            <a:off x="6241774" y="4411157"/>
            <a:ext cx="686188" cy="206876"/>
          </a:xfrm>
          <a:prstGeom prst="ellipse">
            <a:avLst/>
          </a:prstGeom>
          <a:noFill/>
          <a:ln w="127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00736342"/>
      </p:ext>
    </p:extLst>
  </p:cSld>
  <p:clrMapOvr>
    <a:masterClrMapping/>
  </p:clrMapOvr>
  <p:transition spd="med"/>
</p:sld>
</file>

<file path=ppt/theme/theme1.xml><?xml version="1.0" encoding="utf-8"?>
<a:theme xmlns:a="http://schemas.openxmlformats.org/drawingml/2006/main" name="Pages">
  <a:themeElements>
    <a:clrScheme name="Pages">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Diamond">
      <a:majorFont>
        <a:latin typeface="Segoe UI Black"/>
        <a:ea typeface=""/>
        <a:cs typeface=""/>
      </a:majorFont>
      <a:minorFont>
        <a:latin typeface="Segoe UI"/>
        <a:ea typeface=""/>
        <a:cs typeface=""/>
      </a:minorFont>
    </a:fontScheme>
    <a:fmtScheme name="Pag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Impact"/>
            <a:ea typeface="Impact"/>
            <a:cs typeface="Impact"/>
            <a:sym typeface="Impac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ages">
  <a:themeElements>
    <a:clrScheme name="Pages">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Pages">
      <a:majorFont>
        <a:latin typeface="Helvetica"/>
        <a:ea typeface="Helvetica"/>
        <a:cs typeface="Helvetica"/>
      </a:majorFont>
      <a:minorFont>
        <a:latin typeface="Calibri"/>
        <a:ea typeface="Calibri"/>
        <a:cs typeface="Calibri"/>
      </a:minorFont>
    </a:fontScheme>
    <a:fmtScheme name="Pag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Impact"/>
            <a:ea typeface="Impact"/>
            <a:cs typeface="Impact"/>
            <a:sym typeface="Impac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Έγγραφο" ma:contentTypeID="0x010100CF51CEB36DD2D34885D1C88F05312CCB" ma:contentTypeVersion="13" ma:contentTypeDescription="Δημιουργία νέου εγγράφου" ma:contentTypeScope="" ma:versionID="c07f500f38d786bda763a98c5aec30ed">
  <xsd:schema xmlns:xsd="http://www.w3.org/2001/XMLSchema" xmlns:xs="http://www.w3.org/2001/XMLSchema" xmlns:p="http://schemas.microsoft.com/office/2006/metadata/properties" xmlns:ns2="abe41768-5edc-4dfa-89bc-f64b906cb76b" xmlns:ns3="e121a44d-744d-4edf-8457-efd3564e049a" targetNamespace="http://schemas.microsoft.com/office/2006/metadata/properties" ma:root="true" ma:fieldsID="d58b93c4edab878e755279d5a6f3444a" ns2:_="" ns3:_="">
    <xsd:import namespace="abe41768-5edc-4dfa-89bc-f64b906cb76b"/>
    <xsd:import namespace="e121a44d-744d-4edf-8457-efd3564e049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e41768-5edc-4dfa-89bc-f64b906cb76b"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Ετικέτες εικόνας" ma:readOnly="false" ma:fieldId="{5cf76f15-5ced-4ddc-b409-7134ff3c332f}" ma:taxonomyMulti="true" ma:sspId="fed25f8e-50e6-4137-9d04-02130354ac1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21a44d-744d-4edf-8457-efd3564e049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8c5f2b7d-e2ab-4ff1-ac66-e2300288f3be}" ma:internalName="TaxCatchAll" ma:showField="CatchAllData" ma:web="e121a44d-744d-4edf-8457-efd3564e049a">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Κοινή χρήση με"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Κοινή χρήση με λεπτομέρειες"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be41768-5edc-4dfa-89bc-f64b906cb76b">
      <Terms xmlns="http://schemas.microsoft.com/office/infopath/2007/PartnerControls"/>
    </lcf76f155ced4ddcb4097134ff3c332f>
    <TaxCatchAll xmlns="e121a44d-744d-4edf-8457-efd3564e049a" xsi:nil="true"/>
  </documentManagement>
</p:properties>
</file>

<file path=customXml/itemProps1.xml><?xml version="1.0" encoding="utf-8"?>
<ds:datastoreItem xmlns:ds="http://schemas.openxmlformats.org/officeDocument/2006/customXml" ds:itemID="{FB452616-FF59-4E47-9628-E0F5DE9DB2AD}">
  <ds:schemaRefs>
    <ds:schemaRef ds:uri="http://schemas.microsoft.com/sharepoint/v3/contenttype/forms"/>
  </ds:schemaRefs>
</ds:datastoreItem>
</file>

<file path=customXml/itemProps2.xml><?xml version="1.0" encoding="utf-8"?>
<ds:datastoreItem xmlns:ds="http://schemas.openxmlformats.org/officeDocument/2006/customXml" ds:itemID="{53FEB15B-34E2-4FF5-BC67-608AE8AA37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be41768-5edc-4dfa-89bc-f64b906cb76b"/>
    <ds:schemaRef ds:uri="e121a44d-744d-4edf-8457-efd3564e04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CC92EEA-70B2-4E41-958F-7B62B7C70122}">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e121a44d-744d-4edf-8457-efd3564e049a"/>
    <ds:schemaRef ds:uri="http://schemas.microsoft.com/office/2006/documentManagement/types"/>
    <ds:schemaRef ds:uri="abe41768-5edc-4dfa-89bc-f64b906cb76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1001</TotalTime>
  <Words>1692</Words>
  <Application>Microsoft Office PowerPoint</Application>
  <PresentationFormat>Personnalisé</PresentationFormat>
  <Paragraphs>336</Paragraphs>
  <Slides>22</Slides>
  <Notes>15</Notes>
  <HiddenSlides>0</HiddenSlides>
  <MMClips>0</MMClips>
  <ScaleCrop>false</ScaleCrop>
  <HeadingPairs>
    <vt:vector size="6" baseType="variant">
      <vt:variant>
        <vt:lpstr>Polices utilisées</vt:lpstr>
      </vt:variant>
      <vt:variant>
        <vt:i4>12</vt:i4>
      </vt:variant>
      <vt:variant>
        <vt:lpstr>Thème</vt:lpstr>
      </vt:variant>
      <vt:variant>
        <vt:i4>1</vt:i4>
      </vt:variant>
      <vt:variant>
        <vt:lpstr>Titres des diapositives</vt:lpstr>
      </vt:variant>
      <vt:variant>
        <vt:i4>22</vt:i4>
      </vt:variant>
    </vt:vector>
  </HeadingPairs>
  <TitlesOfParts>
    <vt:vector size="35" baseType="lpstr">
      <vt:lpstr>DengXian</vt:lpstr>
      <vt:lpstr>Anton</vt:lpstr>
      <vt:lpstr>-apple-system</vt:lpstr>
      <vt:lpstr>Arial</vt:lpstr>
      <vt:lpstr>Arial Nova</vt:lpstr>
      <vt:lpstr>Calibri</vt:lpstr>
      <vt:lpstr>Impact</vt:lpstr>
      <vt:lpstr>Roboto Regular</vt:lpstr>
      <vt:lpstr>Segoe UI</vt:lpstr>
      <vt:lpstr>Segoe UI Black</vt:lpstr>
      <vt:lpstr>Tahoma</vt:lpstr>
      <vt:lpstr>Wingdings</vt:lpstr>
      <vt:lpstr>Pages</vt:lpstr>
      <vt:lpstr>Présentation PowerPoint</vt:lpstr>
      <vt:lpstr>Background &amp; Research Aims</vt:lpstr>
      <vt:lpstr>CBAM the Day After</vt:lpstr>
      <vt:lpstr>Background &amp; Research Aims</vt:lpstr>
      <vt:lpstr>Methods </vt:lpstr>
      <vt:lpstr>Reference Scenario </vt:lpstr>
      <vt:lpstr>EU Fit 55 Scenarios </vt:lpstr>
      <vt:lpstr>China Counter Policy Action: (1) Retaliation </vt:lpstr>
      <vt:lpstr>China Counter Policy Action: (2) Cooperation</vt:lpstr>
      <vt:lpstr>China Counter Policy Action: (2) Cooperation</vt:lpstr>
      <vt:lpstr>Main Findings </vt:lpstr>
      <vt:lpstr>Main Findings </vt:lpstr>
      <vt:lpstr>Présentation PowerPoint</vt:lpstr>
      <vt:lpstr>Policy Recommendation</vt:lpstr>
      <vt:lpstr>Policy Recommendation</vt:lpstr>
      <vt:lpstr>Appendix</vt:lpstr>
      <vt:lpstr>Présentation PowerPoint</vt:lpstr>
      <vt:lpstr>Reference Scenario </vt:lpstr>
      <vt:lpstr>Counter Policy Action: BRIC </vt:lpstr>
      <vt:lpstr>Présentation PowerPoint</vt:lpstr>
      <vt:lpstr>Présentation PowerPoint</vt:lpstr>
      <vt:lpstr>Main Findings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Aggelos Tommy Batetsis</dc:creator>
  <cp:lastModifiedBy>Marc Vielle</cp:lastModifiedBy>
  <cp:revision>233</cp:revision>
  <dcterms:modified xsi:type="dcterms:W3CDTF">2024-12-09T12:36:14Z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0x010100CF51CEB36DD2D34885D1C88F05312CCB</vt:lpwstr>
  </property>
  <property fmtid="{D5CDD505-2E9C-101B-9397-08002B2CF9AE}" pid="3" name="MediaServiceImageTags">
    <vt:lpwstr/>
  </property>
</Properties>
</file>