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7" r:id="rId3"/>
    <p:sldId id="258" r:id="rId4"/>
    <p:sldId id="304" r:id="rId5"/>
    <p:sldId id="313" r:id="rId6"/>
    <p:sldId id="261" r:id="rId7"/>
    <p:sldId id="351" r:id="rId8"/>
    <p:sldId id="262" r:id="rId9"/>
    <p:sldId id="263" r:id="rId10"/>
    <p:sldId id="264" r:id="rId11"/>
    <p:sldId id="265" r:id="rId12"/>
    <p:sldId id="266" r:id="rId13"/>
    <p:sldId id="352" r:id="rId14"/>
    <p:sldId id="330" r:id="rId15"/>
    <p:sldId id="343" r:id="rId16"/>
    <p:sldId id="344" r:id="rId17"/>
    <p:sldId id="314" r:id="rId18"/>
    <p:sldId id="315" r:id="rId19"/>
    <p:sldId id="316" r:id="rId20"/>
    <p:sldId id="331" r:id="rId21"/>
    <p:sldId id="342" r:id="rId22"/>
    <p:sldId id="348" r:id="rId23"/>
    <p:sldId id="350" r:id="rId24"/>
    <p:sldId id="336" r:id="rId25"/>
    <p:sldId id="329" r:id="rId26"/>
    <p:sldId id="297" r:id="rId27"/>
    <p:sldId id="345" r:id="rId28"/>
    <p:sldId id="319" r:id="rId29"/>
    <p:sldId id="338" r:id="rId30"/>
    <p:sldId id="339" r:id="rId31"/>
    <p:sldId id="340" r:id="rId32"/>
    <p:sldId id="341" r:id="rId33"/>
    <p:sldId id="346" r:id="rId34"/>
    <p:sldId id="353"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1135" autoAdjust="0"/>
  </p:normalViewPr>
  <p:slideViewPr>
    <p:cSldViewPr>
      <p:cViewPr varScale="1">
        <p:scale>
          <a:sx n="63" d="100"/>
          <a:sy n="63" d="100"/>
        </p:scale>
        <p:origin x="-1374"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91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9AE839-81AC-4C05-9BB1-70610A50B68E}" type="datetimeFigureOut">
              <a:rPr lang="en-US" smtClean="0"/>
              <a:pPr/>
              <a:t>8/31/2011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3AC3F5-7239-47F9-A7F5-1639D0386865}" type="slidenum">
              <a:rPr lang="en-US" smtClean="0"/>
              <a:pPr/>
              <a:t>‹#›</a:t>
            </a:fld>
            <a:endParaRPr lang="en-US"/>
          </a:p>
        </p:txBody>
      </p:sp>
    </p:spTree>
    <p:extLst>
      <p:ext uri="{BB962C8B-B14F-4D97-AF65-F5344CB8AC3E}">
        <p14:creationId xmlns="" xmlns:p14="http://schemas.microsoft.com/office/powerpoint/2010/main" val="2617762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F3AC3F5-7239-47F9-A7F5-1639D0386865}"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1800 to the left.</a:t>
            </a:r>
          </a:p>
          <a:p>
            <a:endParaRPr lang="en-US" dirty="0" smtClean="0"/>
          </a:p>
        </p:txBody>
      </p:sp>
      <p:sp>
        <p:nvSpPr>
          <p:cNvPr id="4" name="Slide Number Placeholder 3"/>
          <p:cNvSpPr>
            <a:spLocks noGrp="1"/>
          </p:cNvSpPr>
          <p:nvPr>
            <p:ph type="sldNum" sz="quarter" idx="10"/>
          </p:nvPr>
        </p:nvSpPr>
        <p:spPr/>
        <p:txBody>
          <a:bodyPr/>
          <a:lstStyle/>
          <a:p>
            <a:fld id="{6F3AC3F5-7239-47F9-A7F5-1639D0386865}"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1200 to the left.</a:t>
            </a:r>
          </a:p>
        </p:txBody>
      </p:sp>
      <p:sp>
        <p:nvSpPr>
          <p:cNvPr id="4" name="Slide Number Placeholder 3"/>
          <p:cNvSpPr>
            <a:spLocks noGrp="1"/>
          </p:cNvSpPr>
          <p:nvPr>
            <p:ph type="sldNum" sz="quarter" idx="10"/>
          </p:nvPr>
        </p:nvSpPr>
        <p:spPr/>
        <p:txBody>
          <a:bodyPr/>
          <a:lstStyle/>
          <a:p>
            <a:fld id="{6F3AC3F5-7239-47F9-A7F5-1639D0386865}"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so on.</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6F3AC3F5-7239-47F9-A7F5-1639D0386865}"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that’s roving.  Here you can see that</a:t>
            </a:r>
            <a:r>
              <a:rPr lang="en-US" baseline="0" dirty="0" smtClean="0"/>
              <a:t> performance improves when the 1200 arc second stimulus is presented alone, but there is no performance improvement when the 1200 arc second stimulus is mixed with an 1800 arc second stimulus.  It’s not the 1200 arc second stimulus itself that precludes learning, but the mixture of the two stimuli.</a:t>
            </a:r>
          </a:p>
        </p:txBody>
      </p:sp>
      <p:sp>
        <p:nvSpPr>
          <p:cNvPr id="4" name="Slide Number Placeholder 3"/>
          <p:cNvSpPr>
            <a:spLocks noGrp="1"/>
          </p:cNvSpPr>
          <p:nvPr>
            <p:ph type="sldNum" sz="quarter" idx="10"/>
          </p:nvPr>
        </p:nvSpPr>
        <p:spPr/>
        <p:txBody>
          <a:bodyPr/>
          <a:lstStyle/>
          <a:p>
            <a:fld id="{6F3AC3F5-7239-47F9-A7F5-1639D0386865}"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question of interest, then,</a:t>
            </a:r>
            <a:r>
              <a:rPr lang="en-CA" baseline="0" dirty="0" smtClean="0"/>
              <a:t> is why roving hinders learning?  There are a couple of hypotheses that have been put forward.  One relates to memory traces, another to the stimuli’s predictability.</a:t>
            </a:r>
          </a:p>
          <a:p>
            <a:endParaRPr lang="en-CA" baseline="0" dirty="0" smtClean="0"/>
          </a:p>
          <a:p>
            <a:endParaRPr lang="en-CA" baseline="0" dirty="0" smtClean="0"/>
          </a:p>
          <a:p>
            <a:endParaRPr lang="en-CA" baseline="0" dirty="0" smtClean="0"/>
          </a:p>
          <a:p>
            <a:endParaRPr lang="en-CA" baseline="0" dirty="0" smtClean="0"/>
          </a:p>
          <a:p>
            <a:endParaRPr lang="en-CA" baseline="0" dirty="0" smtClean="0"/>
          </a:p>
          <a:p>
            <a:endParaRPr lang="en-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Tasks requiring high precision may require changes in early visual areas while less specialized areas may be responsible for learning tasks with less precision </a:t>
            </a:r>
            <a:r>
              <a:rPr lang="de-DE" dirty="0" smtClean="0"/>
              <a:t>(Ahissar &amp; Hochstein, 1997; Jeter, Dosher, Petrov, &amp; Lu, 2009).</a:t>
            </a:r>
          </a:p>
          <a:p>
            <a:endParaRPr lang="en-CA" dirty="0"/>
          </a:p>
        </p:txBody>
      </p:sp>
      <p:sp>
        <p:nvSpPr>
          <p:cNvPr id="4" name="Slide Number Placeholder 3"/>
          <p:cNvSpPr>
            <a:spLocks noGrp="1"/>
          </p:cNvSpPr>
          <p:nvPr>
            <p:ph type="sldNum" sz="quarter" idx="10"/>
          </p:nvPr>
        </p:nvSpPr>
        <p:spPr/>
        <p:txBody>
          <a:bodyPr/>
          <a:lstStyle/>
          <a:p>
            <a:fld id="{6F3AC3F5-7239-47F9-A7F5-1639D0386865}" type="slidenum">
              <a:rPr lang="en-US" smtClean="0"/>
              <a:pPr/>
              <a:t>14</a:t>
            </a:fld>
            <a:endParaRPr lang="en-US"/>
          </a:p>
        </p:txBody>
      </p:sp>
    </p:spTree>
    <p:extLst>
      <p:ext uri="{BB962C8B-B14F-4D97-AF65-F5344CB8AC3E}">
        <p14:creationId xmlns="" xmlns:p14="http://schemas.microsoft.com/office/powerpoint/2010/main" val="1456974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For example, obviously, with four stimulus alternatives any given stimulus is less predictable than with two stimulus alternatives.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6F3AC3F5-7239-47F9-A7F5-1639D0386865}"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smtClean="0"/>
              <a:t>I will show today that roving’s learning impairments arise naturally from a mathematical principle called the unsupervised bias.</a:t>
            </a:r>
          </a:p>
          <a:p>
            <a:endParaRPr lang="en-CA" baseline="0" dirty="0" smtClean="0"/>
          </a:p>
          <a:p>
            <a:endParaRPr lang="en-CA" baseline="0" dirty="0" smtClean="0"/>
          </a:p>
        </p:txBody>
      </p:sp>
      <p:sp>
        <p:nvSpPr>
          <p:cNvPr id="4" name="Slide Number Placeholder 3"/>
          <p:cNvSpPr>
            <a:spLocks noGrp="1"/>
          </p:cNvSpPr>
          <p:nvPr>
            <p:ph type="sldNum" sz="quarter" idx="10"/>
          </p:nvPr>
        </p:nvSpPr>
        <p:spPr/>
        <p:txBody>
          <a:bodyPr/>
          <a:lstStyle/>
          <a:p>
            <a:fld id="{6F3AC3F5-7239-47F9-A7F5-1639D0386865}" type="slidenum">
              <a:rPr lang="en-US" smtClean="0"/>
              <a:pPr/>
              <a:t>16</a:t>
            </a:fld>
            <a:endParaRPr lang="en-US"/>
          </a:p>
        </p:txBody>
      </p:sp>
    </p:spTree>
    <p:extLst>
      <p:ext uri="{BB962C8B-B14F-4D97-AF65-F5344CB8AC3E}">
        <p14:creationId xmlns="" xmlns:p14="http://schemas.microsoft.com/office/powerpoint/2010/main" val="145697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a:t>
            </a:r>
            <a:r>
              <a:rPr lang="en-US" baseline="0" dirty="0" smtClean="0"/>
              <a:t> this will bring us to the next section of my talk…</a:t>
            </a:r>
          </a:p>
        </p:txBody>
      </p:sp>
      <p:sp>
        <p:nvSpPr>
          <p:cNvPr id="4" name="Slide Number Placeholder 3"/>
          <p:cNvSpPr>
            <a:spLocks noGrp="1"/>
          </p:cNvSpPr>
          <p:nvPr>
            <p:ph type="sldNum" sz="quarter" idx="10"/>
          </p:nvPr>
        </p:nvSpPr>
        <p:spPr/>
        <p:txBody>
          <a:bodyPr/>
          <a:lstStyle/>
          <a:p>
            <a:fld id="{6F3AC3F5-7239-47F9-A7F5-1639D0386865}"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unsupervised bias.</a:t>
            </a:r>
          </a:p>
        </p:txBody>
      </p:sp>
      <p:sp>
        <p:nvSpPr>
          <p:cNvPr id="4" name="Slide Number Placeholder 3"/>
          <p:cNvSpPr>
            <a:spLocks noGrp="1"/>
          </p:cNvSpPr>
          <p:nvPr>
            <p:ph type="sldNum" sz="quarter" idx="10"/>
          </p:nvPr>
        </p:nvSpPr>
        <p:spPr/>
        <p:txBody>
          <a:bodyPr/>
          <a:lstStyle/>
          <a:p>
            <a:fld id="{6F3AC3F5-7239-47F9-A7F5-1639D0386865}"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the literature, there are generally three types of learning models: unsupervised, supervised and reward-based.</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classic example of unsupervised learning is Hebbian learning, where neurons that fire together wire together. Importantly, in unsupervised learning, feedback does not, and can not, play a role.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supervised learning a stimulus is presented and the output is compared with a desired output.  If you want the network to be a left-right bisection detector then you change the network connection weights to make it a better detector.  Importantly, in supervised learning networks, you need trial by trial feedback that says what the desired output should be so that you can make the appropriate connection weight adjustments.  This is like a teacher signal that provides ground truth on a trial by trial basis.  The classic example here is back-propagation learning.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reward-based learning, the classic example is learning to play chess.  After many moves you either win, lose or stale mate.  Here, there is no trial by trial feedback and the reward you get comes at the end of the game.</a:t>
            </a:r>
          </a:p>
        </p:txBody>
      </p:sp>
      <p:sp>
        <p:nvSpPr>
          <p:cNvPr id="4" name="Slide Number Placeholder 3"/>
          <p:cNvSpPr>
            <a:spLocks noGrp="1"/>
          </p:cNvSpPr>
          <p:nvPr>
            <p:ph type="sldNum" sz="quarter" idx="10"/>
          </p:nvPr>
        </p:nvSpPr>
        <p:spPr/>
        <p:txBody>
          <a:bodyPr/>
          <a:lstStyle/>
          <a:p>
            <a:fld id="{6F3AC3F5-7239-47F9-A7F5-1639D0386865}" type="slidenum">
              <a:rPr lang="en-US" smtClean="0"/>
              <a:pPr/>
              <a:t>19</a:t>
            </a:fld>
            <a:endParaRPr lang="en-US"/>
          </a:p>
        </p:txBody>
      </p:sp>
    </p:spTree>
    <p:extLst>
      <p:ext uri="{BB962C8B-B14F-4D97-AF65-F5344CB8AC3E}">
        <p14:creationId xmlns="" xmlns:p14="http://schemas.microsoft.com/office/powerpoint/2010/main" val="1892268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Perceptual learning can be disrupted</a:t>
            </a:r>
            <a:r>
              <a:rPr lang="en-US" baseline="0" dirty="0" smtClean="0"/>
              <a:t> when instead of presenting one stimulus type, two stimulus types are randomly interleaved in what we call a roving paradigm. Roving’s disruptive effects are usually explained with appeal to cognitive mechanisms or to memory consolidation.  I will show that roving’s effects stem naturally from mathematical principles.</a:t>
            </a:r>
          </a:p>
          <a:p>
            <a:endParaRPr lang="en-US" baseline="0" dirty="0" smtClean="0"/>
          </a:p>
        </p:txBody>
      </p:sp>
      <p:sp>
        <p:nvSpPr>
          <p:cNvPr id="4" name="Slide Number Placeholder 3"/>
          <p:cNvSpPr>
            <a:spLocks noGrp="1"/>
          </p:cNvSpPr>
          <p:nvPr>
            <p:ph type="sldNum" sz="quarter" idx="10"/>
          </p:nvPr>
        </p:nvSpPr>
        <p:spPr/>
        <p:txBody>
          <a:bodyPr/>
          <a:lstStyle/>
          <a:p>
            <a:fld id="{6F3AC3F5-7239-47F9-A7F5-1639D0386865}"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mtClean="0"/>
              <a:t>On theoretical and</a:t>
            </a:r>
            <a:r>
              <a:rPr lang="en-CA" baseline="0" smtClean="0"/>
              <a:t> </a:t>
            </a:r>
            <a:r>
              <a:rPr lang="en-CA" baseline="0" dirty="0" smtClean="0"/>
              <a:t>empirical grounds, unsupervised and supervised learning models can be ruled out.  Empirically speaking, for example, feedback improves performance, thereby ruling out purely unsupervised learning models.  On the other hand, perceptual learning is possible without external feedback, thereby ruling out purely supervised learning models.  There are also some additional reasons for rejecting these models, but in the end the only model that withstands empirical falsification is a reward-based learning model.</a:t>
            </a:r>
          </a:p>
        </p:txBody>
      </p:sp>
      <p:sp>
        <p:nvSpPr>
          <p:cNvPr id="4" name="Slide Number Placeholder 3"/>
          <p:cNvSpPr>
            <a:spLocks noGrp="1"/>
          </p:cNvSpPr>
          <p:nvPr>
            <p:ph type="sldNum" sz="quarter" idx="10"/>
          </p:nvPr>
        </p:nvSpPr>
        <p:spPr/>
        <p:txBody>
          <a:bodyPr/>
          <a:lstStyle/>
          <a:p>
            <a:fld id="{6F3AC3F5-7239-47F9-A7F5-1639D0386865}" type="slidenum">
              <a:rPr lang="en-US" smtClean="0"/>
              <a:pPr/>
              <a:t>20</a:t>
            </a:fld>
            <a:endParaRPr lang="en-US"/>
          </a:p>
        </p:txBody>
      </p:sp>
    </p:spTree>
    <p:extLst>
      <p:ext uri="{BB962C8B-B14F-4D97-AF65-F5344CB8AC3E}">
        <p14:creationId xmlns="" xmlns:p14="http://schemas.microsoft.com/office/powerpoint/2010/main" val="1892268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Reward-based learning</a:t>
            </a:r>
            <a:r>
              <a:rPr lang="en-US" baseline="0" dirty="0" smtClean="0"/>
              <a:t> models suffer from the unsupervised bias. Here I will explain what the unsupervised bias is.  </a:t>
            </a:r>
          </a:p>
          <a:p>
            <a:r>
              <a:rPr lang="en-US" baseline="0" dirty="0" smtClean="0"/>
              <a:t>In supervised learning models, only the neural activations and the trial by trial feedback play a role, whereas in reward-based learning there is an additional term where the reward-based error is not related to a single trial, but instead, takes an average of the reward signals from the past n trials. For this reason, the weight changes depend both on the current reward-activation co-variation and on averages over past trials.</a:t>
            </a:r>
          </a:p>
          <a:p>
            <a:r>
              <a:rPr lang="en-US" baseline="0" dirty="0" smtClean="0"/>
              <a:t>The first term here is very similar to supervised and unsupervised learning rules, but the second term is only present in reward-based learning.</a:t>
            </a:r>
          </a:p>
          <a:p>
            <a:endParaRPr lang="en-US" baseline="0" dirty="0" smtClean="0"/>
          </a:p>
        </p:txBody>
      </p:sp>
      <p:sp>
        <p:nvSpPr>
          <p:cNvPr id="4" name="Slide Number Placeholder 3"/>
          <p:cNvSpPr>
            <a:spLocks noGrp="1"/>
          </p:cNvSpPr>
          <p:nvPr>
            <p:ph type="sldNum" sz="quarter" idx="10"/>
          </p:nvPr>
        </p:nvSpPr>
        <p:spPr/>
        <p:txBody>
          <a:bodyPr/>
          <a:lstStyle/>
          <a:p>
            <a:fld id="{6F3AC3F5-7239-47F9-A7F5-1639D0386865}"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 mathematical analysis has shown that </a:t>
            </a:r>
            <a:r>
              <a:rPr lang="en-US" baseline="0" dirty="0" smtClean="0"/>
              <a:t>this </a:t>
            </a:r>
            <a:r>
              <a:rPr lang="en-US" baseline="0" dirty="0" smtClean="0"/>
              <a:t>second term has to be zero, on average, otherwise learning </a:t>
            </a:r>
            <a:r>
              <a:rPr lang="en-US" baseline="0" dirty="0" smtClean="0"/>
              <a:t>can not </a:t>
            </a:r>
            <a:r>
              <a:rPr lang="en-US" baseline="0" dirty="0" smtClean="0"/>
              <a:t>occur.</a:t>
            </a:r>
            <a:endParaRPr lang="en-US" dirty="0"/>
          </a:p>
        </p:txBody>
      </p:sp>
      <p:sp>
        <p:nvSpPr>
          <p:cNvPr id="4" name="Slide Number Placeholder 3"/>
          <p:cNvSpPr>
            <a:spLocks noGrp="1"/>
          </p:cNvSpPr>
          <p:nvPr>
            <p:ph type="sldNum" sz="quarter" idx="10"/>
          </p:nvPr>
        </p:nvSpPr>
        <p:spPr/>
        <p:txBody>
          <a:bodyPr/>
          <a:lstStyle/>
          <a:p>
            <a:fld id="{6F3AC3F5-7239-47F9-A7F5-1639D0386865}"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That’s the unsupervised bias argument.  When you only have one task, such as a single left-right bisection discrimination, it is easy to adjust the weights to make the second term zero, however, if you have two tasks, then the second term is the average of Reward 1 and Reward 2, and in this case, </a:t>
            </a:r>
            <a:r>
              <a:rPr lang="en-US" baseline="0" dirty="0" smtClean="0"/>
              <a:t>when </a:t>
            </a:r>
            <a:r>
              <a:rPr lang="en-US" baseline="0" dirty="0" smtClean="0"/>
              <a:t>you have different tasks with different rewards, then the second term is almost never zero and for this reason there is no learning.  And that’s why </a:t>
            </a:r>
            <a:endParaRPr lang="en-US" dirty="0"/>
          </a:p>
        </p:txBody>
      </p:sp>
      <p:sp>
        <p:nvSpPr>
          <p:cNvPr id="4" name="Slide Number Placeholder 3"/>
          <p:cNvSpPr>
            <a:spLocks noGrp="1"/>
          </p:cNvSpPr>
          <p:nvPr>
            <p:ph type="sldNum" sz="quarter" idx="10"/>
          </p:nvPr>
        </p:nvSpPr>
        <p:spPr/>
        <p:txBody>
          <a:bodyPr/>
          <a:lstStyle/>
          <a:p>
            <a:fld id="{6F3AC3F5-7239-47F9-A7F5-1639D0386865}"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Learning is possible</a:t>
            </a:r>
            <a:r>
              <a:rPr lang="en-US" baseline="0" dirty="0" smtClean="0"/>
              <a:t> with one </a:t>
            </a:r>
            <a:r>
              <a:rPr lang="en-US" baseline="0" dirty="0" smtClean="0"/>
              <a:t>task but </a:t>
            </a:r>
            <a:r>
              <a:rPr lang="en-US" baseline="0" dirty="0" smtClean="0"/>
              <a:t>not with two.</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In </a:t>
            </a:r>
            <a:r>
              <a:rPr lang="en-US" dirty="0" err="1" smtClean="0"/>
              <a:t>Tartaglia</a:t>
            </a:r>
            <a:r>
              <a:rPr lang="en-US" baseline="0" dirty="0" smtClean="0"/>
              <a:t> et al.’s data for example, the 1200 and 1800 arc second stimuli would have had different difficulty levels, and thus, different time averaged rewards (given, say by the negative feedback provided during the task).  Since they were measuring thresholds using an adaptive procedure, however, the difficulty levels for the two tasks would have fluctuated from trial to trial and thus we can not say from their data whether task difficulty was driving the observed roving effects.</a:t>
            </a:r>
          </a:p>
          <a:p>
            <a:endParaRPr lang="en-US" baseline="0" dirty="0" smtClean="0"/>
          </a:p>
        </p:txBody>
      </p:sp>
      <p:sp>
        <p:nvSpPr>
          <p:cNvPr id="4" name="Slide Number Placeholder 3"/>
          <p:cNvSpPr>
            <a:spLocks noGrp="1"/>
          </p:cNvSpPr>
          <p:nvPr>
            <p:ph type="sldNum" sz="quarter" idx="10"/>
          </p:nvPr>
        </p:nvSpPr>
        <p:spPr/>
        <p:txBody>
          <a:bodyPr/>
          <a:lstStyle/>
          <a:p>
            <a:fld id="{6F3AC3F5-7239-47F9-A7F5-1639D0386865}"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critical</a:t>
            </a:r>
            <a:r>
              <a:rPr lang="en-US" baseline="0" dirty="0" smtClean="0"/>
              <a:t> experiment, then would require that task difficulty be controlled for in the two stimuli.  </a:t>
            </a:r>
            <a:endParaRPr lang="en-US" dirty="0" smtClean="0"/>
          </a:p>
        </p:txBody>
      </p:sp>
      <p:sp>
        <p:nvSpPr>
          <p:cNvPr id="4" name="Slide Number Placeholder 3"/>
          <p:cNvSpPr>
            <a:spLocks noGrp="1"/>
          </p:cNvSpPr>
          <p:nvPr>
            <p:ph type="sldNum" sz="quarter" idx="10"/>
          </p:nvPr>
        </p:nvSpPr>
        <p:spPr/>
        <p:txBody>
          <a:bodyPr/>
          <a:lstStyle/>
          <a:p>
            <a:fld id="{6F3AC3F5-7239-47F9-A7F5-1639D0386865}"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unsupervised bias leads to the very strange</a:t>
            </a:r>
            <a:r>
              <a:rPr lang="en-US" baseline="0" dirty="0" smtClean="0"/>
              <a:t> prediction that if you have a bisection task, that you could normally learn, but you rove it with a very easy task, then your learning should be impaired due to the different time averaged rewards </a:t>
            </a:r>
            <a:r>
              <a:rPr lang="en-US" baseline="0" dirty="0" smtClean="0"/>
              <a:t>in </a:t>
            </a:r>
            <a:r>
              <a:rPr lang="en-US" baseline="0" dirty="0" smtClean="0"/>
              <a:t>the two tasks.  </a:t>
            </a:r>
            <a:endParaRPr lang="en-CA" dirty="0" smtClean="0"/>
          </a:p>
        </p:txBody>
      </p:sp>
      <p:sp>
        <p:nvSpPr>
          <p:cNvPr id="4" name="Slide Number Placeholder 3"/>
          <p:cNvSpPr>
            <a:spLocks noGrp="1"/>
          </p:cNvSpPr>
          <p:nvPr>
            <p:ph type="sldNum" sz="quarter" idx="10"/>
          </p:nvPr>
        </p:nvSpPr>
        <p:spPr/>
        <p:txBody>
          <a:bodyPr/>
          <a:lstStyle/>
          <a:p>
            <a:fld id="{6F3AC3F5-7239-47F9-A7F5-1639D0386865}" type="slidenum">
              <a:rPr lang="en-US" smtClean="0"/>
              <a:pPr/>
              <a:t>26</a:t>
            </a:fld>
            <a:endParaRPr lang="en-US"/>
          </a:p>
        </p:txBody>
      </p:sp>
    </p:spTree>
    <p:extLst>
      <p:ext uri="{BB962C8B-B14F-4D97-AF65-F5344CB8AC3E}">
        <p14:creationId xmlns="" xmlns:p14="http://schemas.microsoft.com/office/powerpoint/2010/main" val="3031951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Here we</a:t>
            </a:r>
            <a:r>
              <a:rPr lang="en-CA" baseline="0" dirty="0" smtClean="0"/>
              <a:t> have a hard 1200 arc second </a:t>
            </a:r>
            <a:r>
              <a:rPr lang="en-CA" baseline="0" dirty="0" smtClean="0"/>
              <a:t>bisection stimulus </a:t>
            </a:r>
            <a:r>
              <a:rPr lang="en-CA" baseline="0" dirty="0" smtClean="0"/>
              <a:t>and an easy 1800 arc second </a:t>
            </a:r>
            <a:r>
              <a:rPr lang="en-CA" baseline="0" dirty="0" smtClean="0"/>
              <a:t>bisection stimulus</a:t>
            </a:r>
            <a:r>
              <a:rPr lang="en-CA" baseline="0" dirty="0" smtClean="0"/>
              <a:t>.  The stimuli are hard </a:t>
            </a:r>
            <a:r>
              <a:rPr lang="en-CA" baseline="0" dirty="0" smtClean="0"/>
              <a:t>and </a:t>
            </a:r>
            <a:r>
              <a:rPr lang="en-CA" baseline="0" dirty="0" smtClean="0"/>
              <a:t>easy because we made the offsets small and large respectively.</a:t>
            </a:r>
          </a:p>
        </p:txBody>
      </p:sp>
      <p:sp>
        <p:nvSpPr>
          <p:cNvPr id="4" name="Slide Number Placeholder 3"/>
          <p:cNvSpPr>
            <a:spLocks noGrp="1"/>
          </p:cNvSpPr>
          <p:nvPr>
            <p:ph type="sldNum" sz="quarter" idx="10"/>
          </p:nvPr>
        </p:nvSpPr>
        <p:spPr/>
        <p:txBody>
          <a:bodyPr/>
          <a:lstStyle/>
          <a:p>
            <a:fld id="{6F3AC3F5-7239-47F9-A7F5-1639D0386865}"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Here are the results of</a:t>
            </a:r>
            <a:r>
              <a:rPr lang="en-CA" baseline="0" dirty="0" smtClean="0"/>
              <a:t> our experiment.  On the x-axis I’m plotting block number (where there were 80 trials per block) and on the y-axis I’m again plotting d-prime, with higher scores meaning better performance.  On the top in blue I’m plotting data for the easy stimulus and on the bottom in red I’m plotting data for the hard stimulus.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Here you can </a:t>
            </a:r>
            <a:r>
              <a:rPr lang="en-US" baseline="0" dirty="0" smtClean="0"/>
              <a:t>see that the subjects learned in neither the hard task nor in the easy task.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As you might expect, neither regression line had a slope that was significantly different from zero.  </a:t>
            </a:r>
          </a:p>
          <a:p>
            <a:endParaRPr lang="en-CA" dirty="0"/>
          </a:p>
        </p:txBody>
      </p:sp>
      <p:sp>
        <p:nvSpPr>
          <p:cNvPr id="4" name="Slide Number Placeholder 3"/>
          <p:cNvSpPr>
            <a:spLocks noGrp="1"/>
          </p:cNvSpPr>
          <p:nvPr>
            <p:ph type="sldNum" sz="quarter" idx="10"/>
          </p:nvPr>
        </p:nvSpPr>
        <p:spPr/>
        <p:txBody>
          <a:bodyPr/>
          <a:lstStyle/>
          <a:p>
            <a:fld id="{6F3AC3F5-7239-47F9-A7F5-1639D0386865}" type="slidenum">
              <a:rPr lang="en-US" smtClean="0"/>
              <a:pPr/>
              <a:t>28</a:t>
            </a:fld>
            <a:endParaRPr lang="en-US"/>
          </a:p>
        </p:txBody>
      </p:sp>
    </p:spTree>
    <p:extLst>
      <p:ext uri="{BB962C8B-B14F-4D97-AF65-F5344CB8AC3E}">
        <p14:creationId xmlns="" xmlns:p14="http://schemas.microsoft.com/office/powerpoint/2010/main" val="40703281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 contrast, if you compare with the case where one stimulus is presented in isolation, you do get learning.</a:t>
            </a:r>
          </a:p>
          <a:p>
            <a:r>
              <a:rPr lang="en-US" baseline="0" dirty="0" smtClean="0"/>
              <a:t>This provides corroborating  evidence for our hypothesis that roving tasks with different average rewards impairs learning.</a:t>
            </a:r>
            <a:endParaRPr lang="en-CA" dirty="0"/>
          </a:p>
        </p:txBody>
      </p:sp>
      <p:sp>
        <p:nvSpPr>
          <p:cNvPr id="4" name="Slide Number Placeholder 3"/>
          <p:cNvSpPr>
            <a:spLocks noGrp="1"/>
          </p:cNvSpPr>
          <p:nvPr>
            <p:ph type="sldNum" sz="quarter" idx="10"/>
          </p:nvPr>
        </p:nvSpPr>
        <p:spPr/>
        <p:txBody>
          <a:bodyPr/>
          <a:lstStyle/>
          <a:p>
            <a:fld id="{6F3AC3F5-7239-47F9-A7F5-1639D0386865}" type="slidenum">
              <a:rPr lang="en-US" smtClean="0"/>
              <a:pPr/>
              <a:t>29</a:t>
            </a:fld>
            <a:endParaRPr lang="en-US"/>
          </a:p>
        </p:txBody>
      </p:sp>
    </p:spTree>
    <p:extLst>
      <p:ext uri="{BB962C8B-B14F-4D97-AF65-F5344CB8AC3E}">
        <p14:creationId xmlns="" xmlns:p14="http://schemas.microsoft.com/office/powerpoint/2010/main" val="27308812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0" indent="0">
              <a:buFont typeface="Arial" pitchFamily="34" charset="0"/>
              <a:buNone/>
            </a:pPr>
            <a:r>
              <a:rPr lang="en-US" dirty="0" smtClean="0"/>
              <a:t>Here is a bisection stimulus.  It</a:t>
            </a:r>
            <a:r>
              <a:rPr lang="en-US" baseline="0" dirty="0" smtClean="0"/>
              <a:t> is either offset to the left or offset to the right.  </a:t>
            </a:r>
            <a:endParaRPr lang="en-US" dirty="0"/>
          </a:p>
        </p:txBody>
      </p:sp>
      <p:sp>
        <p:nvSpPr>
          <p:cNvPr id="4" name="Slide Number Placeholder 3"/>
          <p:cNvSpPr>
            <a:spLocks noGrp="1"/>
          </p:cNvSpPr>
          <p:nvPr>
            <p:ph type="sldNum" sz="quarter" idx="10"/>
          </p:nvPr>
        </p:nvSpPr>
        <p:spPr/>
        <p:txBody>
          <a:bodyPr/>
          <a:lstStyle/>
          <a:p>
            <a:fld id="{6F3AC3F5-7239-47F9-A7F5-1639D0386865}"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summary,</a:t>
            </a:r>
            <a:r>
              <a:rPr lang="en-US" dirty="0" smtClean="0"/>
              <a:t> there</a:t>
            </a:r>
            <a:r>
              <a:rPr lang="en-US" baseline="0" dirty="0" smtClean="0"/>
              <a:t> are three types of learning models: supervised, unsupervised and reward-based.  Only one is plausible – reward-based learning.  Reward based learning suffers form the unsupervised bias.  When roving two tasks, easy and hard, learning fails, as can be shown mathematically, and that is why roving occurs in nature.  A strange prediction from this model is that the roving of a </a:t>
            </a:r>
            <a:r>
              <a:rPr lang="en-US" baseline="0" dirty="0" smtClean="0"/>
              <a:t>hard </a:t>
            </a:r>
            <a:r>
              <a:rPr lang="en-US" baseline="0" dirty="0" smtClean="0"/>
              <a:t>and a very easy task should deteriorate performance.  In some way, roving two hard tasks might make learning easier than roving a hard with an easy task </a:t>
            </a:r>
            <a:r>
              <a:rPr lang="en-US" dirty="0" smtClean="0"/>
              <a:t>and this has actually been shown in other studies.</a:t>
            </a:r>
            <a:endParaRPr lang="en-US" baseline="0" dirty="0" smtClean="0"/>
          </a:p>
        </p:txBody>
      </p:sp>
      <p:sp>
        <p:nvSpPr>
          <p:cNvPr id="4" name="Slide Number Placeholder 3"/>
          <p:cNvSpPr>
            <a:spLocks noGrp="1"/>
          </p:cNvSpPr>
          <p:nvPr>
            <p:ph type="sldNum" sz="quarter" idx="10"/>
          </p:nvPr>
        </p:nvSpPr>
        <p:spPr/>
        <p:txBody>
          <a:bodyPr/>
          <a:lstStyle/>
          <a:p>
            <a:fld id="{6F3AC3F5-7239-47F9-A7F5-1639D0386865}"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6F3AC3F5-7239-47F9-A7F5-1639D0386865}" type="slidenum">
              <a:rPr lang="en-US" smtClean="0"/>
              <a:pPr/>
              <a:t>31</a:t>
            </a:fld>
            <a:endParaRPr lang="en-US"/>
          </a:p>
        </p:txBody>
      </p:sp>
    </p:spTree>
    <p:extLst>
      <p:ext uri="{BB962C8B-B14F-4D97-AF65-F5344CB8AC3E}">
        <p14:creationId xmlns="" xmlns:p14="http://schemas.microsoft.com/office/powerpoint/2010/main" val="27014236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There are some tasks where you can mix two stimuli and you do get learning.  These are typically cases where either the stimuli are extremely different, or where they are effectively identical.  In the case where they are extremely different, we postulate that brain is able to correctly assign rewards separately to the two stimuli, thereby </a:t>
            </a:r>
            <a:r>
              <a:rPr lang="en-US" sz="1200" kern="1200" baseline="0" dirty="0" err="1" smtClean="0">
                <a:solidFill>
                  <a:schemeClr val="tx1"/>
                </a:solidFill>
                <a:effectLst/>
                <a:latin typeface="+mn-lt"/>
                <a:ea typeface="+mn-ea"/>
                <a:cs typeface="+mn-cs"/>
              </a:rPr>
              <a:t>overcomming</a:t>
            </a:r>
            <a:r>
              <a:rPr lang="en-US" sz="1200" kern="1200" baseline="0" dirty="0" smtClean="0">
                <a:solidFill>
                  <a:schemeClr val="tx1"/>
                </a:solidFill>
                <a:effectLst/>
                <a:latin typeface="+mn-lt"/>
                <a:ea typeface="+mn-ea"/>
                <a:cs typeface="+mn-cs"/>
              </a:rPr>
              <a:t> the problem of averaging different rewards together over trials.  In the case where the stimuli are effectively identical, the idea is that identical stimuli will be correctly discriminated equally often, and averaging their reward signals over past trials will converge on a single number.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So we believe there is a critic in the brain that is capable of assigning different rewards to sufficiently different stimuli and which is different from the visual system and has a different resolution.</a:t>
            </a:r>
            <a:endParaRPr lang="en-US" sz="1200" kern="1200" dirty="0" smtClean="0">
              <a:solidFill>
                <a:schemeClr val="tx1"/>
              </a:solidFill>
              <a:effectLst/>
              <a:latin typeface="+mn-lt"/>
              <a:ea typeface="+mn-ea"/>
              <a:cs typeface="+mn-cs"/>
            </a:endParaRPr>
          </a:p>
          <a:p>
            <a:endParaRPr lang="en-US" baseline="0" dirty="0" smtClean="0"/>
          </a:p>
        </p:txBody>
      </p:sp>
      <p:sp>
        <p:nvSpPr>
          <p:cNvPr id="4" name="Slide Number Placeholder 3"/>
          <p:cNvSpPr>
            <a:spLocks noGrp="1"/>
          </p:cNvSpPr>
          <p:nvPr>
            <p:ph type="sldNum" sz="quarter" idx="10"/>
          </p:nvPr>
        </p:nvSpPr>
        <p:spPr/>
        <p:txBody>
          <a:bodyPr/>
          <a:lstStyle/>
          <a:p>
            <a:fld id="{6F3AC3F5-7239-47F9-A7F5-1639D0386865}"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Kill</a:t>
            </a:r>
            <a:endParaRPr lang="en-CA" dirty="0"/>
          </a:p>
        </p:txBody>
      </p:sp>
      <p:sp>
        <p:nvSpPr>
          <p:cNvPr id="4" name="Slide Number Placeholder 3"/>
          <p:cNvSpPr>
            <a:spLocks noGrp="1"/>
          </p:cNvSpPr>
          <p:nvPr>
            <p:ph type="sldNum" sz="quarter" idx="10"/>
          </p:nvPr>
        </p:nvSpPr>
        <p:spPr/>
        <p:txBody>
          <a:bodyPr/>
          <a:lstStyle/>
          <a:p>
            <a:fld id="{6F3AC3F5-7239-47F9-A7F5-1639D0386865}" type="slidenum">
              <a:rPr lang="en-US" smtClean="0"/>
              <a:pPr/>
              <a:t>33</a:t>
            </a:fld>
            <a:endParaRPr lang="en-US"/>
          </a:p>
        </p:txBody>
      </p:sp>
    </p:spTree>
    <p:extLst>
      <p:ext uri="{BB962C8B-B14F-4D97-AF65-F5344CB8AC3E}">
        <p14:creationId xmlns="" xmlns:p14="http://schemas.microsoft.com/office/powerpoint/2010/main" val="1404559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Now if you train with these stimuli, performance improves – this is perceptual learning, and here is a typical example.</a:t>
            </a:r>
            <a:r>
              <a:rPr lang="en-CA" baseline="0" dirty="0" smtClean="0"/>
              <a:t>  </a:t>
            </a:r>
            <a:r>
              <a:rPr lang="en-CA" dirty="0" smtClean="0"/>
              <a:t>Here I’m plotting data for the bisection task I showed you on the</a:t>
            </a:r>
            <a:r>
              <a:rPr lang="en-CA" baseline="0" dirty="0" smtClean="0"/>
              <a:t> previous slide.  On the x-axis I’m plotting block number and on the y-axis I’m plotting a measure of sensitivity called d-prime.  Here, up is good.  </a:t>
            </a:r>
            <a:r>
              <a:rPr lang="en-CA" dirty="0" smtClean="0"/>
              <a:t>As you can see, subjects get better at the task</a:t>
            </a:r>
            <a:r>
              <a:rPr lang="en-CA" baseline="0" dirty="0" smtClean="0"/>
              <a:t> with the more trial-blocks they complete.</a:t>
            </a:r>
            <a:endParaRPr lang="en-CA" dirty="0"/>
          </a:p>
        </p:txBody>
      </p:sp>
      <p:sp>
        <p:nvSpPr>
          <p:cNvPr id="4" name="Slide Number Placeholder 3"/>
          <p:cNvSpPr>
            <a:spLocks noGrp="1"/>
          </p:cNvSpPr>
          <p:nvPr>
            <p:ph type="sldNum" sz="quarter" idx="10"/>
          </p:nvPr>
        </p:nvSpPr>
        <p:spPr/>
        <p:txBody>
          <a:bodyPr/>
          <a:lstStyle/>
          <a:p>
            <a:fld id="{6F3AC3F5-7239-47F9-A7F5-1639D0386865}" type="slidenum">
              <a:rPr lang="en-US" smtClean="0"/>
              <a:pPr/>
              <a:t>4</a:t>
            </a:fld>
            <a:endParaRPr lang="en-US"/>
          </a:p>
        </p:txBody>
      </p:sp>
    </p:spTree>
    <p:extLst>
      <p:ext uri="{BB962C8B-B14F-4D97-AF65-F5344CB8AC3E}">
        <p14:creationId xmlns="" xmlns:p14="http://schemas.microsoft.com/office/powerpoint/2010/main" val="3320009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Interestingly, this perceptual learning can be hindered if, during learning, a second stimulus is randomly interleaved.</a:t>
            </a:r>
          </a:p>
        </p:txBody>
      </p:sp>
      <p:sp>
        <p:nvSpPr>
          <p:cNvPr id="4" name="Slide Number Placeholder 3"/>
          <p:cNvSpPr>
            <a:spLocks noGrp="1"/>
          </p:cNvSpPr>
          <p:nvPr>
            <p:ph type="sldNum" sz="quarter" idx="10"/>
          </p:nvPr>
        </p:nvSpPr>
        <p:spPr/>
        <p:txBody>
          <a:bodyPr/>
          <a:lstStyle/>
          <a:p>
            <a:fld id="{6F3AC3F5-7239-47F9-A7F5-1639D0386865}"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When we presented the bisection stimulus by itself we got learning.</a:t>
            </a:r>
          </a:p>
        </p:txBody>
      </p:sp>
      <p:sp>
        <p:nvSpPr>
          <p:cNvPr id="4" name="Slide Number Placeholder 3"/>
          <p:cNvSpPr>
            <a:spLocks noGrp="1"/>
          </p:cNvSpPr>
          <p:nvPr>
            <p:ph type="sldNum" sz="quarter" idx="10"/>
          </p:nvPr>
        </p:nvSpPr>
        <p:spPr/>
        <p:txBody>
          <a:bodyPr/>
          <a:lstStyle/>
          <a:p>
            <a:fld id="{6F3AC3F5-7239-47F9-A7F5-1639D0386865}"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here</a:t>
            </a:r>
            <a:r>
              <a:rPr lang="en-US" dirty="0" smtClean="0"/>
              <a:t>,</a:t>
            </a:r>
            <a:r>
              <a:rPr lang="en-US" baseline="0" dirty="0" smtClean="0"/>
              <a:t> if we mix a 1200 arc second stimulus with an 1800 arc second stimulus then improvement in discrimination performance is impaired. The task, then, goes something like this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Roving is when you randomly interleave two learning tasks within a block of experimental trials.  So for example, in this case the first learning task</a:t>
            </a:r>
            <a:r>
              <a:rPr lang="en-US" baseline="0" dirty="0" smtClean="0"/>
              <a:t> might be discriminating a left offset bisection stimulus from a right offset bisection stimulus with a 1200 arc second outer line separation and the second learning task might be discriminating a left offset bisection stimulus from a right offset bisection stimulus with an 1800 arc second outer line separation.</a:t>
            </a:r>
            <a:endParaRPr lang="en-US" dirty="0" smtClean="0"/>
          </a:p>
          <a:p>
            <a:endParaRPr lang="en-US" dirty="0" smtClean="0"/>
          </a:p>
          <a:p>
            <a:r>
              <a:rPr lang="en-US" dirty="0" smtClean="0"/>
              <a:t>In the</a:t>
            </a:r>
            <a:r>
              <a:rPr lang="en-US" baseline="0" dirty="0" smtClean="0"/>
              <a:t> next few slides I’ll demonstrate a simple roving experiment.</a:t>
            </a:r>
          </a:p>
        </p:txBody>
      </p:sp>
      <p:sp>
        <p:nvSpPr>
          <p:cNvPr id="4" name="Slide Number Placeholder 3"/>
          <p:cNvSpPr>
            <a:spLocks noGrp="1"/>
          </p:cNvSpPr>
          <p:nvPr>
            <p:ph type="sldNum" sz="quarter" idx="10"/>
          </p:nvPr>
        </p:nvSpPr>
        <p:spPr/>
        <p:txBody>
          <a:bodyPr/>
          <a:lstStyle/>
          <a:p>
            <a:fld id="{6F3AC3F5-7239-47F9-A7F5-1639D0386865}"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we have</a:t>
            </a:r>
            <a:r>
              <a:rPr lang="en-US" baseline="0" dirty="0" smtClean="0"/>
              <a:t> a 1200 arc second stimulus that is left offset.</a:t>
            </a:r>
          </a:p>
          <a:p>
            <a:endParaRPr lang="en-US" baseline="0" dirty="0" smtClean="0"/>
          </a:p>
        </p:txBody>
      </p:sp>
      <p:sp>
        <p:nvSpPr>
          <p:cNvPr id="4" name="Slide Number Placeholder 3"/>
          <p:cNvSpPr>
            <a:spLocks noGrp="1"/>
          </p:cNvSpPr>
          <p:nvPr>
            <p:ph type="sldNum" sz="quarter" idx="10"/>
          </p:nvPr>
        </p:nvSpPr>
        <p:spPr/>
        <p:txBody>
          <a:bodyPr/>
          <a:lstStyle/>
          <a:p>
            <a:fld id="{6F3AC3F5-7239-47F9-A7F5-1639D0386865}"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we have 1200 arc second stimulus that is right offset.</a:t>
            </a:r>
          </a:p>
          <a:p>
            <a:endParaRPr lang="en-US" dirty="0" smtClean="0"/>
          </a:p>
        </p:txBody>
      </p:sp>
      <p:sp>
        <p:nvSpPr>
          <p:cNvPr id="4" name="Slide Number Placeholder 3"/>
          <p:cNvSpPr>
            <a:spLocks noGrp="1"/>
          </p:cNvSpPr>
          <p:nvPr>
            <p:ph type="sldNum" sz="quarter" idx="10"/>
          </p:nvPr>
        </p:nvSpPr>
        <p:spPr/>
        <p:txBody>
          <a:bodyPr/>
          <a:lstStyle/>
          <a:p>
            <a:fld id="{6F3AC3F5-7239-47F9-A7F5-1639D0386865}"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D1619F-94FB-4687-8241-87D20B72FC03}" type="datetimeFigureOut">
              <a:rPr lang="en-US" smtClean="0"/>
              <a:pPr/>
              <a:t>8/31/2011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1A86E0-B920-4627-A360-7654EBDB609F}" type="slidenum">
              <a:rPr lang="en-US" smtClean="0"/>
              <a:pPr/>
              <a:t>‹#›</a:t>
            </a:fld>
            <a:endParaRPr lang="en-US"/>
          </a:p>
        </p:txBody>
      </p:sp>
      <p:pic>
        <p:nvPicPr>
          <p:cNvPr id="7" name="Picture 6"/>
          <p:cNvPicPr>
            <a:picLocks noChangeAspect="1" noChangeArrowheads="1"/>
          </p:cNvPicPr>
          <p:nvPr userDrawn="1"/>
        </p:nvPicPr>
        <p:blipFill>
          <a:blip r:embed="rId2"/>
          <a:srcRect/>
          <a:stretch>
            <a:fillRect/>
          </a:stretch>
        </p:blipFill>
        <p:spPr bwMode="auto">
          <a:xfrm>
            <a:off x="7673266" y="6143644"/>
            <a:ext cx="1470733" cy="714356"/>
          </a:xfrm>
          <a:prstGeom prst="rect">
            <a:avLst/>
          </a:prstGeom>
          <a:noFill/>
          <a:ln w="9525">
            <a:noFill/>
            <a:miter lim="800000"/>
            <a:headEnd/>
            <a:tailEnd/>
          </a:ln>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D1619F-94FB-4687-8241-87D20B72FC03}" type="datetimeFigureOut">
              <a:rPr lang="en-US" smtClean="0"/>
              <a:pPr/>
              <a:t>8/31/2011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1A86E0-B920-4627-A360-7654EBDB609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D1619F-94FB-4687-8241-87D20B72FC03}" type="datetimeFigureOut">
              <a:rPr lang="en-US" smtClean="0"/>
              <a:pPr/>
              <a:t>8/31/2011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1A86E0-B920-4627-A360-7654EBDB609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D1619F-94FB-4687-8241-87D20B72FC03}" type="datetimeFigureOut">
              <a:rPr lang="en-US" smtClean="0"/>
              <a:pPr/>
              <a:t>8/31/2011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1A86E0-B920-4627-A360-7654EBDB609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D1619F-94FB-4687-8241-87D20B72FC03}" type="datetimeFigureOut">
              <a:rPr lang="en-US" smtClean="0"/>
              <a:pPr/>
              <a:t>8/31/2011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1A86E0-B920-4627-A360-7654EBDB609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D1619F-94FB-4687-8241-87D20B72FC03}" type="datetimeFigureOut">
              <a:rPr lang="en-US" smtClean="0"/>
              <a:pPr/>
              <a:t>8/31/2011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1A86E0-B920-4627-A360-7654EBDB609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D1619F-94FB-4687-8241-87D20B72FC03}" type="datetimeFigureOut">
              <a:rPr lang="en-US" smtClean="0"/>
              <a:pPr/>
              <a:t>8/31/2011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1A86E0-B920-4627-A360-7654EBDB609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D1619F-94FB-4687-8241-87D20B72FC03}" type="datetimeFigureOut">
              <a:rPr lang="en-US" smtClean="0"/>
              <a:pPr/>
              <a:t>8/31/2011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1A86E0-B920-4627-A360-7654EBDB609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D1619F-94FB-4687-8241-87D20B72FC03}" type="datetimeFigureOut">
              <a:rPr lang="en-US" smtClean="0"/>
              <a:pPr/>
              <a:t>8/31/2011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1A86E0-B920-4627-A360-7654EBDB609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D1619F-94FB-4687-8241-87D20B72FC03}" type="datetimeFigureOut">
              <a:rPr lang="en-US" smtClean="0"/>
              <a:pPr/>
              <a:t>8/31/2011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1A86E0-B920-4627-A360-7654EBDB609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D1619F-94FB-4687-8241-87D20B72FC03}" type="datetimeFigureOut">
              <a:rPr lang="en-US" smtClean="0"/>
              <a:pPr/>
              <a:t>8/31/2011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1A86E0-B920-4627-A360-7654EBDB609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D1619F-94FB-4687-8241-87D20B72FC03}" type="datetimeFigureOut">
              <a:rPr lang="en-US" smtClean="0"/>
              <a:pPr/>
              <a:t>8/31/2011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1A86E0-B920-4627-A360-7654EBDB609F}" type="slidenum">
              <a:rPr lang="en-US" smtClean="0"/>
              <a:pPr/>
              <a:t>‹#›</a:t>
            </a:fld>
            <a:endParaRPr lang="en-US"/>
          </a:p>
        </p:txBody>
      </p:sp>
      <p:pic>
        <p:nvPicPr>
          <p:cNvPr id="7" name="Picture 6"/>
          <p:cNvPicPr>
            <a:picLocks noChangeAspect="1" noChangeArrowheads="1"/>
          </p:cNvPicPr>
          <p:nvPr userDrawn="1"/>
        </p:nvPicPr>
        <p:blipFill>
          <a:blip r:embed="rId13"/>
          <a:srcRect/>
          <a:stretch>
            <a:fillRect/>
          </a:stretch>
        </p:blipFill>
        <p:spPr bwMode="auto">
          <a:xfrm>
            <a:off x="7673266" y="6143644"/>
            <a:ext cx="1470733" cy="714356"/>
          </a:xfrm>
          <a:prstGeom prst="rect">
            <a:avLst/>
          </a:prstGeom>
          <a:noFill/>
          <a:ln w="9525">
            <a:noFill/>
            <a:miter lim="800000"/>
            <a:headEnd/>
            <a:tailEnd/>
          </a:ln>
          <a:effectLst/>
        </p:spPr>
      </p:pic>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Perceptual Learning, Roving and the Unsupervised Bias</a:t>
            </a:r>
            <a:endParaRPr lang="en-US" dirty="0"/>
          </a:p>
        </p:txBody>
      </p:sp>
      <p:sp>
        <p:nvSpPr>
          <p:cNvPr id="3" name="Subtitle 2"/>
          <p:cNvSpPr>
            <a:spLocks noGrp="1"/>
          </p:cNvSpPr>
          <p:nvPr>
            <p:ph type="subTitle" idx="1"/>
          </p:nvPr>
        </p:nvSpPr>
        <p:spPr>
          <a:xfrm>
            <a:off x="1371600" y="3886200"/>
            <a:ext cx="6400800" cy="2114568"/>
          </a:xfrm>
        </p:spPr>
        <p:txBody>
          <a:bodyPr>
            <a:normAutofit fontScale="70000" lnSpcReduction="20000"/>
          </a:bodyPr>
          <a:lstStyle/>
          <a:p>
            <a:r>
              <a:rPr lang="en-US" dirty="0" smtClean="0"/>
              <a:t>By Aaron </a:t>
            </a:r>
            <a:r>
              <a:rPr lang="en-US" dirty="0"/>
              <a:t>Clarke, Henning Sprekeler, Wolfram Gerstner </a:t>
            </a:r>
            <a:r>
              <a:rPr lang="en-US" dirty="0" smtClean="0"/>
              <a:t>and </a:t>
            </a:r>
            <a:r>
              <a:rPr lang="en-US" dirty="0"/>
              <a:t>Michael </a:t>
            </a:r>
            <a:r>
              <a:rPr lang="en-US" dirty="0" smtClean="0"/>
              <a:t> Herzog</a:t>
            </a:r>
          </a:p>
          <a:p>
            <a:endParaRPr lang="en-US" dirty="0" smtClean="0"/>
          </a:p>
          <a:p>
            <a:r>
              <a:rPr lang="en-US" dirty="0" smtClean="0"/>
              <a:t>Brain Mind Institute</a:t>
            </a:r>
          </a:p>
          <a:p>
            <a:r>
              <a:rPr lang="en-US" dirty="0" err="1" smtClean="0"/>
              <a:t>École</a:t>
            </a:r>
            <a:r>
              <a:rPr lang="en-US" dirty="0" smtClean="0"/>
              <a:t> </a:t>
            </a:r>
            <a:r>
              <a:rPr lang="en-US" dirty="0" err="1" smtClean="0"/>
              <a:t>Polytechnique</a:t>
            </a:r>
            <a:r>
              <a:rPr lang="en-US" dirty="0" smtClean="0"/>
              <a:t> </a:t>
            </a:r>
            <a:r>
              <a:rPr lang="en-US" dirty="0" err="1" smtClean="0"/>
              <a:t>Féd</a:t>
            </a:r>
            <a:r>
              <a:rPr lang="en-US" dirty="0" err="1"/>
              <a:t>é</a:t>
            </a:r>
            <a:r>
              <a:rPr lang="en-US" dirty="0" err="1" smtClean="0"/>
              <a:t>rale</a:t>
            </a:r>
            <a:r>
              <a:rPr lang="en-US" dirty="0" smtClean="0"/>
              <a:t> De Lausanne</a:t>
            </a:r>
          </a:p>
          <a:p>
            <a:r>
              <a:rPr lang="en-US" dirty="0" smtClean="0"/>
              <a:t>Switzerland</a:t>
            </a:r>
            <a:endParaRPr lang="en-C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rot="5400000">
            <a:off x="251520" y="3429000"/>
            <a:ext cx="2880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6012160" y="3429000"/>
            <a:ext cx="2880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2411760" y="3429000"/>
            <a:ext cx="2880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rot="5400000">
            <a:off x="1691680" y="3429000"/>
            <a:ext cx="2880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4572000" y="3429000"/>
            <a:ext cx="2880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2915816" y="3429000"/>
            <a:ext cx="2880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rot="5400000">
            <a:off x="251520" y="3429000"/>
            <a:ext cx="2880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6012160" y="3429000"/>
            <a:ext cx="2880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3851920" y="3429000"/>
            <a:ext cx="2880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Roving</a:t>
            </a:r>
            <a:endParaRPr lang="en-US" dirty="0"/>
          </a:p>
        </p:txBody>
      </p:sp>
      <p:grpSp>
        <p:nvGrpSpPr>
          <p:cNvPr id="3" name="Group 2815"/>
          <p:cNvGrpSpPr/>
          <p:nvPr/>
        </p:nvGrpSpPr>
        <p:grpSpPr>
          <a:xfrm>
            <a:off x="366990" y="1556792"/>
            <a:ext cx="3990698" cy="4294178"/>
            <a:chOff x="366990" y="1556792"/>
            <a:chExt cx="3990698" cy="4294178"/>
          </a:xfrm>
        </p:grpSpPr>
        <p:sp>
          <p:nvSpPr>
            <p:cNvPr id="2616" name="Rectangle 7"/>
            <p:cNvSpPr>
              <a:spLocks noChangeArrowheads="1"/>
            </p:cNvSpPr>
            <p:nvPr/>
          </p:nvSpPr>
          <p:spPr bwMode="auto">
            <a:xfrm>
              <a:off x="990600" y="2047876"/>
              <a:ext cx="3214688" cy="3214688"/>
            </a:xfrm>
            <a:prstGeom prst="rect">
              <a:avLst/>
            </a:prstGeom>
            <a:noFill/>
            <a:ln w="0">
              <a:solidFill>
                <a:srgbClr val="00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7" name="Line 8"/>
            <p:cNvSpPr>
              <a:spLocks noChangeShapeType="1"/>
            </p:cNvSpPr>
            <p:nvPr/>
          </p:nvSpPr>
          <p:spPr bwMode="auto">
            <a:xfrm>
              <a:off x="990600" y="2047876"/>
              <a:ext cx="32146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8" name="Line 9"/>
            <p:cNvSpPr>
              <a:spLocks noChangeShapeType="1"/>
            </p:cNvSpPr>
            <p:nvPr/>
          </p:nvSpPr>
          <p:spPr bwMode="auto">
            <a:xfrm>
              <a:off x="990600" y="5262563"/>
              <a:ext cx="32146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9" name="Line 10"/>
            <p:cNvSpPr>
              <a:spLocks noChangeShapeType="1"/>
            </p:cNvSpPr>
            <p:nvPr/>
          </p:nvSpPr>
          <p:spPr bwMode="auto">
            <a:xfrm flipV="1">
              <a:off x="4205288" y="2047876"/>
              <a:ext cx="0" cy="32146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0" name="Line 11"/>
            <p:cNvSpPr>
              <a:spLocks noChangeShapeType="1"/>
            </p:cNvSpPr>
            <p:nvPr/>
          </p:nvSpPr>
          <p:spPr bwMode="auto">
            <a:xfrm flipV="1">
              <a:off x="990600" y="2047876"/>
              <a:ext cx="0" cy="32146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1" name="Line 12"/>
            <p:cNvSpPr>
              <a:spLocks noChangeShapeType="1"/>
            </p:cNvSpPr>
            <p:nvPr/>
          </p:nvSpPr>
          <p:spPr bwMode="auto">
            <a:xfrm>
              <a:off x="990600" y="5262563"/>
              <a:ext cx="32146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2" name="Line 13"/>
            <p:cNvSpPr>
              <a:spLocks noChangeShapeType="1"/>
            </p:cNvSpPr>
            <p:nvPr/>
          </p:nvSpPr>
          <p:spPr bwMode="auto">
            <a:xfrm flipV="1">
              <a:off x="990600" y="2047876"/>
              <a:ext cx="0" cy="32146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3" name="Line 14"/>
            <p:cNvSpPr>
              <a:spLocks noChangeShapeType="1"/>
            </p:cNvSpPr>
            <p:nvPr/>
          </p:nvSpPr>
          <p:spPr bwMode="auto">
            <a:xfrm flipV="1">
              <a:off x="990600" y="523081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4" name="Line 15"/>
            <p:cNvSpPr>
              <a:spLocks noChangeShapeType="1"/>
            </p:cNvSpPr>
            <p:nvPr/>
          </p:nvSpPr>
          <p:spPr bwMode="auto">
            <a:xfrm>
              <a:off x="990600" y="203676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5" name="Rectangle 16"/>
            <p:cNvSpPr>
              <a:spLocks noChangeArrowheads="1"/>
            </p:cNvSpPr>
            <p:nvPr/>
          </p:nvSpPr>
          <p:spPr bwMode="auto">
            <a:xfrm>
              <a:off x="957263" y="5295901"/>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6" name="Line 17"/>
            <p:cNvSpPr>
              <a:spLocks noChangeShapeType="1"/>
            </p:cNvSpPr>
            <p:nvPr/>
          </p:nvSpPr>
          <p:spPr bwMode="auto">
            <a:xfrm flipV="1">
              <a:off x="1633538" y="523081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7" name="Line 18"/>
            <p:cNvSpPr>
              <a:spLocks noChangeShapeType="1"/>
            </p:cNvSpPr>
            <p:nvPr/>
          </p:nvSpPr>
          <p:spPr bwMode="auto">
            <a:xfrm>
              <a:off x="1633538" y="203676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8" name="Rectangle 19"/>
            <p:cNvSpPr>
              <a:spLocks noChangeArrowheads="1"/>
            </p:cNvSpPr>
            <p:nvPr/>
          </p:nvSpPr>
          <p:spPr bwMode="auto">
            <a:xfrm>
              <a:off x="1600200" y="5295901"/>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9" name="Line 20"/>
            <p:cNvSpPr>
              <a:spLocks noChangeShapeType="1"/>
            </p:cNvSpPr>
            <p:nvPr/>
          </p:nvSpPr>
          <p:spPr bwMode="auto">
            <a:xfrm flipV="1">
              <a:off x="2276475" y="523081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0" name="Line 21"/>
            <p:cNvSpPr>
              <a:spLocks noChangeShapeType="1"/>
            </p:cNvSpPr>
            <p:nvPr/>
          </p:nvSpPr>
          <p:spPr bwMode="auto">
            <a:xfrm>
              <a:off x="2276475" y="203676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1" name="Rectangle 22"/>
            <p:cNvSpPr>
              <a:spLocks noChangeArrowheads="1"/>
            </p:cNvSpPr>
            <p:nvPr/>
          </p:nvSpPr>
          <p:spPr bwMode="auto">
            <a:xfrm>
              <a:off x="2200275" y="5295901"/>
              <a:ext cx="2286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32" name="Line 23"/>
            <p:cNvSpPr>
              <a:spLocks noChangeShapeType="1"/>
            </p:cNvSpPr>
            <p:nvPr/>
          </p:nvSpPr>
          <p:spPr bwMode="auto">
            <a:xfrm flipV="1">
              <a:off x="2919413" y="523081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3" name="Line 24"/>
            <p:cNvSpPr>
              <a:spLocks noChangeShapeType="1"/>
            </p:cNvSpPr>
            <p:nvPr/>
          </p:nvSpPr>
          <p:spPr bwMode="auto">
            <a:xfrm>
              <a:off x="2919413" y="203676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4" name="Rectangle 25"/>
            <p:cNvSpPr>
              <a:spLocks noChangeArrowheads="1"/>
            </p:cNvSpPr>
            <p:nvPr/>
          </p:nvSpPr>
          <p:spPr bwMode="auto">
            <a:xfrm>
              <a:off x="2843213" y="5295901"/>
              <a:ext cx="2286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35" name="Line 26"/>
            <p:cNvSpPr>
              <a:spLocks noChangeShapeType="1"/>
            </p:cNvSpPr>
            <p:nvPr/>
          </p:nvSpPr>
          <p:spPr bwMode="auto">
            <a:xfrm flipV="1">
              <a:off x="3562350" y="523081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6" name="Line 27"/>
            <p:cNvSpPr>
              <a:spLocks noChangeShapeType="1"/>
            </p:cNvSpPr>
            <p:nvPr/>
          </p:nvSpPr>
          <p:spPr bwMode="auto">
            <a:xfrm>
              <a:off x="3562350" y="203676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7" name="Rectangle 28"/>
            <p:cNvSpPr>
              <a:spLocks noChangeArrowheads="1"/>
            </p:cNvSpPr>
            <p:nvPr/>
          </p:nvSpPr>
          <p:spPr bwMode="auto">
            <a:xfrm>
              <a:off x="3486150" y="5295901"/>
              <a:ext cx="2286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38" name="Line 29"/>
            <p:cNvSpPr>
              <a:spLocks noChangeShapeType="1"/>
            </p:cNvSpPr>
            <p:nvPr/>
          </p:nvSpPr>
          <p:spPr bwMode="auto">
            <a:xfrm flipV="1">
              <a:off x="4205288" y="523081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9" name="Line 30"/>
            <p:cNvSpPr>
              <a:spLocks noChangeShapeType="1"/>
            </p:cNvSpPr>
            <p:nvPr/>
          </p:nvSpPr>
          <p:spPr bwMode="auto">
            <a:xfrm>
              <a:off x="4205288" y="203676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0" name="Rectangle 31"/>
            <p:cNvSpPr>
              <a:spLocks noChangeArrowheads="1"/>
            </p:cNvSpPr>
            <p:nvPr/>
          </p:nvSpPr>
          <p:spPr bwMode="auto">
            <a:xfrm>
              <a:off x="4129088" y="5295901"/>
              <a:ext cx="2286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41" name="Line 32"/>
            <p:cNvSpPr>
              <a:spLocks noChangeShapeType="1"/>
            </p:cNvSpPr>
            <p:nvPr/>
          </p:nvSpPr>
          <p:spPr bwMode="auto">
            <a:xfrm>
              <a:off x="990600" y="5262563"/>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2" name="Line 33"/>
            <p:cNvSpPr>
              <a:spLocks noChangeShapeType="1"/>
            </p:cNvSpPr>
            <p:nvPr/>
          </p:nvSpPr>
          <p:spPr bwMode="auto">
            <a:xfrm flipH="1">
              <a:off x="4171950" y="5262563"/>
              <a:ext cx="333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3" name="Rectangle 34"/>
            <p:cNvSpPr>
              <a:spLocks noChangeArrowheads="1"/>
            </p:cNvSpPr>
            <p:nvPr/>
          </p:nvSpPr>
          <p:spPr bwMode="auto">
            <a:xfrm>
              <a:off x="750888" y="5175251"/>
              <a:ext cx="27305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44" name="Line 35"/>
            <p:cNvSpPr>
              <a:spLocks noChangeShapeType="1"/>
            </p:cNvSpPr>
            <p:nvPr/>
          </p:nvSpPr>
          <p:spPr bwMode="auto">
            <a:xfrm>
              <a:off x="990600" y="4794251"/>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5" name="Line 36"/>
            <p:cNvSpPr>
              <a:spLocks noChangeShapeType="1"/>
            </p:cNvSpPr>
            <p:nvPr/>
          </p:nvSpPr>
          <p:spPr bwMode="auto">
            <a:xfrm flipH="1">
              <a:off x="4171950" y="4794251"/>
              <a:ext cx="333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6" name="Rectangle 37"/>
            <p:cNvSpPr>
              <a:spLocks noChangeArrowheads="1"/>
            </p:cNvSpPr>
            <p:nvPr/>
          </p:nvSpPr>
          <p:spPr bwMode="auto">
            <a:xfrm>
              <a:off x="869950" y="4706938"/>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47" name="Line 38"/>
            <p:cNvSpPr>
              <a:spLocks noChangeShapeType="1"/>
            </p:cNvSpPr>
            <p:nvPr/>
          </p:nvSpPr>
          <p:spPr bwMode="auto">
            <a:xfrm>
              <a:off x="990600" y="4337051"/>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8" name="Line 39"/>
            <p:cNvSpPr>
              <a:spLocks noChangeShapeType="1"/>
            </p:cNvSpPr>
            <p:nvPr/>
          </p:nvSpPr>
          <p:spPr bwMode="auto">
            <a:xfrm flipH="1">
              <a:off x="4171950" y="4337051"/>
              <a:ext cx="333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9" name="Rectangle 40"/>
            <p:cNvSpPr>
              <a:spLocks noChangeArrowheads="1"/>
            </p:cNvSpPr>
            <p:nvPr/>
          </p:nvSpPr>
          <p:spPr bwMode="auto">
            <a:xfrm>
              <a:off x="750888" y="4249738"/>
              <a:ext cx="27305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50" name="Line 41"/>
            <p:cNvSpPr>
              <a:spLocks noChangeShapeType="1"/>
            </p:cNvSpPr>
            <p:nvPr/>
          </p:nvSpPr>
          <p:spPr bwMode="auto">
            <a:xfrm>
              <a:off x="990600" y="3878263"/>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1" name="Line 42"/>
            <p:cNvSpPr>
              <a:spLocks noChangeShapeType="1"/>
            </p:cNvSpPr>
            <p:nvPr/>
          </p:nvSpPr>
          <p:spPr bwMode="auto">
            <a:xfrm flipH="1">
              <a:off x="4171950" y="3878263"/>
              <a:ext cx="333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2" name="Rectangle 43"/>
            <p:cNvSpPr>
              <a:spLocks noChangeArrowheads="1"/>
            </p:cNvSpPr>
            <p:nvPr/>
          </p:nvSpPr>
          <p:spPr bwMode="auto">
            <a:xfrm>
              <a:off x="869950" y="3790951"/>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53" name="Line 44"/>
            <p:cNvSpPr>
              <a:spLocks noChangeShapeType="1"/>
            </p:cNvSpPr>
            <p:nvPr/>
          </p:nvSpPr>
          <p:spPr bwMode="auto">
            <a:xfrm>
              <a:off x="990600" y="3421063"/>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4" name="Line 45"/>
            <p:cNvSpPr>
              <a:spLocks noChangeShapeType="1"/>
            </p:cNvSpPr>
            <p:nvPr/>
          </p:nvSpPr>
          <p:spPr bwMode="auto">
            <a:xfrm flipH="1">
              <a:off x="4171950" y="3421063"/>
              <a:ext cx="333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5" name="Rectangle 46"/>
            <p:cNvSpPr>
              <a:spLocks noChangeArrowheads="1"/>
            </p:cNvSpPr>
            <p:nvPr/>
          </p:nvSpPr>
          <p:spPr bwMode="auto">
            <a:xfrm>
              <a:off x="750888" y="3333751"/>
              <a:ext cx="27305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56" name="Line 47"/>
            <p:cNvSpPr>
              <a:spLocks noChangeShapeType="1"/>
            </p:cNvSpPr>
            <p:nvPr/>
          </p:nvSpPr>
          <p:spPr bwMode="auto">
            <a:xfrm>
              <a:off x="990600" y="2962276"/>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7" name="Line 48"/>
            <p:cNvSpPr>
              <a:spLocks noChangeShapeType="1"/>
            </p:cNvSpPr>
            <p:nvPr/>
          </p:nvSpPr>
          <p:spPr bwMode="auto">
            <a:xfrm flipH="1">
              <a:off x="4171950" y="2962276"/>
              <a:ext cx="333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8" name="Rectangle 49"/>
            <p:cNvSpPr>
              <a:spLocks noChangeArrowheads="1"/>
            </p:cNvSpPr>
            <p:nvPr/>
          </p:nvSpPr>
          <p:spPr bwMode="auto">
            <a:xfrm>
              <a:off x="869950" y="2876551"/>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59" name="Line 50"/>
            <p:cNvSpPr>
              <a:spLocks noChangeShapeType="1"/>
            </p:cNvSpPr>
            <p:nvPr/>
          </p:nvSpPr>
          <p:spPr bwMode="auto">
            <a:xfrm>
              <a:off x="990600" y="2505076"/>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0" name="Line 51"/>
            <p:cNvSpPr>
              <a:spLocks noChangeShapeType="1"/>
            </p:cNvSpPr>
            <p:nvPr/>
          </p:nvSpPr>
          <p:spPr bwMode="auto">
            <a:xfrm flipH="1">
              <a:off x="4171950" y="2505076"/>
              <a:ext cx="333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1" name="Rectangle 52"/>
            <p:cNvSpPr>
              <a:spLocks noChangeArrowheads="1"/>
            </p:cNvSpPr>
            <p:nvPr/>
          </p:nvSpPr>
          <p:spPr bwMode="auto">
            <a:xfrm>
              <a:off x="750888" y="2417763"/>
              <a:ext cx="27305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3.5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 name="Line 53"/>
            <p:cNvSpPr>
              <a:spLocks noChangeShapeType="1"/>
            </p:cNvSpPr>
            <p:nvPr/>
          </p:nvSpPr>
          <p:spPr bwMode="auto">
            <a:xfrm>
              <a:off x="990600" y="2036763"/>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3" name="Line 54"/>
            <p:cNvSpPr>
              <a:spLocks noChangeShapeType="1"/>
            </p:cNvSpPr>
            <p:nvPr/>
          </p:nvSpPr>
          <p:spPr bwMode="auto">
            <a:xfrm flipH="1">
              <a:off x="4171950" y="2036763"/>
              <a:ext cx="333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4" name="Rectangle 55"/>
            <p:cNvSpPr>
              <a:spLocks noChangeArrowheads="1"/>
            </p:cNvSpPr>
            <p:nvPr/>
          </p:nvSpPr>
          <p:spPr bwMode="auto">
            <a:xfrm>
              <a:off x="869950" y="1949451"/>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5" name="Line 56"/>
            <p:cNvSpPr>
              <a:spLocks noChangeShapeType="1"/>
            </p:cNvSpPr>
            <p:nvPr/>
          </p:nvSpPr>
          <p:spPr bwMode="auto">
            <a:xfrm>
              <a:off x="990600" y="2047876"/>
              <a:ext cx="32146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6" name="Line 57"/>
            <p:cNvSpPr>
              <a:spLocks noChangeShapeType="1"/>
            </p:cNvSpPr>
            <p:nvPr/>
          </p:nvSpPr>
          <p:spPr bwMode="auto">
            <a:xfrm>
              <a:off x="990600" y="5262563"/>
              <a:ext cx="32146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7" name="Line 58"/>
            <p:cNvSpPr>
              <a:spLocks noChangeShapeType="1"/>
            </p:cNvSpPr>
            <p:nvPr/>
          </p:nvSpPr>
          <p:spPr bwMode="auto">
            <a:xfrm flipV="1">
              <a:off x="4205288" y="2047876"/>
              <a:ext cx="0" cy="32146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8" name="Line 59"/>
            <p:cNvSpPr>
              <a:spLocks noChangeShapeType="1"/>
            </p:cNvSpPr>
            <p:nvPr/>
          </p:nvSpPr>
          <p:spPr bwMode="auto">
            <a:xfrm flipV="1">
              <a:off x="990600" y="2047876"/>
              <a:ext cx="0" cy="32146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9" name="Line 60"/>
            <p:cNvSpPr>
              <a:spLocks noChangeShapeType="1"/>
            </p:cNvSpPr>
            <p:nvPr/>
          </p:nvSpPr>
          <p:spPr bwMode="auto">
            <a:xfrm>
              <a:off x="1109663" y="4173538"/>
              <a:ext cx="0" cy="3159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0" name="Line 61"/>
            <p:cNvSpPr>
              <a:spLocks noChangeShapeType="1"/>
            </p:cNvSpPr>
            <p:nvPr/>
          </p:nvSpPr>
          <p:spPr bwMode="auto">
            <a:xfrm>
              <a:off x="1087438" y="4173538"/>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1" name="Line 62"/>
            <p:cNvSpPr>
              <a:spLocks noChangeShapeType="1"/>
            </p:cNvSpPr>
            <p:nvPr/>
          </p:nvSpPr>
          <p:spPr bwMode="auto">
            <a:xfrm>
              <a:off x="1087438" y="4489451"/>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2" name="Line 63"/>
            <p:cNvSpPr>
              <a:spLocks noChangeShapeType="1"/>
            </p:cNvSpPr>
            <p:nvPr/>
          </p:nvSpPr>
          <p:spPr bwMode="auto">
            <a:xfrm>
              <a:off x="1241425" y="4281488"/>
              <a:ext cx="0" cy="3381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3" name="Line 64"/>
            <p:cNvSpPr>
              <a:spLocks noChangeShapeType="1"/>
            </p:cNvSpPr>
            <p:nvPr/>
          </p:nvSpPr>
          <p:spPr bwMode="auto">
            <a:xfrm>
              <a:off x="1208088" y="428148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4" name="Line 65"/>
            <p:cNvSpPr>
              <a:spLocks noChangeShapeType="1"/>
            </p:cNvSpPr>
            <p:nvPr/>
          </p:nvSpPr>
          <p:spPr bwMode="auto">
            <a:xfrm>
              <a:off x="1208088" y="4619626"/>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5" name="Line 66"/>
            <p:cNvSpPr>
              <a:spLocks noChangeShapeType="1"/>
            </p:cNvSpPr>
            <p:nvPr/>
          </p:nvSpPr>
          <p:spPr bwMode="auto">
            <a:xfrm>
              <a:off x="1371600" y="3943351"/>
              <a:ext cx="0" cy="6111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6" name="Line 67"/>
            <p:cNvSpPr>
              <a:spLocks noChangeShapeType="1"/>
            </p:cNvSpPr>
            <p:nvPr/>
          </p:nvSpPr>
          <p:spPr bwMode="auto">
            <a:xfrm>
              <a:off x="1338263" y="3943351"/>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7" name="Line 68"/>
            <p:cNvSpPr>
              <a:spLocks noChangeShapeType="1"/>
            </p:cNvSpPr>
            <p:nvPr/>
          </p:nvSpPr>
          <p:spPr bwMode="auto">
            <a:xfrm>
              <a:off x="1338263" y="4554538"/>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8" name="Line 69"/>
            <p:cNvSpPr>
              <a:spLocks noChangeShapeType="1"/>
            </p:cNvSpPr>
            <p:nvPr/>
          </p:nvSpPr>
          <p:spPr bwMode="auto">
            <a:xfrm>
              <a:off x="1501775" y="3965576"/>
              <a:ext cx="0" cy="3825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9" name="Line 70"/>
            <p:cNvSpPr>
              <a:spLocks noChangeShapeType="1"/>
            </p:cNvSpPr>
            <p:nvPr/>
          </p:nvSpPr>
          <p:spPr bwMode="auto">
            <a:xfrm>
              <a:off x="1470025" y="3965576"/>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0" name="Line 71"/>
            <p:cNvSpPr>
              <a:spLocks noChangeShapeType="1"/>
            </p:cNvSpPr>
            <p:nvPr/>
          </p:nvSpPr>
          <p:spPr bwMode="auto">
            <a:xfrm>
              <a:off x="1470025" y="434816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1" name="Line 72"/>
            <p:cNvSpPr>
              <a:spLocks noChangeShapeType="1"/>
            </p:cNvSpPr>
            <p:nvPr/>
          </p:nvSpPr>
          <p:spPr bwMode="auto">
            <a:xfrm>
              <a:off x="1633538" y="4052888"/>
              <a:ext cx="0" cy="3270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2" name="Line 73"/>
            <p:cNvSpPr>
              <a:spLocks noChangeShapeType="1"/>
            </p:cNvSpPr>
            <p:nvPr/>
          </p:nvSpPr>
          <p:spPr bwMode="auto">
            <a:xfrm>
              <a:off x="1600200" y="4052888"/>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3" name="Line 74"/>
            <p:cNvSpPr>
              <a:spLocks noChangeShapeType="1"/>
            </p:cNvSpPr>
            <p:nvPr/>
          </p:nvSpPr>
          <p:spPr bwMode="auto">
            <a:xfrm>
              <a:off x="1600200" y="437991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4" name="Line 75"/>
            <p:cNvSpPr>
              <a:spLocks noChangeShapeType="1"/>
            </p:cNvSpPr>
            <p:nvPr/>
          </p:nvSpPr>
          <p:spPr bwMode="auto">
            <a:xfrm>
              <a:off x="1752600" y="4075113"/>
              <a:ext cx="0" cy="6540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5" name="Line 76"/>
            <p:cNvSpPr>
              <a:spLocks noChangeShapeType="1"/>
            </p:cNvSpPr>
            <p:nvPr/>
          </p:nvSpPr>
          <p:spPr bwMode="auto">
            <a:xfrm>
              <a:off x="1731963" y="407511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6" name="Line 77"/>
            <p:cNvSpPr>
              <a:spLocks noChangeShapeType="1"/>
            </p:cNvSpPr>
            <p:nvPr/>
          </p:nvSpPr>
          <p:spPr bwMode="auto">
            <a:xfrm>
              <a:off x="1731963" y="472916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7" name="Line 78"/>
            <p:cNvSpPr>
              <a:spLocks noChangeShapeType="1"/>
            </p:cNvSpPr>
            <p:nvPr/>
          </p:nvSpPr>
          <p:spPr bwMode="auto">
            <a:xfrm>
              <a:off x="1884363" y="4379913"/>
              <a:ext cx="0" cy="4365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8" name="Line 79"/>
            <p:cNvSpPr>
              <a:spLocks noChangeShapeType="1"/>
            </p:cNvSpPr>
            <p:nvPr/>
          </p:nvSpPr>
          <p:spPr bwMode="auto">
            <a:xfrm>
              <a:off x="1851025" y="437991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9" name="Line 80"/>
            <p:cNvSpPr>
              <a:spLocks noChangeShapeType="1"/>
            </p:cNvSpPr>
            <p:nvPr/>
          </p:nvSpPr>
          <p:spPr bwMode="auto">
            <a:xfrm>
              <a:off x="1851025" y="4816476"/>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0" name="Line 81"/>
            <p:cNvSpPr>
              <a:spLocks noChangeShapeType="1"/>
            </p:cNvSpPr>
            <p:nvPr/>
          </p:nvSpPr>
          <p:spPr bwMode="auto">
            <a:xfrm>
              <a:off x="2014538" y="3367088"/>
              <a:ext cx="0" cy="10890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1" name="Line 82"/>
            <p:cNvSpPr>
              <a:spLocks noChangeShapeType="1"/>
            </p:cNvSpPr>
            <p:nvPr/>
          </p:nvSpPr>
          <p:spPr bwMode="auto">
            <a:xfrm>
              <a:off x="1981200" y="3367088"/>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2" name="Line 83"/>
            <p:cNvSpPr>
              <a:spLocks noChangeShapeType="1"/>
            </p:cNvSpPr>
            <p:nvPr/>
          </p:nvSpPr>
          <p:spPr bwMode="auto">
            <a:xfrm>
              <a:off x="1981200" y="4456113"/>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3" name="Line 84"/>
            <p:cNvSpPr>
              <a:spLocks noChangeShapeType="1"/>
            </p:cNvSpPr>
            <p:nvPr/>
          </p:nvSpPr>
          <p:spPr bwMode="auto">
            <a:xfrm>
              <a:off x="2144713" y="3965576"/>
              <a:ext cx="0" cy="5461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4" name="Line 85"/>
            <p:cNvSpPr>
              <a:spLocks noChangeShapeType="1"/>
            </p:cNvSpPr>
            <p:nvPr/>
          </p:nvSpPr>
          <p:spPr bwMode="auto">
            <a:xfrm>
              <a:off x="2112963" y="3965576"/>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5" name="Line 86"/>
            <p:cNvSpPr>
              <a:spLocks noChangeShapeType="1"/>
            </p:cNvSpPr>
            <p:nvPr/>
          </p:nvSpPr>
          <p:spPr bwMode="auto">
            <a:xfrm>
              <a:off x="2112963" y="4511676"/>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6" name="Line 87"/>
            <p:cNvSpPr>
              <a:spLocks noChangeShapeType="1"/>
            </p:cNvSpPr>
            <p:nvPr/>
          </p:nvSpPr>
          <p:spPr bwMode="auto">
            <a:xfrm>
              <a:off x="2276475" y="3987801"/>
              <a:ext cx="0" cy="6540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7" name="Line 88"/>
            <p:cNvSpPr>
              <a:spLocks noChangeShapeType="1"/>
            </p:cNvSpPr>
            <p:nvPr/>
          </p:nvSpPr>
          <p:spPr bwMode="auto">
            <a:xfrm>
              <a:off x="2243138" y="3987801"/>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8" name="Line 89"/>
            <p:cNvSpPr>
              <a:spLocks noChangeShapeType="1"/>
            </p:cNvSpPr>
            <p:nvPr/>
          </p:nvSpPr>
          <p:spPr bwMode="auto">
            <a:xfrm>
              <a:off x="2243138" y="4641851"/>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9" name="Line 90"/>
            <p:cNvSpPr>
              <a:spLocks noChangeShapeType="1"/>
            </p:cNvSpPr>
            <p:nvPr/>
          </p:nvSpPr>
          <p:spPr bwMode="auto">
            <a:xfrm>
              <a:off x="2395538" y="4064001"/>
              <a:ext cx="0" cy="5127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0" name="Line 91"/>
            <p:cNvSpPr>
              <a:spLocks noChangeShapeType="1"/>
            </p:cNvSpPr>
            <p:nvPr/>
          </p:nvSpPr>
          <p:spPr bwMode="auto">
            <a:xfrm>
              <a:off x="2374900" y="4064001"/>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1" name="Line 92"/>
            <p:cNvSpPr>
              <a:spLocks noChangeShapeType="1"/>
            </p:cNvSpPr>
            <p:nvPr/>
          </p:nvSpPr>
          <p:spPr bwMode="auto">
            <a:xfrm>
              <a:off x="2374900" y="457676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2" name="Line 93"/>
            <p:cNvSpPr>
              <a:spLocks noChangeShapeType="1"/>
            </p:cNvSpPr>
            <p:nvPr/>
          </p:nvSpPr>
          <p:spPr bwMode="auto">
            <a:xfrm>
              <a:off x="2527300" y="4086226"/>
              <a:ext cx="0" cy="4794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3" name="Line 94"/>
            <p:cNvSpPr>
              <a:spLocks noChangeShapeType="1"/>
            </p:cNvSpPr>
            <p:nvPr/>
          </p:nvSpPr>
          <p:spPr bwMode="auto">
            <a:xfrm>
              <a:off x="2493963" y="4086226"/>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4" name="Line 95"/>
            <p:cNvSpPr>
              <a:spLocks noChangeShapeType="1"/>
            </p:cNvSpPr>
            <p:nvPr/>
          </p:nvSpPr>
          <p:spPr bwMode="auto">
            <a:xfrm>
              <a:off x="2493963" y="4565651"/>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5" name="Line 96"/>
            <p:cNvSpPr>
              <a:spLocks noChangeShapeType="1"/>
            </p:cNvSpPr>
            <p:nvPr/>
          </p:nvSpPr>
          <p:spPr bwMode="auto">
            <a:xfrm>
              <a:off x="2657475" y="3770313"/>
              <a:ext cx="0" cy="6540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6" name="Line 97"/>
            <p:cNvSpPr>
              <a:spLocks noChangeShapeType="1"/>
            </p:cNvSpPr>
            <p:nvPr/>
          </p:nvSpPr>
          <p:spPr bwMode="auto">
            <a:xfrm>
              <a:off x="2625725" y="377031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7" name="Line 98"/>
            <p:cNvSpPr>
              <a:spLocks noChangeShapeType="1"/>
            </p:cNvSpPr>
            <p:nvPr/>
          </p:nvSpPr>
          <p:spPr bwMode="auto">
            <a:xfrm>
              <a:off x="2625725" y="442436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8" name="Line 99"/>
            <p:cNvSpPr>
              <a:spLocks noChangeShapeType="1"/>
            </p:cNvSpPr>
            <p:nvPr/>
          </p:nvSpPr>
          <p:spPr bwMode="auto">
            <a:xfrm>
              <a:off x="2789238" y="2897188"/>
              <a:ext cx="0" cy="1558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9" name="Line 100"/>
            <p:cNvSpPr>
              <a:spLocks noChangeShapeType="1"/>
            </p:cNvSpPr>
            <p:nvPr/>
          </p:nvSpPr>
          <p:spPr bwMode="auto">
            <a:xfrm>
              <a:off x="2755900" y="289718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0" name="Line 101"/>
            <p:cNvSpPr>
              <a:spLocks noChangeShapeType="1"/>
            </p:cNvSpPr>
            <p:nvPr/>
          </p:nvSpPr>
          <p:spPr bwMode="auto">
            <a:xfrm>
              <a:off x="2755900" y="445611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1" name="Line 102"/>
            <p:cNvSpPr>
              <a:spLocks noChangeShapeType="1"/>
            </p:cNvSpPr>
            <p:nvPr/>
          </p:nvSpPr>
          <p:spPr bwMode="auto">
            <a:xfrm>
              <a:off x="2919413" y="3857626"/>
              <a:ext cx="0" cy="4349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2" name="Line 103"/>
            <p:cNvSpPr>
              <a:spLocks noChangeShapeType="1"/>
            </p:cNvSpPr>
            <p:nvPr/>
          </p:nvSpPr>
          <p:spPr bwMode="auto">
            <a:xfrm>
              <a:off x="2886075" y="3857626"/>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3" name="Line 104"/>
            <p:cNvSpPr>
              <a:spLocks noChangeShapeType="1"/>
            </p:cNvSpPr>
            <p:nvPr/>
          </p:nvSpPr>
          <p:spPr bwMode="auto">
            <a:xfrm>
              <a:off x="2886075" y="4292601"/>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4" name="Line 105"/>
            <p:cNvSpPr>
              <a:spLocks noChangeShapeType="1"/>
            </p:cNvSpPr>
            <p:nvPr/>
          </p:nvSpPr>
          <p:spPr bwMode="auto">
            <a:xfrm>
              <a:off x="3038475" y="3790951"/>
              <a:ext cx="0" cy="4254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5" name="Line 106"/>
            <p:cNvSpPr>
              <a:spLocks noChangeShapeType="1"/>
            </p:cNvSpPr>
            <p:nvPr/>
          </p:nvSpPr>
          <p:spPr bwMode="auto">
            <a:xfrm>
              <a:off x="3017838" y="3790951"/>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6" name="Line 107"/>
            <p:cNvSpPr>
              <a:spLocks noChangeShapeType="1"/>
            </p:cNvSpPr>
            <p:nvPr/>
          </p:nvSpPr>
          <p:spPr bwMode="auto">
            <a:xfrm>
              <a:off x="3017838" y="4216401"/>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7" name="Line 108"/>
            <p:cNvSpPr>
              <a:spLocks noChangeShapeType="1"/>
            </p:cNvSpPr>
            <p:nvPr/>
          </p:nvSpPr>
          <p:spPr bwMode="auto">
            <a:xfrm>
              <a:off x="3170238" y="3779838"/>
              <a:ext cx="0" cy="5349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8" name="Line 109"/>
            <p:cNvSpPr>
              <a:spLocks noChangeShapeType="1"/>
            </p:cNvSpPr>
            <p:nvPr/>
          </p:nvSpPr>
          <p:spPr bwMode="auto">
            <a:xfrm>
              <a:off x="3136900" y="377983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9" name="Line 110"/>
            <p:cNvSpPr>
              <a:spLocks noChangeShapeType="1"/>
            </p:cNvSpPr>
            <p:nvPr/>
          </p:nvSpPr>
          <p:spPr bwMode="auto">
            <a:xfrm>
              <a:off x="3136900" y="4314826"/>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0" name="Line 111"/>
            <p:cNvSpPr>
              <a:spLocks noChangeShapeType="1"/>
            </p:cNvSpPr>
            <p:nvPr/>
          </p:nvSpPr>
          <p:spPr bwMode="auto">
            <a:xfrm>
              <a:off x="3300413" y="3213101"/>
              <a:ext cx="0" cy="9715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1" name="Line 112"/>
            <p:cNvSpPr>
              <a:spLocks noChangeShapeType="1"/>
            </p:cNvSpPr>
            <p:nvPr/>
          </p:nvSpPr>
          <p:spPr bwMode="auto">
            <a:xfrm>
              <a:off x="3268663" y="3213101"/>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2" name="Line 113"/>
            <p:cNvSpPr>
              <a:spLocks noChangeShapeType="1"/>
            </p:cNvSpPr>
            <p:nvPr/>
          </p:nvSpPr>
          <p:spPr bwMode="auto">
            <a:xfrm>
              <a:off x="3268663" y="4184651"/>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3" name="Line 114"/>
            <p:cNvSpPr>
              <a:spLocks noChangeShapeType="1"/>
            </p:cNvSpPr>
            <p:nvPr/>
          </p:nvSpPr>
          <p:spPr bwMode="auto">
            <a:xfrm>
              <a:off x="3432175" y="3703638"/>
              <a:ext cx="0" cy="6000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4" name="Line 115"/>
            <p:cNvSpPr>
              <a:spLocks noChangeShapeType="1"/>
            </p:cNvSpPr>
            <p:nvPr/>
          </p:nvSpPr>
          <p:spPr bwMode="auto">
            <a:xfrm>
              <a:off x="3398838" y="37036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5" name="Line 116"/>
            <p:cNvSpPr>
              <a:spLocks noChangeShapeType="1"/>
            </p:cNvSpPr>
            <p:nvPr/>
          </p:nvSpPr>
          <p:spPr bwMode="auto">
            <a:xfrm>
              <a:off x="3398838" y="430371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6" name="Line 117"/>
            <p:cNvSpPr>
              <a:spLocks noChangeShapeType="1"/>
            </p:cNvSpPr>
            <p:nvPr/>
          </p:nvSpPr>
          <p:spPr bwMode="auto">
            <a:xfrm>
              <a:off x="3562350" y="3116263"/>
              <a:ext cx="0" cy="11001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7" name="Line 118"/>
            <p:cNvSpPr>
              <a:spLocks noChangeShapeType="1"/>
            </p:cNvSpPr>
            <p:nvPr/>
          </p:nvSpPr>
          <p:spPr bwMode="auto">
            <a:xfrm>
              <a:off x="3529013" y="311626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8" name="Line 119"/>
            <p:cNvSpPr>
              <a:spLocks noChangeShapeType="1"/>
            </p:cNvSpPr>
            <p:nvPr/>
          </p:nvSpPr>
          <p:spPr bwMode="auto">
            <a:xfrm>
              <a:off x="3529013" y="4216401"/>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9" name="Line 120"/>
            <p:cNvSpPr>
              <a:spLocks noChangeShapeType="1"/>
            </p:cNvSpPr>
            <p:nvPr/>
          </p:nvSpPr>
          <p:spPr bwMode="auto">
            <a:xfrm>
              <a:off x="3683000" y="2079626"/>
              <a:ext cx="0" cy="1558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0" name="Line 121"/>
            <p:cNvSpPr>
              <a:spLocks noChangeShapeType="1"/>
            </p:cNvSpPr>
            <p:nvPr/>
          </p:nvSpPr>
          <p:spPr bwMode="auto">
            <a:xfrm>
              <a:off x="3660775" y="2079626"/>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1" name="Line 122"/>
            <p:cNvSpPr>
              <a:spLocks noChangeShapeType="1"/>
            </p:cNvSpPr>
            <p:nvPr/>
          </p:nvSpPr>
          <p:spPr bwMode="auto">
            <a:xfrm>
              <a:off x="3660775" y="3638551"/>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2" name="Line 123"/>
            <p:cNvSpPr>
              <a:spLocks noChangeShapeType="1"/>
            </p:cNvSpPr>
            <p:nvPr/>
          </p:nvSpPr>
          <p:spPr bwMode="auto">
            <a:xfrm>
              <a:off x="3813175" y="3694113"/>
              <a:ext cx="0" cy="5222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3" name="Line 124"/>
            <p:cNvSpPr>
              <a:spLocks noChangeShapeType="1"/>
            </p:cNvSpPr>
            <p:nvPr/>
          </p:nvSpPr>
          <p:spPr bwMode="auto">
            <a:xfrm>
              <a:off x="3779838" y="3694113"/>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4" name="Line 125"/>
            <p:cNvSpPr>
              <a:spLocks noChangeShapeType="1"/>
            </p:cNvSpPr>
            <p:nvPr/>
          </p:nvSpPr>
          <p:spPr bwMode="auto">
            <a:xfrm>
              <a:off x="3779838" y="4216401"/>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5" name="Line 126"/>
            <p:cNvSpPr>
              <a:spLocks noChangeShapeType="1"/>
            </p:cNvSpPr>
            <p:nvPr/>
          </p:nvSpPr>
          <p:spPr bwMode="auto">
            <a:xfrm>
              <a:off x="3943350" y="3922713"/>
              <a:ext cx="0" cy="3048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6" name="Line 127"/>
            <p:cNvSpPr>
              <a:spLocks noChangeShapeType="1"/>
            </p:cNvSpPr>
            <p:nvPr/>
          </p:nvSpPr>
          <p:spPr bwMode="auto">
            <a:xfrm>
              <a:off x="3911600" y="392271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7" name="Line 128"/>
            <p:cNvSpPr>
              <a:spLocks noChangeShapeType="1"/>
            </p:cNvSpPr>
            <p:nvPr/>
          </p:nvSpPr>
          <p:spPr bwMode="auto">
            <a:xfrm>
              <a:off x="3911600" y="422751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8" name="Line 129"/>
            <p:cNvSpPr>
              <a:spLocks noChangeShapeType="1"/>
            </p:cNvSpPr>
            <p:nvPr/>
          </p:nvSpPr>
          <p:spPr bwMode="auto">
            <a:xfrm>
              <a:off x="4075113" y="3824288"/>
              <a:ext cx="0" cy="3492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9" name="Line 130"/>
            <p:cNvSpPr>
              <a:spLocks noChangeShapeType="1"/>
            </p:cNvSpPr>
            <p:nvPr/>
          </p:nvSpPr>
          <p:spPr bwMode="auto">
            <a:xfrm>
              <a:off x="4041775" y="382428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40" name="Line 131"/>
            <p:cNvSpPr>
              <a:spLocks noChangeShapeType="1"/>
            </p:cNvSpPr>
            <p:nvPr/>
          </p:nvSpPr>
          <p:spPr bwMode="auto">
            <a:xfrm>
              <a:off x="4041775" y="41735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41" name="Oval 132"/>
            <p:cNvSpPr>
              <a:spLocks noChangeArrowheads="1"/>
            </p:cNvSpPr>
            <p:nvPr/>
          </p:nvSpPr>
          <p:spPr bwMode="auto">
            <a:xfrm>
              <a:off x="1066800" y="4292601"/>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42" name="Oval 133"/>
            <p:cNvSpPr>
              <a:spLocks noChangeArrowheads="1"/>
            </p:cNvSpPr>
            <p:nvPr/>
          </p:nvSpPr>
          <p:spPr bwMode="auto">
            <a:xfrm>
              <a:off x="1196975" y="4402138"/>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43" name="Oval 134"/>
            <p:cNvSpPr>
              <a:spLocks noChangeArrowheads="1"/>
            </p:cNvSpPr>
            <p:nvPr/>
          </p:nvSpPr>
          <p:spPr bwMode="auto">
            <a:xfrm>
              <a:off x="1328738" y="4205288"/>
              <a:ext cx="96838"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44" name="Oval 135"/>
            <p:cNvSpPr>
              <a:spLocks noChangeArrowheads="1"/>
            </p:cNvSpPr>
            <p:nvPr/>
          </p:nvSpPr>
          <p:spPr bwMode="auto">
            <a:xfrm>
              <a:off x="1458913" y="410686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45" name="Oval 136"/>
            <p:cNvSpPr>
              <a:spLocks noChangeArrowheads="1"/>
            </p:cNvSpPr>
            <p:nvPr/>
          </p:nvSpPr>
          <p:spPr bwMode="auto">
            <a:xfrm>
              <a:off x="1589088" y="4173538"/>
              <a:ext cx="98425" cy="96838"/>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46" name="Oval 137"/>
            <p:cNvSpPr>
              <a:spLocks noChangeArrowheads="1"/>
            </p:cNvSpPr>
            <p:nvPr/>
          </p:nvSpPr>
          <p:spPr bwMode="auto">
            <a:xfrm>
              <a:off x="1709738" y="4357688"/>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47" name="Oval 138"/>
            <p:cNvSpPr>
              <a:spLocks noChangeArrowheads="1"/>
            </p:cNvSpPr>
            <p:nvPr/>
          </p:nvSpPr>
          <p:spPr bwMode="auto">
            <a:xfrm>
              <a:off x="1839913" y="4554538"/>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48" name="Oval 139"/>
            <p:cNvSpPr>
              <a:spLocks noChangeArrowheads="1"/>
            </p:cNvSpPr>
            <p:nvPr/>
          </p:nvSpPr>
          <p:spPr bwMode="auto">
            <a:xfrm>
              <a:off x="1971675" y="3867151"/>
              <a:ext cx="96838"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49" name="Oval 140"/>
            <p:cNvSpPr>
              <a:spLocks noChangeArrowheads="1"/>
            </p:cNvSpPr>
            <p:nvPr/>
          </p:nvSpPr>
          <p:spPr bwMode="auto">
            <a:xfrm>
              <a:off x="2101850" y="4194176"/>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0" name="Oval 141"/>
            <p:cNvSpPr>
              <a:spLocks noChangeArrowheads="1"/>
            </p:cNvSpPr>
            <p:nvPr/>
          </p:nvSpPr>
          <p:spPr bwMode="auto">
            <a:xfrm>
              <a:off x="2232025" y="4270376"/>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1" name="Oval 142"/>
            <p:cNvSpPr>
              <a:spLocks noChangeArrowheads="1"/>
            </p:cNvSpPr>
            <p:nvPr/>
          </p:nvSpPr>
          <p:spPr bwMode="auto">
            <a:xfrm>
              <a:off x="2352675" y="4270376"/>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2" name="Oval 143"/>
            <p:cNvSpPr>
              <a:spLocks noChangeArrowheads="1"/>
            </p:cNvSpPr>
            <p:nvPr/>
          </p:nvSpPr>
          <p:spPr bwMode="auto">
            <a:xfrm>
              <a:off x="2482850" y="4281488"/>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3" name="Oval 144"/>
            <p:cNvSpPr>
              <a:spLocks noChangeArrowheads="1"/>
            </p:cNvSpPr>
            <p:nvPr/>
          </p:nvSpPr>
          <p:spPr bwMode="auto">
            <a:xfrm>
              <a:off x="2614613" y="4052888"/>
              <a:ext cx="96838"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4" name="Oval 145"/>
            <p:cNvSpPr>
              <a:spLocks noChangeArrowheads="1"/>
            </p:cNvSpPr>
            <p:nvPr/>
          </p:nvSpPr>
          <p:spPr bwMode="auto">
            <a:xfrm>
              <a:off x="2744788" y="3638551"/>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5" name="Oval 146"/>
            <p:cNvSpPr>
              <a:spLocks noChangeArrowheads="1"/>
            </p:cNvSpPr>
            <p:nvPr/>
          </p:nvSpPr>
          <p:spPr bwMode="auto">
            <a:xfrm>
              <a:off x="2874963" y="403066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6" name="Oval 147"/>
            <p:cNvSpPr>
              <a:spLocks noChangeArrowheads="1"/>
            </p:cNvSpPr>
            <p:nvPr/>
          </p:nvSpPr>
          <p:spPr bwMode="auto">
            <a:xfrm>
              <a:off x="2995613" y="395446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7" name="Oval 148"/>
            <p:cNvSpPr>
              <a:spLocks noChangeArrowheads="1"/>
            </p:cNvSpPr>
            <p:nvPr/>
          </p:nvSpPr>
          <p:spPr bwMode="auto">
            <a:xfrm>
              <a:off x="3125788" y="399891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8" name="Oval 149"/>
            <p:cNvSpPr>
              <a:spLocks noChangeArrowheads="1"/>
            </p:cNvSpPr>
            <p:nvPr/>
          </p:nvSpPr>
          <p:spPr bwMode="auto">
            <a:xfrm>
              <a:off x="3257550" y="364966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9" name="Oval 150"/>
            <p:cNvSpPr>
              <a:spLocks noChangeArrowheads="1"/>
            </p:cNvSpPr>
            <p:nvPr/>
          </p:nvSpPr>
          <p:spPr bwMode="auto">
            <a:xfrm>
              <a:off x="3387725" y="395446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60" name="Oval 151"/>
            <p:cNvSpPr>
              <a:spLocks noChangeArrowheads="1"/>
            </p:cNvSpPr>
            <p:nvPr/>
          </p:nvSpPr>
          <p:spPr bwMode="auto">
            <a:xfrm>
              <a:off x="3519488" y="3616326"/>
              <a:ext cx="96838"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61" name="Oval 152"/>
            <p:cNvSpPr>
              <a:spLocks noChangeArrowheads="1"/>
            </p:cNvSpPr>
            <p:nvPr/>
          </p:nvSpPr>
          <p:spPr bwMode="auto">
            <a:xfrm>
              <a:off x="3638550" y="2809876"/>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62" name="Oval 153"/>
            <p:cNvSpPr>
              <a:spLocks noChangeArrowheads="1"/>
            </p:cNvSpPr>
            <p:nvPr/>
          </p:nvSpPr>
          <p:spPr bwMode="auto">
            <a:xfrm>
              <a:off x="3768725" y="3911601"/>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63" name="Oval 154"/>
            <p:cNvSpPr>
              <a:spLocks noChangeArrowheads="1"/>
            </p:cNvSpPr>
            <p:nvPr/>
          </p:nvSpPr>
          <p:spPr bwMode="auto">
            <a:xfrm>
              <a:off x="3900488" y="403066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64" name="Oval 155"/>
            <p:cNvSpPr>
              <a:spLocks noChangeArrowheads="1"/>
            </p:cNvSpPr>
            <p:nvPr/>
          </p:nvSpPr>
          <p:spPr bwMode="auto">
            <a:xfrm>
              <a:off x="4030663" y="395446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65" name="Oval 156"/>
            <p:cNvSpPr>
              <a:spLocks noChangeArrowheads="1"/>
            </p:cNvSpPr>
            <p:nvPr/>
          </p:nvSpPr>
          <p:spPr bwMode="auto">
            <a:xfrm>
              <a:off x="1066800" y="4292601"/>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66" name="Oval 157"/>
            <p:cNvSpPr>
              <a:spLocks noChangeArrowheads="1"/>
            </p:cNvSpPr>
            <p:nvPr/>
          </p:nvSpPr>
          <p:spPr bwMode="auto">
            <a:xfrm>
              <a:off x="1196975" y="4402138"/>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67" name="Oval 158"/>
            <p:cNvSpPr>
              <a:spLocks noChangeArrowheads="1"/>
            </p:cNvSpPr>
            <p:nvPr/>
          </p:nvSpPr>
          <p:spPr bwMode="auto">
            <a:xfrm>
              <a:off x="1328738" y="4205288"/>
              <a:ext cx="85725"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68" name="Oval 159"/>
            <p:cNvSpPr>
              <a:spLocks noChangeArrowheads="1"/>
            </p:cNvSpPr>
            <p:nvPr/>
          </p:nvSpPr>
          <p:spPr bwMode="auto">
            <a:xfrm>
              <a:off x="1458913" y="4106863"/>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69" name="Oval 160"/>
            <p:cNvSpPr>
              <a:spLocks noChangeArrowheads="1"/>
            </p:cNvSpPr>
            <p:nvPr/>
          </p:nvSpPr>
          <p:spPr bwMode="auto">
            <a:xfrm>
              <a:off x="1589088" y="4173538"/>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0" name="Oval 161"/>
            <p:cNvSpPr>
              <a:spLocks noChangeArrowheads="1"/>
            </p:cNvSpPr>
            <p:nvPr/>
          </p:nvSpPr>
          <p:spPr bwMode="auto">
            <a:xfrm>
              <a:off x="1709738" y="4357688"/>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1" name="Oval 162"/>
            <p:cNvSpPr>
              <a:spLocks noChangeArrowheads="1"/>
            </p:cNvSpPr>
            <p:nvPr/>
          </p:nvSpPr>
          <p:spPr bwMode="auto">
            <a:xfrm>
              <a:off x="1839913" y="4554538"/>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2" name="Oval 163"/>
            <p:cNvSpPr>
              <a:spLocks noChangeArrowheads="1"/>
            </p:cNvSpPr>
            <p:nvPr/>
          </p:nvSpPr>
          <p:spPr bwMode="auto">
            <a:xfrm>
              <a:off x="1971675" y="3867151"/>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3" name="Oval 164"/>
            <p:cNvSpPr>
              <a:spLocks noChangeArrowheads="1"/>
            </p:cNvSpPr>
            <p:nvPr/>
          </p:nvSpPr>
          <p:spPr bwMode="auto">
            <a:xfrm>
              <a:off x="2101850" y="4194176"/>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4" name="Oval 165"/>
            <p:cNvSpPr>
              <a:spLocks noChangeArrowheads="1"/>
            </p:cNvSpPr>
            <p:nvPr/>
          </p:nvSpPr>
          <p:spPr bwMode="auto">
            <a:xfrm>
              <a:off x="2232025" y="4270376"/>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5" name="Oval 166"/>
            <p:cNvSpPr>
              <a:spLocks noChangeArrowheads="1"/>
            </p:cNvSpPr>
            <p:nvPr/>
          </p:nvSpPr>
          <p:spPr bwMode="auto">
            <a:xfrm>
              <a:off x="2352675" y="4270376"/>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6" name="Oval 167"/>
            <p:cNvSpPr>
              <a:spLocks noChangeArrowheads="1"/>
            </p:cNvSpPr>
            <p:nvPr/>
          </p:nvSpPr>
          <p:spPr bwMode="auto">
            <a:xfrm>
              <a:off x="2482850" y="4281488"/>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7" name="Oval 168"/>
            <p:cNvSpPr>
              <a:spLocks noChangeArrowheads="1"/>
            </p:cNvSpPr>
            <p:nvPr/>
          </p:nvSpPr>
          <p:spPr bwMode="auto">
            <a:xfrm>
              <a:off x="2614613" y="4052888"/>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8" name="Oval 169"/>
            <p:cNvSpPr>
              <a:spLocks noChangeArrowheads="1"/>
            </p:cNvSpPr>
            <p:nvPr/>
          </p:nvSpPr>
          <p:spPr bwMode="auto">
            <a:xfrm>
              <a:off x="2744788" y="3638551"/>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9" name="Oval 170"/>
            <p:cNvSpPr>
              <a:spLocks noChangeArrowheads="1"/>
            </p:cNvSpPr>
            <p:nvPr/>
          </p:nvSpPr>
          <p:spPr bwMode="auto">
            <a:xfrm>
              <a:off x="2874963" y="4030663"/>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0" name="Oval 171"/>
            <p:cNvSpPr>
              <a:spLocks noChangeArrowheads="1"/>
            </p:cNvSpPr>
            <p:nvPr/>
          </p:nvSpPr>
          <p:spPr bwMode="auto">
            <a:xfrm>
              <a:off x="2995613" y="3954463"/>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1" name="Oval 172"/>
            <p:cNvSpPr>
              <a:spLocks noChangeArrowheads="1"/>
            </p:cNvSpPr>
            <p:nvPr/>
          </p:nvSpPr>
          <p:spPr bwMode="auto">
            <a:xfrm>
              <a:off x="3125788" y="3998913"/>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2" name="Oval 173"/>
            <p:cNvSpPr>
              <a:spLocks noChangeArrowheads="1"/>
            </p:cNvSpPr>
            <p:nvPr/>
          </p:nvSpPr>
          <p:spPr bwMode="auto">
            <a:xfrm>
              <a:off x="3257550" y="3649663"/>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3" name="Oval 174"/>
            <p:cNvSpPr>
              <a:spLocks noChangeArrowheads="1"/>
            </p:cNvSpPr>
            <p:nvPr/>
          </p:nvSpPr>
          <p:spPr bwMode="auto">
            <a:xfrm>
              <a:off x="3387725" y="3954463"/>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4" name="Oval 175"/>
            <p:cNvSpPr>
              <a:spLocks noChangeArrowheads="1"/>
            </p:cNvSpPr>
            <p:nvPr/>
          </p:nvSpPr>
          <p:spPr bwMode="auto">
            <a:xfrm>
              <a:off x="3519488" y="3616326"/>
              <a:ext cx="85725"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5" name="Oval 176"/>
            <p:cNvSpPr>
              <a:spLocks noChangeArrowheads="1"/>
            </p:cNvSpPr>
            <p:nvPr/>
          </p:nvSpPr>
          <p:spPr bwMode="auto">
            <a:xfrm>
              <a:off x="3638550" y="2809876"/>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6" name="Oval 177"/>
            <p:cNvSpPr>
              <a:spLocks noChangeArrowheads="1"/>
            </p:cNvSpPr>
            <p:nvPr/>
          </p:nvSpPr>
          <p:spPr bwMode="auto">
            <a:xfrm>
              <a:off x="3768725" y="3911601"/>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7" name="Oval 178"/>
            <p:cNvSpPr>
              <a:spLocks noChangeArrowheads="1"/>
            </p:cNvSpPr>
            <p:nvPr/>
          </p:nvSpPr>
          <p:spPr bwMode="auto">
            <a:xfrm>
              <a:off x="3900488" y="4030663"/>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8" name="Oval 179"/>
            <p:cNvSpPr>
              <a:spLocks noChangeArrowheads="1"/>
            </p:cNvSpPr>
            <p:nvPr/>
          </p:nvSpPr>
          <p:spPr bwMode="auto">
            <a:xfrm>
              <a:off x="4030663" y="3954463"/>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9" name="Line 180"/>
            <p:cNvSpPr>
              <a:spLocks noChangeShapeType="1"/>
            </p:cNvSpPr>
            <p:nvPr/>
          </p:nvSpPr>
          <p:spPr bwMode="auto">
            <a:xfrm flipV="1">
              <a:off x="1109663" y="3911601"/>
              <a:ext cx="2965450" cy="327025"/>
            </a:xfrm>
            <a:prstGeom prst="line">
              <a:avLst/>
            </a:prstGeom>
            <a:noFill/>
            <a:ln w="14" cap="flat">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0" name="Rectangle 181"/>
            <p:cNvSpPr>
              <a:spLocks noChangeArrowheads="1"/>
            </p:cNvSpPr>
            <p:nvPr/>
          </p:nvSpPr>
          <p:spPr bwMode="auto">
            <a:xfrm>
              <a:off x="1691680" y="5481638"/>
              <a:ext cx="1819409"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FF"/>
                  </a:solidFill>
                  <a:effectLst/>
                  <a:cs typeface="Arial" pitchFamily="34" charset="0"/>
                </a:rPr>
                <a:t>Block Number</a:t>
              </a:r>
              <a:endParaRPr kumimoji="0" lang="en-US" sz="2400" b="0" i="0" u="none" strike="noStrike" cap="none" normalizeH="0" baseline="0" dirty="0" smtClean="0">
                <a:ln>
                  <a:noFill/>
                </a:ln>
                <a:solidFill>
                  <a:schemeClr val="tx1"/>
                </a:solidFill>
                <a:effectLst/>
                <a:cs typeface="Arial" pitchFamily="34" charset="0"/>
              </a:endParaRPr>
            </a:p>
          </p:txBody>
        </p:sp>
        <p:sp>
          <p:nvSpPr>
            <p:cNvPr id="2791" name="Rectangle 182"/>
            <p:cNvSpPr>
              <a:spLocks noChangeArrowheads="1"/>
            </p:cNvSpPr>
            <p:nvPr/>
          </p:nvSpPr>
          <p:spPr bwMode="auto">
            <a:xfrm rot="16200000">
              <a:off x="446659" y="3420547"/>
              <a:ext cx="209994"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FF"/>
                  </a:solidFill>
                  <a:effectLst/>
                  <a:cs typeface="Arial" pitchFamily="34" charset="0"/>
                </a:rPr>
                <a:t>d'</a:t>
              </a:r>
              <a:endParaRPr kumimoji="0" lang="en-US" sz="2400" b="0" i="0" u="none" strike="noStrike" cap="none" normalizeH="0" baseline="0" dirty="0" smtClean="0">
                <a:ln>
                  <a:noFill/>
                </a:ln>
                <a:solidFill>
                  <a:schemeClr val="tx1"/>
                </a:solidFill>
                <a:effectLst/>
                <a:cs typeface="Arial" pitchFamily="34" charset="0"/>
              </a:endParaRPr>
            </a:p>
          </p:txBody>
        </p:sp>
        <p:sp>
          <p:nvSpPr>
            <p:cNvPr id="2792" name="Rectangle 183"/>
            <p:cNvSpPr>
              <a:spLocks noChangeArrowheads="1"/>
            </p:cNvSpPr>
            <p:nvPr/>
          </p:nvSpPr>
          <p:spPr bwMode="auto">
            <a:xfrm>
              <a:off x="1835696" y="1556792"/>
              <a:ext cx="1675139"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800" dirty="0" smtClean="0">
                  <a:solidFill>
                    <a:srgbClr val="FFFFFF"/>
                  </a:solidFill>
                  <a:cs typeface="Arial" pitchFamily="34" charset="0"/>
                </a:rPr>
                <a:t>Non</a:t>
              </a:r>
              <a:r>
                <a:rPr kumimoji="0" lang="en-US" sz="2800" b="0" i="0" u="none" strike="noStrike" cap="none" normalizeH="0" baseline="0" dirty="0" smtClean="0">
                  <a:ln>
                    <a:noFill/>
                  </a:ln>
                  <a:solidFill>
                    <a:srgbClr val="FFFFFF"/>
                  </a:solidFill>
                  <a:effectLst/>
                  <a:cs typeface="Arial" pitchFamily="34" charset="0"/>
                </a:rPr>
                <a:t>-Roved</a:t>
              </a:r>
              <a:endParaRPr kumimoji="0" lang="en-US" sz="2800" b="0" i="0" u="none" strike="noStrike" cap="none" normalizeH="0" baseline="0" dirty="0" smtClean="0">
                <a:ln>
                  <a:noFill/>
                </a:ln>
                <a:solidFill>
                  <a:schemeClr val="tx1"/>
                </a:solidFill>
                <a:effectLst/>
                <a:cs typeface="Arial" pitchFamily="34" charset="0"/>
              </a:endParaRPr>
            </a:p>
          </p:txBody>
        </p:sp>
      </p:grpSp>
      <p:grpSp>
        <p:nvGrpSpPr>
          <p:cNvPr id="4" name="Group 2816"/>
          <p:cNvGrpSpPr/>
          <p:nvPr/>
        </p:nvGrpSpPr>
        <p:grpSpPr>
          <a:xfrm>
            <a:off x="4597678" y="1567904"/>
            <a:ext cx="3977998" cy="4283066"/>
            <a:chOff x="4597678" y="1567904"/>
            <a:chExt cx="3977998" cy="4283066"/>
          </a:xfrm>
        </p:grpSpPr>
        <p:sp>
          <p:nvSpPr>
            <p:cNvPr id="2794" name="Rectangle 185"/>
            <p:cNvSpPr>
              <a:spLocks noChangeArrowheads="1"/>
            </p:cNvSpPr>
            <p:nvPr/>
          </p:nvSpPr>
          <p:spPr bwMode="auto">
            <a:xfrm>
              <a:off x="5219701" y="2047876"/>
              <a:ext cx="3203575" cy="3203575"/>
            </a:xfrm>
            <a:prstGeom prst="rect">
              <a:avLst/>
            </a:prstGeom>
            <a:noFill/>
            <a:ln w="0">
              <a:solidFill>
                <a:srgbClr val="00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5" name="Line 186"/>
            <p:cNvSpPr>
              <a:spLocks noChangeShapeType="1"/>
            </p:cNvSpPr>
            <p:nvPr/>
          </p:nvSpPr>
          <p:spPr bwMode="auto">
            <a:xfrm>
              <a:off x="5219701" y="2047876"/>
              <a:ext cx="32035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6" name="Line 187"/>
            <p:cNvSpPr>
              <a:spLocks noChangeShapeType="1"/>
            </p:cNvSpPr>
            <p:nvPr/>
          </p:nvSpPr>
          <p:spPr bwMode="auto">
            <a:xfrm>
              <a:off x="5219701" y="5251451"/>
              <a:ext cx="32035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7" name="Line 188"/>
            <p:cNvSpPr>
              <a:spLocks noChangeShapeType="1"/>
            </p:cNvSpPr>
            <p:nvPr/>
          </p:nvSpPr>
          <p:spPr bwMode="auto">
            <a:xfrm flipV="1">
              <a:off x="8423276" y="2047876"/>
              <a:ext cx="0" cy="32035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8" name="Line 189"/>
            <p:cNvSpPr>
              <a:spLocks noChangeShapeType="1"/>
            </p:cNvSpPr>
            <p:nvPr/>
          </p:nvSpPr>
          <p:spPr bwMode="auto">
            <a:xfrm flipV="1">
              <a:off x="5219701" y="2047876"/>
              <a:ext cx="0" cy="32035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9" name="Line 190"/>
            <p:cNvSpPr>
              <a:spLocks noChangeShapeType="1"/>
            </p:cNvSpPr>
            <p:nvPr/>
          </p:nvSpPr>
          <p:spPr bwMode="auto">
            <a:xfrm>
              <a:off x="5219701" y="5251451"/>
              <a:ext cx="32035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0" name="Line 191"/>
            <p:cNvSpPr>
              <a:spLocks noChangeShapeType="1"/>
            </p:cNvSpPr>
            <p:nvPr/>
          </p:nvSpPr>
          <p:spPr bwMode="auto">
            <a:xfrm flipV="1">
              <a:off x="5219701" y="2047876"/>
              <a:ext cx="0" cy="32035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1" name="Line 192"/>
            <p:cNvSpPr>
              <a:spLocks noChangeShapeType="1"/>
            </p:cNvSpPr>
            <p:nvPr/>
          </p:nvSpPr>
          <p:spPr bwMode="auto">
            <a:xfrm flipV="1">
              <a:off x="5219701" y="521970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2" name="Line 193"/>
            <p:cNvSpPr>
              <a:spLocks noChangeShapeType="1"/>
            </p:cNvSpPr>
            <p:nvPr/>
          </p:nvSpPr>
          <p:spPr bwMode="auto">
            <a:xfrm>
              <a:off x="5219701" y="20478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3" name="Rectangle 194"/>
            <p:cNvSpPr>
              <a:spLocks noChangeArrowheads="1"/>
            </p:cNvSpPr>
            <p:nvPr/>
          </p:nvSpPr>
          <p:spPr bwMode="auto">
            <a:xfrm>
              <a:off x="5186363" y="5295901"/>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04" name="Line 195"/>
            <p:cNvSpPr>
              <a:spLocks noChangeShapeType="1"/>
            </p:cNvSpPr>
            <p:nvPr/>
          </p:nvSpPr>
          <p:spPr bwMode="auto">
            <a:xfrm flipV="1">
              <a:off x="5851526" y="521970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5" name="Line 196"/>
            <p:cNvSpPr>
              <a:spLocks noChangeShapeType="1"/>
            </p:cNvSpPr>
            <p:nvPr/>
          </p:nvSpPr>
          <p:spPr bwMode="auto">
            <a:xfrm>
              <a:off x="5851526" y="20478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6" name="Rectangle 197"/>
            <p:cNvSpPr>
              <a:spLocks noChangeArrowheads="1"/>
            </p:cNvSpPr>
            <p:nvPr/>
          </p:nvSpPr>
          <p:spPr bwMode="auto">
            <a:xfrm>
              <a:off x="5818188" y="5295901"/>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07" name="Line 198"/>
            <p:cNvSpPr>
              <a:spLocks noChangeShapeType="1"/>
            </p:cNvSpPr>
            <p:nvPr/>
          </p:nvSpPr>
          <p:spPr bwMode="auto">
            <a:xfrm flipV="1">
              <a:off x="6494463" y="521970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8" name="Line 199"/>
            <p:cNvSpPr>
              <a:spLocks noChangeShapeType="1"/>
            </p:cNvSpPr>
            <p:nvPr/>
          </p:nvSpPr>
          <p:spPr bwMode="auto">
            <a:xfrm>
              <a:off x="6494463" y="20478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9" name="Rectangle 200"/>
            <p:cNvSpPr>
              <a:spLocks noChangeArrowheads="1"/>
            </p:cNvSpPr>
            <p:nvPr/>
          </p:nvSpPr>
          <p:spPr bwMode="auto">
            <a:xfrm>
              <a:off x="6418263" y="5295901"/>
              <a:ext cx="2286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10" name="Line 201"/>
            <p:cNvSpPr>
              <a:spLocks noChangeShapeType="1"/>
            </p:cNvSpPr>
            <p:nvPr/>
          </p:nvSpPr>
          <p:spPr bwMode="auto">
            <a:xfrm flipV="1">
              <a:off x="7137401" y="521970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11" name="Line 202"/>
            <p:cNvSpPr>
              <a:spLocks noChangeShapeType="1"/>
            </p:cNvSpPr>
            <p:nvPr/>
          </p:nvSpPr>
          <p:spPr bwMode="auto">
            <a:xfrm>
              <a:off x="7137401" y="20478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12" name="Rectangle 203"/>
            <p:cNvSpPr>
              <a:spLocks noChangeArrowheads="1"/>
            </p:cNvSpPr>
            <p:nvPr/>
          </p:nvSpPr>
          <p:spPr bwMode="auto">
            <a:xfrm>
              <a:off x="7061201" y="5295901"/>
              <a:ext cx="2286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13" name="Line 204"/>
            <p:cNvSpPr>
              <a:spLocks noChangeShapeType="1"/>
            </p:cNvSpPr>
            <p:nvPr/>
          </p:nvSpPr>
          <p:spPr bwMode="auto">
            <a:xfrm flipV="1">
              <a:off x="7780338" y="521970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14" name="Line 205"/>
            <p:cNvSpPr>
              <a:spLocks noChangeShapeType="1"/>
            </p:cNvSpPr>
            <p:nvPr/>
          </p:nvSpPr>
          <p:spPr bwMode="auto">
            <a:xfrm>
              <a:off x="7780338" y="20478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15" name="Rectangle 207"/>
            <p:cNvSpPr>
              <a:spLocks noChangeArrowheads="1"/>
            </p:cNvSpPr>
            <p:nvPr/>
          </p:nvSpPr>
          <p:spPr bwMode="auto">
            <a:xfrm>
              <a:off x="7704138" y="5295900"/>
              <a:ext cx="2286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16" name="Line 208"/>
            <p:cNvSpPr>
              <a:spLocks noChangeShapeType="1"/>
            </p:cNvSpPr>
            <p:nvPr/>
          </p:nvSpPr>
          <p:spPr bwMode="auto">
            <a:xfrm flipV="1">
              <a:off x="8423276" y="5219700"/>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17" name="Line 209"/>
            <p:cNvSpPr>
              <a:spLocks noChangeShapeType="1"/>
            </p:cNvSpPr>
            <p:nvPr/>
          </p:nvSpPr>
          <p:spPr bwMode="auto">
            <a:xfrm>
              <a:off x="8423276" y="2047875"/>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18" name="Rectangle 210"/>
            <p:cNvSpPr>
              <a:spLocks noChangeArrowheads="1"/>
            </p:cNvSpPr>
            <p:nvPr/>
          </p:nvSpPr>
          <p:spPr bwMode="auto">
            <a:xfrm>
              <a:off x="8347076" y="5295900"/>
              <a:ext cx="2286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19" name="Line 211"/>
            <p:cNvSpPr>
              <a:spLocks noChangeShapeType="1"/>
            </p:cNvSpPr>
            <p:nvPr/>
          </p:nvSpPr>
          <p:spPr bwMode="auto">
            <a:xfrm>
              <a:off x="5219701" y="5251450"/>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20" name="Line 212"/>
            <p:cNvSpPr>
              <a:spLocks noChangeShapeType="1"/>
            </p:cNvSpPr>
            <p:nvPr/>
          </p:nvSpPr>
          <p:spPr bwMode="auto">
            <a:xfrm flipH="1">
              <a:off x="8391526" y="5251450"/>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21" name="Rectangle 213"/>
            <p:cNvSpPr>
              <a:spLocks noChangeArrowheads="1"/>
            </p:cNvSpPr>
            <p:nvPr/>
          </p:nvSpPr>
          <p:spPr bwMode="auto">
            <a:xfrm>
              <a:off x="4979988" y="5165725"/>
              <a:ext cx="27305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22" name="Line 214"/>
            <p:cNvSpPr>
              <a:spLocks noChangeShapeType="1"/>
            </p:cNvSpPr>
            <p:nvPr/>
          </p:nvSpPr>
          <p:spPr bwMode="auto">
            <a:xfrm>
              <a:off x="5219701" y="4794250"/>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23" name="Line 215"/>
            <p:cNvSpPr>
              <a:spLocks noChangeShapeType="1"/>
            </p:cNvSpPr>
            <p:nvPr/>
          </p:nvSpPr>
          <p:spPr bwMode="auto">
            <a:xfrm flipH="1">
              <a:off x="8391526" y="4794250"/>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24" name="Rectangle 216"/>
            <p:cNvSpPr>
              <a:spLocks noChangeArrowheads="1"/>
            </p:cNvSpPr>
            <p:nvPr/>
          </p:nvSpPr>
          <p:spPr bwMode="auto">
            <a:xfrm>
              <a:off x="5099051" y="4706938"/>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25" name="Line 217"/>
            <p:cNvSpPr>
              <a:spLocks noChangeShapeType="1"/>
            </p:cNvSpPr>
            <p:nvPr/>
          </p:nvSpPr>
          <p:spPr bwMode="auto">
            <a:xfrm>
              <a:off x="5219701" y="4337050"/>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26" name="Line 218"/>
            <p:cNvSpPr>
              <a:spLocks noChangeShapeType="1"/>
            </p:cNvSpPr>
            <p:nvPr/>
          </p:nvSpPr>
          <p:spPr bwMode="auto">
            <a:xfrm flipH="1">
              <a:off x="8391526" y="4337050"/>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27" name="Rectangle 219"/>
            <p:cNvSpPr>
              <a:spLocks noChangeArrowheads="1"/>
            </p:cNvSpPr>
            <p:nvPr/>
          </p:nvSpPr>
          <p:spPr bwMode="auto">
            <a:xfrm>
              <a:off x="4979988" y="4249738"/>
              <a:ext cx="27305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28" name="Line 220"/>
            <p:cNvSpPr>
              <a:spLocks noChangeShapeType="1"/>
            </p:cNvSpPr>
            <p:nvPr/>
          </p:nvSpPr>
          <p:spPr bwMode="auto">
            <a:xfrm>
              <a:off x="5219701" y="3878263"/>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29" name="Line 221"/>
            <p:cNvSpPr>
              <a:spLocks noChangeShapeType="1"/>
            </p:cNvSpPr>
            <p:nvPr/>
          </p:nvSpPr>
          <p:spPr bwMode="auto">
            <a:xfrm flipH="1">
              <a:off x="8391526" y="3878263"/>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30" name="Rectangle 222"/>
            <p:cNvSpPr>
              <a:spLocks noChangeArrowheads="1"/>
            </p:cNvSpPr>
            <p:nvPr/>
          </p:nvSpPr>
          <p:spPr bwMode="auto">
            <a:xfrm>
              <a:off x="5099051" y="3790950"/>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31" name="Line 223"/>
            <p:cNvSpPr>
              <a:spLocks noChangeShapeType="1"/>
            </p:cNvSpPr>
            <p:nvPr/>
          </p:nvSpPr>
          <p:spPr bwMode="auto">
            <a:xfrm>
              <a:off x="5219701" y="3421063"/>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32" name="Line 224"/>
            <p:cNvSpPr>
              <a:spLocks noChangeShapeType="1"/>
            </p:cNvSpPr>
            <p:nvPr/>
          </p:nvSpPr>
          <p:spPr bwMode="auto">
            <a:xfrm flipH="1">
              <a:off x="8391526" y="3421063"/>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33" name="Rectangle 225"/>
            <p:cNvSpPr>
              <a:spLocks noChangeArrowheads="1"/>
            </p:cNvSpPr>
            <p:nvPr/>
          </p:nvSpPr>
          <p:spPr bwMode="auto">
            <a:xfrm>
              <a:off x="4979988" y="3333750"/>
              <a:ext cx="27305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34" name="Line 226"/>
            <p:cNvSpPr>
              <a:spLocks noChangeShapeType="1"/>
            </p:cNvSpPr>
            <p:nvPr/>
          </p:nvSpPr>
          <p:spPr bwMode="auto">
            <a:xfrm>
              <a:off x="5219701" y="2962275"/>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35" name="Line 227"/>
            <p:cNvSpPr>
              <a:spLocks noChangeShapeType="1"/>
            </p:cNvSpPr>
            <p:nvPr/>
          </p:nvSpPr>
          <p:spPr bwMode="auto">
            <a:xfrm flipH="1">
              <a:off x="8391526" y="2962275"/>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36" name="Rectangle 228"/>
            <p:cNvSpPr>
              <a:spLocks noChangeArrowheads="1"/>
            </p:cNvSpPr>
            <p:nvPr/>
          </p:nvSpPr>
          <p:spPr bwMode="auto">
            <a:xfrm>
              <a:off x="5099051" y="2876550"/>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37" name="Line 229"/>
            <p:cNvSpPr>
              <a:spLocks noChangeShapeType="1"/>
            </p:cNvSpPr>
            <p:nvPr/>
          </p:nvSpPr>
          <p:spPr bwMode="auto">
            <a:xfrm>
              <a:off x="5219701" y="2505075"/>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38" name="Line 230"/>
            <p:cNvSpPr>
              <a:spLocks noChangeShapeType="1"/>
            </p:cNvSpPr>
            <p:nvPr/>
          </p:nvSpPr>
          <p:spPr bwMode="auto">
            <a:xfrm flipH="1">
              <a:off x="8391526" y="2505075"/>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39" name="Rectangle 231"/>
            <p:cNvSpPr>
              <a:spLocks noChangeArrowheads="1"/>
            </p:cNvSpPr>
            <p:nvPr/>
          </p:nvSpPr>
          <p:spPr bwMode="auto">
            <a:xfrm>
              <a:off x="4979988" y="2417763"/>
              <a:ext cx="27305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3.5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40" name="Line 232"/>
            <p:cNvSpPr>
              <a:spLocks noChangeShapeType="1"/>
            </p:cNvSpPr>
            <p:nvPr/>
          </p:nvSpPr>
          <p:spPr bwMode="auto">
            <a:xfrm>
              <a:off x="5219701" y="2047875"/>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41" name="Line 233"/>
            <p:cNvSpPr>
              <a:spLocks noChangeShapeType="1"/>
            </p:cNvSpPr>
            <p:nvPr/>
          </p:nvSpPr>
          <p:spPr bwMode="auto">
            <a:xfrm flipH="1">
              <a:off x="8391526" y="2047875"/>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42" name="Rectangle 234"/>
            <p:cNvSpPr>
              <a:spLocks noChangeArrowheads="1"/>
            </p:cNvSpPr>
            <p:nvPr/>
          </p:nvSpPr>
          <p:spPr bwMode="auto">
            <a:xfrm>
              <a:off x="5099051" y="1960563"/>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43" name="Line 235"/>
            <p:cNvSpPr>
              <a:spLocks noChangeShapeType="1"/>
            </p:cNvSpPr>
            <p:nvPr/>
          </p:nvSpPr>
          <p:spPr bwMode="auto">
            <a:xfrm>
              <a:off x="5219701" y="2047875"/>
              <a:ext cx="32035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44" name="Line 236"/>
            <p:cNvSpPr>
              <a:spLocks noChangeShapeType="1"/>
            </p:cNvSpPr>
            <p:nvPr/>
          </p:nvSpPr>
          <p:spPr bwMode="auto">
            <a:xfrm>
              <a:off x="5219701" y="5251450"/>
              <a:ext cx="32035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45" name="Line 237"/>
            <p:cNvSpPr>
              <a:spLocks noChangeShapeType="1"/>
            </p:cNvSpPr>
            <p:nvPr/>
          </p:nvSpPr>
          <p:spPr bwMode="auto">
            <a:xfrm flipV="1">
              <a:off x="8423276" y="2047875"/>
              <a:ext cx="0" cy="32035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46" name="Line 238"/>
            <p:cNvSpPr>
              <a:spLocks noChangeShapeType="1"/>
            </p:cNvSpPr>
            <p:nvPr/>
          </p:nvSpPr>
          <p:spPr bwMode="auto">
            <a:xfrm flipV="1">
              <a:off x="5219701" y="2047875"/>
              <a:ext cx="0" cy="32035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47" name="Line 239"/>
            <p:cNvSpPr>
              <a:spLocks noChangeShapeType="1"/>
            </p:cNvSpPr>
            <p:nvPr/>
          </p:nvSpPr>
          <p:spPr bwMode="auto">
            <a:xfrm>
              <a:off x="5338763" y="3432175"/>
              <a:ext cx="0" cy="71913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48" name="Line 240"/>
            <p:cNvSpPr>
              <a:spLocks noChangeShapeType="1"/>
            </p:cNvSpPr>
            <p:nvPr/>
          </p:nvSpPr>
          <p:spPr bwMode="auto">
            <a:xfrm>
              <a:off x="5316538" y="3432175"/>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49" name="Line 241"/>
            <p:cNvSpPr>
              <a:spLocks noChangeShapeType="1"/>
            </p:cNvSpPr>
            <p:nvPr/>
          </p:nvSpPr>
          <p:spPr bwMode="auto">
            <a:xfrm>
              <a:off x="5316538" y="415131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0" name="Line 242"/>
            <p:cNvSpPr>
              <a:spLocks noChangeShapeType="1"/>
            </p:cNvSpPr>
            <p:nvPr/>
          </p:nvSpPr>
          <p:spPr bwMode="auto">
            <a:xfrm>
              <a:off x="5470526" y="4064000"/>
              <a:ext cx="0" cy="2063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1" name="Line 243"/>
            <p:cNvSpPr>
              <a:spLocks noChangeShapeType="1"/>
            </p:cNvSpPr>
            <p:nvPr/>
          </p:nvSpPr>
          <p:spPr bwMode="auto">
            <a:xfrm>
              <a:off x="5437188" y="406400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2" name="Line 244"/>
            <p:cNvSpPr>
              <a:spLocks noChangeShapeType="1"/>
            </p:cNvSpPr>
            <p:nvPr/>
          </p:nvSpPr>
          <p:spPr bwMode="auto">
            <a:xfrm>
              <a:off x="5437188" y="427037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3" name="Line 245"/>
            <p:cNvSpPr>
              <a:spLocks noChangeShapeType="1"/>
            </p:cNvSpPr>
            <p:nvPr/>
          </p:nvSpPr>
          <p:spPr bwMode="auto">
            <a:xfrm>
              <a:off x="5600701" y="4456113"/>
              <a:ext cx="0" cy="2952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4" name="Line 246"/>
            <p:cNvSpPr>
              <a:spLocks noChangeShapeType="1"/>
            </p:cNvSpPr>
            <p:nvPr/>
          </p:nvSpPr>
          <p:spPr bwMode="auto">
            <a:xfrm>
              <a:off x="5567363" y="445611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5" name="Line 247"/>
            <p:cNvSpPr>
              <a:spLocks noChangeShapeType="1"/>
            </p:cNvSpPr>
            <p:nvPr/>
          </p:nvSpPr>
          <p:spPr bwMode="auto">
            <a:xfrm>
              <a:off x="5567363" y="4751388"/>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6" name="Line 248"/>
            <p:cNvSpPr>
              <a:spLocks noChangeShapeType="1"/>
            </p:cNvSpPr>
            <p:nvPr/>
          </p:nvSpPr>
          <p:spPr bwMode="auto">
            <a:xfrm>
              <a:off x="5730876" y="3813175"/>
              <a:ext cx="0" cy="1746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7" name="Line 249"/>
            <p:cNvSpPr>
              <a:spLocks noChangeShapeType="1"/>
            </p:cNvSpPr>
            <p:nvPr/>
          </p:nvSpPr>
          <p:spPr bwMode="auto">
            <a:xfrm>
              <a:off x="5699126" y="381317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8" name="Line 250"/>
            <p:cNvSpPr>
              <a:spLocks noChangeShapeType="1"/>
            </p:cNvSpPr>
            <p:nvPr/>
          </p:nvSpPr>
          <p:spPr bwMode="auto">
            <a:xfrm>
              <a:off x="5699126" y="398780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9" name="Line 251"/>
            <p:cNvSpPr>
              <a:spLocks noChangeShapeType="1"/>
            </p:cNvSpPr>
            <p:nvPr/>
          </p:nvSpPr>
          <p:spPr bwMode="auto">
            <a:xfrm>
              <a:off x="5851526" y="4467225"/>
              <a:ext cx="0" cy="49053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0" name="Line 252"/>
            <p:cNvSpPr>
              <a:spLocks noChangeShapeType="1"/>
            </p:cNvSpPr>
            <p:nvPr/>
          </p:nvSpPr>
          <p:spPr bwMode="auto">
            <a:xfrm>
              <a:off x="5829301" y="446722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1" name="Line 253"/>
            <p:cNvSpPr>
              <a:spLocks noChangeShapeType="1"/>
            </p:cNvSpPr>
            <p:nvPr/>
          </p:nvSpPr>
          <p:spPr bwMode="auto">
            <a:xfrm>
              <a:off x="5829301" y="495776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2" name="Line 254"/>
            <p:cNvSpPr>
              <a:spLocks noChangeShapeType="1"/>
            </p:cNvSpPr>
            <p:nvPr/>
          </p:nvSpPr>
          <p:spPr bwMode="auto">
            <a:xfrm>
              <a:off x="5981701" y="4270375"/>
              <a:ext cx="0" cy="2952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3" name="Line 255"/>
            <p:cNvSpPr>
              <a:spLocks noChangeShapeType="1"/>
            </p:cNvSpPr>
            <p:nvPr/>
          </p:nvSpPr>
          <p:spPr bwMode="auto">
            <a:xfrm>
              <a:off x="5949951" y="427037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4" name="Line 256"/>
            <p:cNvSpPr>
              <a:spLocks noChangeShapeType="1"/>
            </p:cNvSpPr>
            <p:nvPr/>
          </p:nvSpPr>
          <p:spPr bwMode="auto">
            <a:xfrm>
              <a:off x="5949951" y="456565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5" name="Line 257"/>
            <p:cNvSpPr>
              <a:spLocks noChangeShapeType="1"/>
            </p:cNvSpPr>
            <p:nvPr/>
          </p:nvSpPr>
          <p:spPr bwMode="auto">
            <a:xfrm>
              <a:off x="6113463" y="4348163"/>
              <a:ext cx="0" cy="31591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6" name="Line 258"/>
            <p:cNvSpPr>
              <a:spLocks noChangeShapeType="1"/>
            </p:cNvSpPr>
            <p:nvPr/>
          </p:nvSpPr>
          <p:spPr bwMode="auto">
            <a:xfrm>
              <a:off x="6080126" y="434816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7" name="Line 259"/>
            <p:cNvSpPr>
              <a:spLocks noChangeShapeType="1"/>
            </p:cNvSpPr>
            <p:nvPr/>
          </p:nvSpPr>
          <p:spPr bwMode="auto">
            <a:xfrm>
              <a:off x="6080126" y="466407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8" name="Line 260"/>
            <p:cNvSpPr>
              <a:spLocks noChangeShapeType="1"/>
            </p:cNvSpPr>
            <p:nvPr/>
          </p:nvSpPr>
          <p:spPr bwMode="auto">
            <a:xfrm>
              <a:off x="6243638" y="3790950"/>
              <a:ext cx="0" cy="43656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9" name="Line 261"/>
            <p:cNvSpPr>
              <a:spLocks noChangeShapeType="1"/>
            </p:cNvSpPr>
            <p:nvPr/>
          </p:nvSpPr>
          <p:spPr bwMode="auto">
            <a:xfrm>
              <a:off x="6210301" y="3790950"/>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0" name="Line 262"/>
            <p:cNvSpPr>
              <a:spLocks noChangeShapeType="1"/>
            </p:cNvSpPr>
            <p:nvPr/>
          </p:nvSpPr>
          <p:spPr bwMode="auto">
            <a:xfrm>
              <a:off x="6210301" y="422751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1" name="Line 263"/>
            <p:cNvSpPr>
              <a:spLocks noChangeShapeType="1"/>
            </p:cNvSpPr>
            <p:nvPr/>
          </p:nvSpPr>
          <p:spPr bwMode="auto">
            <a:xfrm>
              <a:off x="6362701" y="4010025"/>
              <a:ext cx="0" cy="5556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2" name="Line 264"/>
            <p:cNvSpPr>
              <a:spLocks noChangeShapeType="1"/>
            </p:cNvSpPr>
            <p:nvPr/>
          </p:nvSpPr>
          <p:spPr bwMode="auto">
            <a:xfrm>
              <a:off x="6342063" y="401002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3" name="Line 265"/>
            <p:cNvSpPr>
              <a:spLocks noChangeShapeType="1"/>
            </p:cNvSpPr>
            <p:nvPr/>
          </p:nvSpPr>
          <p:spPr bwMode="auto">
            <a:xfrm>
              <a:off x="6342063" y="456565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4" name="Line 266"/>
            <p:cNvSpPr>
              <a:spLocks noChangeShapeType="1"/>
            </p:cNvSpPr>
            <p:nvPr/>
          </p:nvSpPr>
          <p:spPr bwMode="auto">
            <a:xfrm>
              <a:off x="6494463" y="3987800"/>
              <a:ext cx="0" cy="3270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5" name="Line 267"/>
            <p:cNvSpPr>
              <a:spLocks noChangeShapeType="1"/>
            </p:cNvSpPr>
            <p:nvPr/>
          </p:nvSpPr>
          <p:spPr bwMode="auto">
            <a:xfrm>
              <a:off x="6461126" y="398780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6" name="Line 268"/>
            <p:cNvSpPr>
              <a:spLocks noChangeShapeType="1"/>
            </p:cNvSpPr>
            <p:nvPr/>
          </p:nvSpPr>
          <p:spPr bwMode="auto">
            <a:xfrm>
              <a:off x="6461126" y="431482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7" name="Line 269"/>
            <p:cNvSpPr>
              <a:spLocks noChangeShapeType="1"/>
            </p:cNvSpPr>
            <p:nvPr/>
          </p:nvSpPr>
          <p:spPr bwMode="auto">
            <a:xfrm>
              <a:off x="6624638" y="4532313"/>
              <a:ext cx="0" cy="20796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8" name="Line 270"/>
            <p:cNvSpPr>
              <a:spLocks noChangeShapeType="1"/>
            </p:cNvSpPr>
            <p:nvPr/>
          </p:nvSpPr>
          <p:spPr bwMode="auto">
            <a:xfrm>
              <a:off x="6592888" y="453231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9" name="Line 271"/>
            <p:cNvSpPr>
              <a:spLocks noChangeShapeType="1"/>
            </p:cNvSpPr>
            <p:nvPr/>
          </p:nvSpPr>
          <p:spPr bwMode="auto">
            <a:xfrm>
              <a:off x="6592888" y="474027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0" name="Line 272"/>
            <p:cNvSpPr>
              <a:spLocks noChangeShapeType="1"/>
            </p:cNvSpPr>
            <p:nvPr/>
          </p:nvSpPr>
          <p:spPr bwMode="auto">
            <a:xfrm>
              <a:off x="6756401" y="4106863"/>
              <a:ext cx="0" cy="2190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1" name="Line 273"/>
            <p:cNvSpPr>
              <a:spLocks noChangeShapeType="1"/>
            </p:cNvSpPr>
            <p:nvPr/>
          </p:nvSpPr>
          <p:spPr bwMode="auto">
            <a:xfrm>
              <a:off x="6723063" y="410686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2" name="Line 274"/>
            <p:cNvSpPr>
              <a:spLocks noChangeShapeType="1"/>
            </p:cNvSpPr>
            <p:nvPr/>
          </p:nvSpPr>
          <p:spPr bwMode="auto">
            <a:xfrm>
              <a:off x="6723063" y="43259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3" name="Line 275"/>
            <p:cNvSpPr>
              <a:spLocks noChangeShapeType="1"/>
            </p:cNvSpPr>
            <p:nvPr/>
          </p:nvSpPr>
          <p:spPr bwMode="auto">
            <a:xfrm>
              <a:off x="6875463" y="4424363"/>
              <a:ext cx="0" cy="44608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4" name="Line 276"/>
            <p:cNvSpPr>
              <a:spLocks noChangeShapeType="1"/>
            </p:cNvSpPr>
            <p:nvPr/>
          </p:nvSpPr>
          <p:spPr bwMode="auto">
            <a:xfrm>
              <a:off x="6853238" y="442436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5" name="Line 277"/>
            <p:cNvSpPr>
              <a:spLocks noChangeShapeType="1"/>
            </p:cNvSpPr>
            <p:nvPr/>
          </p:nvSpPr>
          <p:spPr bwMode="auto">
            <a:xfrm>
              <a:off x="6853238" y="4870450"/>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6" name="Line 278"/>
            <p:cNvSpPr>
              <a:spLocks noChangeShapeType="1"/>
            </p:cNvSpPr>
            <p:nvPr/>
          </p:nvSpPr>
          <p:spPr bwMode="auto">
            <a:xfrm>
              <a:off x="7007226" y="4205288"/>
              <a:ext cx="0" cy="31591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7" name="Line 279"/>
            <p:cNvSpPr>
              <a:spLocks noChangeShapeType="1"/>
            </p:cNvSpPr>
            <p:nvPr/>
          </p:nvSpPr>
          <p:spPr bwMode="auto">
            <a:xfrm>
              <a:off x="6973888" y="420528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8" name="Line 280"/>
            <p:cNvSpPr>
              <a:spLocks noChangeShapeType="1"/>
            </p:cNvSpPr>
            <p:nvPr/>
          </p:nvSpPr>
          <p:spPr bwMode="auto">
            <a:xfrm>
              <a:off x="6973888" y="452120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9" name="Line 281"/>
            <p:cNvSpPr>
              <a:spLocks noChangeShapeType="1"/>
            </p:cNvSpPr>
            <p:nvPr/>
          </p:nvSpPr>
          <p:spPr bwMode="auto">
            <a:xfrm>
              <a:off x="7137401" y="4357688"/>
              <a:ext cx="0" cy="1968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0" name="Line 282"/>
            <p:cNvSpPr>
              <a:spLocks noChangeShapeType="1"/>
            </p:cNvSpPr>
            <p:nvPr/>
          </p:nvSpPr>
          <p:spPr bwMode="auto">
            <a:xfrm>
              <a:off x="7104063" y="4357688"/>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1" name="Line 283"/>
            <p:cNvSpPr>
              <a:spLocks noChangeShapeType="1"/>
            </p:cNvSpPr>
            <p:nvPr/>
          </p:nvSpPr>
          <p:spPr bwMode="auto">
            <a:xfrm>
              <a:off x="7104063" y="4554538"/>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2" name="Line 284"/>
            <p:cNvSpPr>
              <a:spLocks noChangeShapeType="1"/>
            </p:cNvSpPr>
            <p:nvPr/>
          </p:nvSpPr>
          <p:spPr bwMode="auto">
            <a:xfrm>
              <a:off x="7267576" y="3398838"/>
              <a:ext cx="0" cy="81756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3" name="Line 285"/>
            <p:cNvSpPr>
              <a:spLocks noChangeShapeType="1"/>
            </p:cNvSpPr>
            <p:nvPr/>
          </p:nvSpPr>
          <p:spPr bwMode="auto">
            <a:xfrm>
              <a:off x="7235826" y="33988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4" name="Line 286"/>
            <p:cNvSpPr>
              <a:spLocks noChangeShapeType="1"/>
            </p:cNvSpPr>
            <p:nvPr/>
          </p:nvSpPr>
          <p:spPr bwMode="auto">
            <a:xfrm>
              <a:off x="7235826" y="421640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5" name="Line 287"/>
            <p:cNvSpPr>
              <a:spLocks noChangeShapeType="1"/>
            </p:cNvSpPr>
            <p:nvPr/>
          </p:nvSpPr>
          <p:spPr bwMode="auto">
            <a:xfrm>
              <a:off x="7388226" y="4117975"/>
              <a:ext cx="0" cy="2952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6" name="Line 288"/>
            <p:cNvSpPr>
              <a:spLocks noChangeShapeType="1"/>
            </p:cNvSpPr>
            <p:nvPr/>
          </p:nvSpPr>
          <p:spPr bwMode="auto">
            <a:xfrm>
              <a:off x="7366001" y="411797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7" name="Line 289"/>
            <p:cNvSpPr>
              <a:spLocks noChangeShapeType="1"/>
            </p:cNvSpPr>
            <p:nvPr/>
          </p:nvSpPr>
          <p:spPr bwMode="auto">
            <a:xfrm>
              <a:off x="7366001" y="441325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8" name="Line 290"/>
            <p:cNvSpPr>
              <a:spLocks noChangeShapeType="1"/>
            </p:cNvSpPr>
            <p:nvPr/>
          </p:nvSpPr>
          <p:spPr bwMode="auto">
            <a:xfrm>
              <a:off x="7518401" y="4368800"/>
              <a:ext cx="0" cy="3492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9" name="Line 291"/>
            <p:cNvSpPr>
              <a:spLocks noChangeShapeType="1"/>
            </p:cNvSpPr>
            <p:nvPr/>
          </p:nvSpPr>
          <p:spPr bwMode="auto">
            <a:xfrm>
              <a:off x="7486651" y="436880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0" name="Line 292"/>
            <p:cNvSpPr>
              <a:spLocks noChangeShapeType="1"/>
            </p:cNvSpPr>
            <p:nvPr/>
          </p:nvSpPr>
          <p:spPr bwMode="auto">
            <a:xfrm>
              <a:off x="7486651" y="471805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1" name="Line 293"/>
            <p:cNvSpPr>
              <a:spLocks noChangeShapeType="1"/>
            </p:cNvSpPr>
            <p:nvPr/>
          </p:nvSpPr>
          <p:spPr bwMode="auto">
            <a:xfrm>
              <a:off x="7650163" y="3246438"/>
              <a:ext cx="0" cy="64293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2" name="Line 294"/>
            <p:cNvSpPr>
              <a:spLocks noChangeShapeType="1"/>
            </p:cNvSpPr>
            <p:nvPr/>
          </p:nvSpPr>
          <p:spPr bwMode="auto">
            <a:xfrm>
              <a:off x="7616826" y="324643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3" name="Line 295"/>
            <p:cNvSpPr>
              <a:spLocks noChangeShapeType="1"/>
            </p:cNvSpPr>
            <p:nvPr/>
          </p:nvSpPr>
          <p:spPr bwMode="auto">
            <a:xfrm>
              <a:off x="7616826" y="388937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4" name="Line 296"/>
            <p:cNvSpPr>
              <a:spLocks noChangeShapeType="1"/>
            </p:cNvSpPr>
            <p:nvPr/>
          </p:nvSpPr>
          <p:spPr bwMode="auto">
            <a:xfrm>
              <a:off x="7780338" y="4151313"/>
              <a:ext cx="0" cy="33813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5" name="Line 297"/>
            <p:cNvSpPr>
              <a:spLocks noChangeShapeType="1"/>
            </p:cNvSpPr>
            <p:nvPr/>
          </p:nvSpPr>
          <p:spPr bwMode="auto">
            <a:xfrm>
              <a:off x="7747001" y="415131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6" name="Line 298"/>
            <p:cNvSpPr>
              <a:spLocks noChangeShapeType="1"/>
            </p:cNvSpPr>
            <p:nvPr/>
          </p:nvSpPr>
          <p:spPr bwMode="auto">
            <a:xfrm>
              <a:off x="7747001" y="4489450"/>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7" name="Line 299"/>
            <p:cNvSpPr>
              <a:spLocks noChangeShapeType="1"/>
            </p:cNvSpPr>
            <p:nvPr/>
          </p:nvSpPr>
          <p:spPr bwMode="auto">
            <a:xfrm>
              <a:off x="7900988" y="3060700"/>
              <a:ext cx="0" cy="8286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8" name="Line 300"/>
            <p:cNvSpPr>
              <a:spLocks noChangeShapeType="1"/>
            </p:cNvSpPr>
            <p:nvPr/>
          </p:nvSpPr>
          <p:spPr bwMode="auto">
            <a:xfrm>
              <a:off x="7878763" y="306070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9" name="Line 301"/>
            <p:cNvSpPr>
              <a:spLocks noChangeShapeType="1"/>
            </p:cNvSpPr>
            <p:nvPr/>
          </p:nvSpPr>
          <p:spPr bwMode="auto">
            <a:xfrm>
              <a:off x="7878763" y="388937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0" name="Line 302"/>
            <p:cNvSpPr>
              <a:spLocks noChangeShapeType="1"/>
            </p:cNvSpPr>
            <p:nvPr/>
          </p:nvSpPr>
          <p:spPr bwMode="auto">
            <a:xfrm>
              <a:off x="8031163" y="4041775"/>
              <a:ext cx="0" cy="28416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1" name="Line 303"/>
            <p:cNvSpPr>
              <a:spLocks noChangeShapeType="1"/>
            </p:cNvSpPr>
            <p:nvPr/>
          </p:nvSpPr>
          <p:spPr bwMode="auto">
            <a:xfrm>
              <a:off x="8008938" y="4041775"/>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2" name="Line 304"/>
            <p:cNvSpPr>
              <a:spLocks noChangeShapeType="1"/>
            </p:cNvSpPr>
            <p:nvPr/>
          </p:nvSpPr>
          <p:spPr bwMode="auto">
            <a:xfrm>
              <a:off x="8008938" y="4325938"/>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3" name="Line 305"/>
            <p:cNvSpPr>
              <a:spLocks noChangeShapeType="1"/>
            </p:cNvSpPr>
            <p:nvPr/>
          </p:nvSpPr>
          <p:spPr bwMode="auto">
            <a:xfrm>
              <a:off x="8161338" y="3813175"/>
              <a:ext cx="0" cy="86201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4" name="Line 306"/>
            <p:cNvSpPr>
              <a:spLocks noChangeShapeType="1"/>
            </p:cNvSpPr>
            <p:nvPr/>
          </p:nvSpPr>
          <p:spPr bwMode="auto">
            <a:xfrm>
              <a:off x="8129588" y="381317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5" name="Line 307"/>
            <p:cNvSpPr>
              <a:spLocks noChangeShapeType="1"/>
            </p:cNvSpPr>
            <p:nvPr/>
          </p:nvSpPr>
          <p:spPr bwMode="auto">
            <a:xfrm>
              <a:off x="8129588" y="467518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6" name="Line 308"/>
            <p:cNvSpPr>
              <a:spLocks noChangeShapeType="1"/>
            </p:cNvSpPr>
            <p:nvPr/>
          </p:nvSpPr>
          <p:spPr bwMode="auto">
            <a:xfrm>
              <a:off x="8293101" y="4106863"/>
              <a:ext cx="0" cy="2952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7" name="Line 309"/>
            <p:cNvSpPr>
              <a:spLocks noChangeShapeType="1"/>
            </p:cNvSpPr>
            <p:nvPr/>
          </p:nvSpPr>
          <p:spPr bwMode="auto">
            <a:xfrm>
              <a:off x="8259763" y="410686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8" name="Line 310"/>
            <p:cNvSpPr>
              <a:spLocks noChangeShapeType="1"/>
            </p:cNvSpPr>
            <p:nvPr/>
          </p:nvSpPr>
          <p:spPr bwMode="auto">
            <a:xfrm>
              <a:off x="8259763" y="44021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9" name="Oval 311"/>
            <p:cNvSpPr>
              <a:spLocks noChangeArrowheads="1"/>
            </p:cNvSpPr>
            <p:nvPr/>
          </p:nvSpPr>
          <p:spPr bwMode="auto">
            <a:xfrm>
              <a:off x="5295901" y="3748088"/>
              <a:ext cx="96838"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0" name="Oval 312"/>
            <p:cNvSpPr>
              <a:spLocks noChangeArrowheads="1"/>
            </p:cNvSpPr>
            <p:nvPr/>
          </p:nvSpPr>
          <p:spPr bwMode="auto">
            <a:xfrm>
              <a:off x="5426076" y="4117975"/>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1" name="Oval 313"/>
            <p:cNvSpPr>
              <a:spLocks noChangeArrowheads="1"/>
            </p:cNvSpPr>
            <p:nvPr/>
          </p:nvSpPr>
          <p:spPr bwMode="auto">
            <a:xfrm>
              <a:off x="5556251" y="4554538"/>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2" name="Oval 314"/>
            <p:cNvSpPr>
              <a:spLocks noChangeArrowheads="1"/>
            </p:cNvSpPr>
            <p:nvPr/>
          </p:nvSpPr>
          <p:spPr bwMode="auto">
            <a:xfrm>
              <a:off x="5688013" y="3857625"/>
              <a:ext cx="98425" cy="96837"/>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3" name="Oval 315"/>
            <p:cNvSpPr>
              <a:spLocks noChangeArrowheads="1"/>
            </p:cNvSpPr>
            <p:nvPr/>
          </p:nvSpPr>
          <p:spPr bwMode="auto">
            <a:xfrm>
              <a:off x="5807076" y="4664075"/>
              <a:ext cx="98425" cy="96837"/>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4" name="Oval 316"/>
            <p:cNvSpPr>
              <a:spLocks noChangeArrowheads="1"/>
            </p:cNvSpPr>
            <p:nvPr/>
          </p:nvSpPr>
          <p:spPr bwMode="auto">
            <a:xfrm>
              <a:off x="5938838" y="4368800"/>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5" name="Oval 317"/>
            <p:cNvSpPr>
              <a:spLocks noChangeArrowheads="1"/>
            </p:cNvSpPr>
            <p:nvPr/>
          </p:nvSpPr>
          <p:spPr bwMode="auto">
            <a:xfrm>
              <a:off x="6069013" y="445611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6" name="Oval 318"/>
            <p:cNvSpPr>
              <a:spLocks noChangeArrowheads="1"/>
            </p:cNvSpPr>
            <p:nvPr/>
          </p:nvSpPr>
          <p:spPr bwMode="auto">
            <a:xfrm>
              <a:off x="6200776" y="3965575"/>
              <a:ext cx="96838"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7" name="Oval 319"/>
            <p:cNvSpPr>
              <a:spLocks noChangeArrowheads="1"/>
            </p:cNvSpPr>
            <p:nvPr/>
          </p:nvSpPr>
          <p:spPr bwMode="auto">
            <a:xfrm>
              <a:off x="6319838" y="4249738"/>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8" name="Oval 320"/>
            <p:cNvSpPr>
              <a:spLocks noChangeArrowheads="1"/>
            </p:cNvSpPr>
            <p:nvPr/>
          </p:nvSpPr>
          <p:spPr bwMode="auto">
            <a:xfrm>
              <a:off x="6450013" y="410686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9" name="Oval 321"/>
            <p:cNvSpPr>
              <a:spLocks noChangeArrowheads="1"/>
            </p:cNvSpPr>
            <p:nvPr/>
          </p:nvSpPr>
          <p:spPr bwMode="auto">
            <a:xfrm>
              <a:off x="6581776" y="4597400"/>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0" name="Oval 322"/>
            <p:cNvSpPr>
              <a:spLocks noChangeArrowheads="1"/>
            </p:cNvSpPr>
            <p:nvPr/>
          </p:nvSpPr>
          <p:spPr bwMode="auto">
            <a:xfrm>
              <a:off x="6711951" y="4173538"/>
              <a:ext cx="98425" cy="96837"/>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1" name="Oval 323"/>
            <p:cNvSpPr>
              <a:spLocks noChangeArrowheads="1"/>
            </p:cNvSpPr>
            <p:nvPr/>
          </p:nvSpPr>
          <p:spPr bwMode="auto">
            <a:xfrm>
              <a:off x="6832601" y="460851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2" name="Oval 324"/>
            <p:cNvSpPr>
              <a:spLocks noChangeArrowheads="1"/>
            </p:cNvSpPr>
            <p:nvPr/>
          </p:nvSpPr>
          <p:spPr bwMode="auto">
            <a:xfrm>
              <a:off x="6962776" y="4325938"/>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3" name="Oval 325"/>
            <p:cNvSpPr>
              <a:spLocks noChangeArrowheads="1"/>
            </p:cNvSpPr>
            <p:nvPr/>
          </p:nvSpPr>
          <p:spPr bwMode="auto">
            <a:xfrm>
              <a:off x="7092951" y="4413250"/>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4" name="Oval 326"/>
            <p:cNvSpPr>
              <a:spLocks noChangeArrowheads="1"/>
            </p:cNvSpPr>
            <p:nvPr/>
          </p:nvSpPr>
          <p:spPr bwMode="auto">
            <a:xfrm>
              <a:off x="7224713" y="3759200"/>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5" name="Oval 327"/>
            <p:cNvSpPr>
              <a:spLocks noChangeArrowheads="1"/>
            </p:cNvSpPr>
            <p:nvPr/>
          </p:nvSpPr>
          <p:spPr bwMode="auto">
            <a:xfrm>
              <a:off x="7343776" y="4216400"/>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6" name="Oval 328"/>
            <p:cNvSpPr>
              <a:spLocks noChangeArrowheads="1"/>
            </p:cNvSpPr>
            <p:nvPr/>
          </p:nvSpPr>
          <p:spPr bwMode="auto">
            <a:xfrm>
              <a:off x="7475538" y="4500563"/>
              <a:ext cx="98425" cy="96837"/>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7" name="Oval 329"/>
            <p:cNvSpPr>
              <a:spLocks noChangeArrowheads="1"/>
            </p:cNvSpPr>
            <p:nvPr/>
          </p:nvSpPr>
          <p:spPr bwMode="auto">
            <a:xfrm>
              <a:off x="7605713" y="3530600"/>
              <a:ext cx="98425" cy="96837"/>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8" name="Oval 330"/>
            <p:cNvSpPr>
              <a:spLocks noChangeArrowheads="1"/>
            </p:cNvSpPr>
            <p:nvPr/>
          </p:nvSpPr>
          <p:spPr bwMode="auto">
            <a:xfrm>
              <a:off x="7737476" y="4281488"/>
              <a:ext cx="96838"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9" name="Oval 331"/>
            <p:cNvSpPr>
              <a:spLocks noChangeArrowheads="1"/>
            </p:cNvSpPr>
            <p:nvPr/>
          </p:nvSpPr>
          <p:spPr bwMode="auto">
            <a:xfrm>
              <a:off x="7856538" y="3432175"/>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40" name="Oval 332"/>
            <p:cNvSpPr>
              <a:spLocks noChangeArrowheads="1"/>
            </p:cNvSpPr>
            <p:nvPr/>
          </p:nvSpPr>
          <p:spPr bwMode="auto">
            <a:xfrm>
              <a:off x="7986713" y="4140200"/>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41" name="Oval 333"/>
            <p:cNvSpPr>
              <a:spLocks noChangeArrowheads="1"/>
            </p:cNvSpPr>
            <p:nvPr/>
          </p:nvSpPr>
          <p:spPr bwMode="auto">
            <a:xfrm>
              <a:off x="8118476" y="4205288"/>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42" name="Oval 334"/>
            <p:cNvSpPr>
              <a:spLocks noChangeArrowheads="1"/>
            </p:cNvSpPr>
            <p:nvPr/>
          </p:nvSpPr>
          <p:spPr bwMode="auto">
            <a:xfrm>
              <a:off x="8248651" y="4216400"/>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43" name="Oval 335"/>
            <p:cNvSpPr>
              <a:spLocks noChangeArrowheads="1"/>
            </p:cNvSpPr>
            <p:nvPr/>
          </p:nvSpPr>
          <p:spPr bwMode="auto">
            <a:xfrm>
              <a:off x="5295901" y="3748088"/>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4" name="Oval 336"/>
            <p:cNvSpPr>
              <a:spLocks noChangeArrowheads="1"/>
            </p:cNvSpPr>
            <p:nvPr/>
          </p:nvSpPr>
          <p:spPr bwMode="auto">
            <a:xfrm>
              <a:off x="5426076" y="4117975"/>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5" name="Oval 337"/>
            <p:cNvSpPr>
              <a:spLocks noChangeArrowheads="1"/>
            </p:cNvSpPr>
            <p:nvPr/>
          </p:nvSpPr>
          <p:spPr bwMode="auto">
            <a:xfrm>
              <a:off x="5556251" y="4554538"/>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6" name="Oval 338"/>
            <p:cNvSpPr>
              <a:spLocks noChangeArrowheads="1"/>
            </p:cNvSpPr>
            <p:nvPr/>
          </p:nvSpPr>
          <p:spPr bwMode="auto">
            <a:xfrm>
              <a:off x="5688013" y="3857625"/>
              <a:ext cx="87313" cy="857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7" name="Oval 339"/>
            <p:cNvSpPr>
              <a:spLocks noChangeArrowheads="1"/>
            </p:cNvSpPr>
            <p:nvPr/>
          </p:nvSpPr>
          <p:spPr bwMode="auto">
            <a:xfrm>
              <a:off x="5807076" y="4664075"/>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8" name="Oval 340"/>
            <p:cNvSpPr>
              <a:spLocks noChangeArrowheads="1"/>
            </p:cNvSpPr>
            <p:nvPr/>
          </p:nvSpPr>
          <p:spPr bwMode="auto">
            <a:xfrm>
              <a:off x="5938838" y="4368800"/>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9" name="Oval 341"/>
            <p:cNvSpPr>
              <a:spLocks noChangeArrowheads="1"/>
            </p:cNvSpPr>
            <p:nvPr/>
          </p:nvSpPr>
          <p:spPr bwMode="auto">
            <a:xfrm>
              <a:off x="6069013" y="4456113"/>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0" name="Oval 342"/>
            <p:cNvSpPr>
              <a:spLocks noChangeArrowheads="1"/>
            </p:cNvSpPr>
            <p:nvPr/>
          </p:nvSpPr>
          <p:spPr bwMode="auto">
            <a:xfrm>
              <a:off x="6200776" y="3965575"/>
              <a:ext cx="85725"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1" name="Oval 343"/>
            <p:cNvSpPr>
              <a:spLocks noChangeArrowheads="1"/>
            </p:cNvSpPr>
            <p:nvPr/>
          </p:nvSpPr>
          <p:spPr bwMode="auto">
            <a:xfrm>
              <a:off x="6319838" y="4249738"/>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2" name="Oval 344"/>
            <p:cNvSpPr>
              <a:spLocks noChangeArrowheads="1"/>
            </p:cNvSpPr>
            <p:nvPr/>
          </p:nvSpPr>
          <p:spPr bwMode="auto">
            <a:xfrm>
              <a:off x="6450013" y="4106863"/>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3" name="Oval 345"/>
            <p:cNvSpPr>
              <a:spLocks noChangeArrowheads="1"/>
            </p:cNvSpPr>
            <p:nvPr/>
          </p:nvSpPr>
          <p:spPr bwMode="auto">
            <a:xfrm>
              <a:off x="6581776" y="4597400"/>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4" name="Oval 346"/>
            <p:cNvSpPr>
              <a:spLocks noChangeArrowheads="1"/>
            </p:cNvSpPr>
            <p:nvPr/>
          </p:nvSpPr>
          <p:spPr bwMode="auto">
            <a:xfrm>
              <a:off x="6711951" y="4173538"/>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5" name="Oval 347"/>
            <p:cNvSpPr>
              <a:spLocks noChangeArrowheads="1"/>
            </p:cNvSpPr>
            <p:nvPr/>
          </p:nvSpPr>
          <p:spPr bwMode="auto">
            <a:xfrm>
              <a:off x="6832601" y="4608513"/>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6" name="Oval 348"/>
            <p:cNvSpPr>
              <a:spLocks noChangeArrowheads="1"/>
            </p:cNvSpPr>
            <p:nvPr/>
          </p:nvSpPr>
          <p:spPr bwMode="auto">
            <a:xfrm>
              <a:off x="6962776" y="4325938"/>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7" name="Oval 349"/>
            <p:cNvSpPr>
              <a:spLocks noChangeArrowheads="1"/>
            </p:cNvSpPr>
            <p:nvPr/>
          </p:nvSpPr>
          <p:spPr bwMode="auto">
            <a:xfrm>
              <a:off x="7092951" y="4413250"/>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8" name="Oval 350"/>
            <p:cNvSpPr>
              <a:spLocks noChangeArrowheads="1"/>
            </p:cNvSpPr>
            <p:nvPr/>
          </p:nvSpPr>
          <p:spPr bwMode="auto">
            <a:xfrm>
              <a:off x="7224713" y="3759200"/>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9" name="Oval 351"/>
            <p:cNvSpPr>
              <a:spLocks noChangeArrowheads="1"/>
            </p:cNvSpPr>
            <p:nvPr/>
          </p:nvSpPr>
          <p:spPr bwMode="auto">
            <a:xfrm>
              <a:off x="7343776" y="4216400"/>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0" name="Oval 352"/>
            <p:cNvSpPr>
              <a:spLocks noChangeArrowheads="1"/>
            </p:cNvSpPr>
            <p:nvPr/>
          </p:nvSpPr>
          <p:spPr bwMode="auto">
            <a:xfrm>
              <a:off x="7475538" y="4500563"/>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1" name="Oval 353"/>
            <p:cNvSpPr>
              <a:spLocks noChangeArrowheads="1"/>
            </p:cNvSpPr>
            <p:nvPr/>
          </p:nvSpPr>
          <p:spPr bwMode="auto">
            <a:xfrm>
              <a:off x="7605713" y="3530600"/>
              <a:ext cx="87313" cy="857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2" name="Oval 354"/>
            <p:cNvSpPr>
              <a:spLocks noChangeArrowheads="1"/>
            </p:cNvSpPr>
            <p:nvPr/>
          </p:nvSpPr>
          <p:spPr bwMode="auto">
            <a:xfrm>
              <a:off x="7737476" y="4281488"/>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3" name="Oval 355"/>
            <p:cNvSpPr>
              <a:spLocks noChangeArrowheads="1"/>
            </p:cNvSpPr>
            <p:nvPr/>
          </p:nvSpPr>
          <p:spPr bwMode="auto">
            <a:xfrm>
              <a:off x="7856538" y="3432175"/>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4" name="Oval 356"/>
            <p:cNvSpPr>
              <a:spLocks noChangeArrowheads="1"/>
            </p:cNvSpPr>
            <p:nvPr/>
          </p:nvSpPr>
          <p:spPr bwMode="auto">
            <a:xfrm>
              <a:off x="7986713" y="4140200"/>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5" name="Oval 357"/>
            <p:cNvSpPr>
              <a:spLocks noChangeArrowheads="1"/>
            </p:cNvSpPr>
            <p:nvPr/>
          </p:nvSpPr>
          <p:spPr bwMode="auto">
            <a:xfrm>
              <a:off x="8118476" y="4205288"/>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6" name="Oval 358"/>
            <p:cNvSpPr>
              <a:spLocks noChangeArrowheads="1"/>
            </p:cNvSpPr>
            <p:nvPr/>
          </p:nvSpPr>
          <p:spPr bwMode="auto">
            <a:xfrm>
              <a:off x="8248651" y="4216400"/>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7" name="Line 359"/>
            <p:cNvSpPr>
              <a:spLocks noChangeShapeType="1"/>
            </p:cNvSpPr>
            <p:nvPr/>
          </p:nvSpPr>
          <p:spPr bwMode="auto">
            <a:xfrm>
              <a:off x="5338763" y="4608513"/>
              <a:ext cx="0" cy="23971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8" name="Line 360"/>
            <p:cNvSpPr>
              <a:spLocks noChangeShapeType="1"/>
            </p:cNvSpPr>
            <p:nvPr/>
          </p:nvSpPr>
          <p:spPr bwMode="auto">
            <a:xfrm>
              <a:off x="5316538" y="460851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9" name="Line 361"/>
            <p:cNvSpPr>
              <a:spLocks noChangeShapeType="1"/>
            </p:cNvSpPr>
            <p:nvPr/>
          </p:nvSpPr>
          <p:spPr bwMode="auto">
            <a:xfrm>
              <a:off x="5316538" y="4848225"/>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0" name="Line 362"/>
            <p:cNvSpPr>
              <a:spLocks noChangeShapeType="1"/>
            </p:cNvSpPr>
            <p:nvPr/>
          </p:nvSpPr>
          <p:spPr bwMode="auto">
            <a:xfrm>
              <a:off x="5470526" y="4424363"/>
              <a:ext cx="0" cy="11906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1" name="Line 363"/>
            <p:cNvSpPr>
              <a:spLocks noChangeShapeType="1"/>
            </p:cNvSpPr>
            <p:nvPr/>
          </p:nvSpPr>
          <p:spPr bwMode="auto">
            <a:xfrm>
              <a:off x="5437188" y="442436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2" name="Line 364"/>
            <p:cNvSpPr>
              <a:spLocks noChangeShapeType="1"/>
            </p:cNvSpPr>
            <p:nvPr/>
          </p:nvSpPr>
          <p:spPr bwMode="auto">
            <a:xfrm>
              <a:off x="5437188" y="454342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3" name="Line 365"/>
            <p:cNvSpPr>
              <a:spLocks noChangeShapeType="1"/>
            </p:cNvSpPr>
            <p:nvPr/>
          </p:nvSpPr>
          <p:spPr bwMode="auto">
            <a:xfrm>
              <a:off x="5600701" y="3714750"/>
              <a:ext cx="0" cy="45878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4" name="Line 366"/>
            <p:cNvSpPr>
              <a:spLocks noChangeShapeType="1"/>
            </p:cNvSpPr>
            <p:nvPr/>
          </p:nvSpPr>
          <p:spPr bwMode="auto">
            <a:xfrm>
              <a:off x="5567363" y="3714750"/>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5" name="Line 367"/>
            <p:cNvSpPr>
              <a:spLocks noChangeShapeType="1"/>
            </p:cNvSpPr>
            <p:nvPr/>
          </p:nvSpPr>
          <p:spPr bwMode="auto">
            <a:xfrm>
              <a:off x="5567363" y="4173538"/>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6" name="Line 368"/>
            <p:cNvSpPr>
              <a:spLocks noChangeShapeType="1"/>
            </p:cNvSpPr>
            <p:nvPr/>
          </p:nvSpPr>
          <p:spPr bwMode="auto">
            <a:xfrm>
              <a:off x="5730876" y="4597400"/>
              <a:ext cx="0" cy="18573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7" name="Line 369"/>
            <p:cNvSpPr>
              <a:spLocks noChangeShapeType="1"/>
            </p:cNvSpPr>
            <p:nvPr/>
          </p:nvSpPr>
          <p:spPr bwMode="auto">
            <a:xfrm>
              <a:off x="5699126" y="459740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8" name="Line 370"/>
            <p:cNvSpPr>
              <a:spLocks noChangeShapeType="1"/>
            </p:cNvSpPr>
            <p:nvPr/>
          </p:nvSpPr>
          <p:spPr bwMode="auto">
            <a:xfrm>
              <a:off x="5699126" y="47831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9" name="Line 371"/>
            <p:cNvSpPr>
              <a:spLocks noChangeShapeType="1"/>
            </p:cNvSpPr>
            <p:nvPr/>
          </p:nvSpPr>
          <p:spPr bwMode="auto">
            <a:xfrm>
              <a:off x="5851526" y="3638550"/>
              <a:ext cx="0" cy="74136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0" name="Line 372"/>
            <p:cNvSpPr>
              <a:spLocks noChangeShapeType="1"/>
            </p:cNvSpPr>
            <p:nvPr/>
          </p:nvSpPr>
          <p:spPr bwMode="auto">
            <a:xfrm>
              <a:off x="5829301" y="363855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1" name="Line 373"/>
            <p:cNvSpPr>
              <a:spLocks noChangeShapeType="1"/>
            </p:cNvSpPr>
            <p:nvPr/>
          </p:nvSpPr>
          <p:spPr bwMode="auto">
            <a:xfrm>
              <a:off x="5829301" y="437991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2" name="Line 374"/>
            <p:cNvSpPr>
              <a:spLocks noChangeShapeType="1"/>
            </p:cNvSpPr>
            <p:nvPr/>
          </p:nvSpPr>
          <p:spPr bwMode="auto">
            <a:xfrm>
              <a:off x="5981701" y="3954463"/>
              <a:ext cx="0" cy="66516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3" name="Line 375"/>
            <p:cNvSpPr>
              <a:spLocks noChangeShapeType="1"/>
            </p:cNvSpPr>
            <p:nvPr/>
          </p:nvSpPr>
          <p:spPr bwMode="auto">
            <a:xfrm>
              <a:off x="5949951" y="395446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4" name="Line 376"/>
            <p:cNvSpPr>
              <a:spLocks noChangeShapeType="1"/>
            </p:cNvSpPr>
            <p:nvPr/>
          </p:nvSpPr>
          <p:spPr bwMode="auto">
            <a:xfrm>
              <a:off x="5949951" y="461962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5" name="Line 377"/>
            <p:cNvSpPr>
              <a:spLocks noChangeShapeType="1"/>
            </p:cNvSpPr>
            <p:nvPr/>
          </p:nvSpPr>
          <p:spPr bwMode="auto">
            <a:xfrm>
              <a:off x="6113463" y="4718050"/>
              <a:ext cx="0" cy="31591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6" name="Line 378"/>
            <p:cNvSpPr>
              <a:spLocks noChangeShapeType="1"/>
            </p:cNvSpPr>
            <p:nvPr/>
          </p:nvSpPr>
          <p:spPr bwMode="auto">
            <a:xfrm>
              <a:off x="6080126" y="471805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7" name="Line 379"/>
            <p:cNvSpPr>
              <a:spLocks noChangeShapeType="1"/>
            </p:cNvSpPr>
            <p:nvPr/>
          </p:nvSpPr>
          <p:spPr bwMode="auto">
            <a:xfrm>
              <a:off x="6080126" y="503396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8" name="Line 380"/>
            <p:cNvSpPr>
              <a:spLocks noChangeShapeType="1"/>
            </p:cNvSpPr>
            <p:nvPr/>
          </p:nvSpPr>
          <p:spPr bwMode="auto">
            <a:xfrm>
              <a:off x="6243638" y="3965575"/>
              <a:ext cx="0" cy="2190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9" name="Line 381"/>
            <p:cNvSpPr>
              <a:spLocks noChangeShapeType="1"/>
            </p:cNvSpPr>
            <p:nvPr/>
          </p:nvSpPr>
          <p:spPr bwMode="auto">
            <a:xfrm>
              <a:off x="6210301" y="3965575"/>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0" name="Line 382"/>
            <p:cNvSpPr>
              <a:spLocks noChangeShapeType="1"/>
            </p:cNvSpPr>
            <p:nvPr/>
          </p:nvSpPr>
          <p:spPr bwMode="auto">
            <a:xfrm>
              <a:off x="6210301" y="4184650"/>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1" name="Line 383"/>
            <p:cNvSpPr>
              <a:spLocks noChangeShapeType="1"/>
            </p:cNvSpPr>
            <p:nvPr/>
          </p:nvSpPr>
          <p:spPr bwMode="auto">
            <a:xfrm>
              <a:off x="6362701" y="3759200"/>
              <a:ext cx="0" cy="7524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2" name="Line 384"/>
            <p:cNvSpPr>
              <a:spLocks noChangeShapeType="1"/>
            </p:cNvSpPr>
            <p:nvPr/>
          </p:nvSpPr>
          <p:spPr bwMode="auto">
            <a:xfrm>
              <a:off x="6342063" y="375920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3" name="Line 385"/>
            <p:cNvSpPr>
              <a:spLocks noChangeShapeType="1"/>
            </p:cNvSpPr>
            <p:nvPr/>
          </p:nvSpPr>
          <p:spPr bwMode="auto">
            <a:xfrm>
              <a:off x="6342063" y="451167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4" name="Line 386"/>
            <p:cNvSpPr>
              <a:spLocks noChangeShapeType="1"/>
            </p:cNvSpPr>
            <p:nvPr/>
          </p:nvSpPr>
          <p:spPr bwMode="auto">
            <a:xfrm>
              <a:off x="6494463" y="4675188"/>
              <a:ext cx="0" cy="2286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5" name="Line 387"/>
            <p:cNvSpPr>
              <a:spLocks noChangeShapeType="1"/>
            </p:cNvSpPr>
            <p:nvPr/>
          </p:nvSpPr>
          <p:spPr bwMode="auto">
            <a:xfrm>
              <a:off x="6461126" y="467518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6" name="Line 388"/>
            <p:cNvSpPr>
              <a:spLocks noChangeShapeType="1"/>
            </p:cNvSpPr>
            <p:nvPr/>
          </p:nvSpPr>
          <p:spPr bwMode="auto">
            <a:xfrm>
              <a:off x="6461126" y="490378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7" name="Line 389"/>
            <p:cNvSpPr>
              <a:spLocks noChangeShapeType="1"/>
            </p:cNvSpPr>
            <p:nvPr/>
          </p:nvSpPr>
          <p:spPr bwMode="auto">
            <a:xfrm>
              <a:off x="6624638" y="4249738"/>
              <a:ext cx="0" cy="31591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8" name="Line 390"/>
            <p:cNvSpPr>
              <a:spLocks noChangeShapeType="1"/>
            </p:cNvSpPr>
            <p:nvPr/>
          </p:nvSpPr>
          <p:spPr bwMode="auto">
            <a:xfrm>
              <a:off x="6592888" y="424973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9" name="Line 391"/>
            <p:cNvSpPr>
              <a:spLocks noChangeShapeType="1"/>
            </p:cNvSpPr>
            <p:nvPr/>
          </p:nvSpPr>
          <p:spPr bwMode="auto">
            <a:xfrm>
              <a:off x="6592888" y="456565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0" name="Line 392"/>
            <p:cNvSpPr>
              <a:spLocks noChangeShapeType="1"/>
            </p:cNvSpPr>
            <p:nvPr/>
          </p:nvSpPr>
          <p:spPr bwMode="auto">
            <a:xfrm>
              <a:off x="6756401" y="3779838"/>
              <a:ext cx="0" cy="5778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1" name="Line 393"/>
            <p:cNvSpPr>
              <a:spLocks noChangeShapeType="1"/>
            </p:cNvSpPr>
            <p:nvPr/>
          </p:nvSpPr>
          <p:spPr bwMode="auto">
            <a:xfrm>
              <a:off x="6723063" y="37798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2" name="Line 394"/>
            <p:cNvSpPr>
              <a:spLocks noChangeShapeType="1"/>
            </p:cNvSpPr>
            <p:nvPr/>
          </p:nvSpPr>
          <p:spPr bwMode="auto">
            <a:xfrm>
              <a:off x="6723063" y="435768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3" name="Line 395"/>
            <p:cNvSpPr>
              <a:spLocks noChangeShapeType="1"/>
            </p:cNvSpPr>
            <p:nvPr/>
          </p:nvSpPr>
          <p:spPr bwMode="auto">
            <a:xfrm>
              <a:off x="6875463" y="3857625"/>
              <a:ext cx="0" cy="44608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4" name="Line 396"/>
            <p:cNvSpPr>
              <a:spLocks noChangeShapeType="1"/>
            </p:cNvSpPr>
            <p:nvPr/>
          </p:nvSpPr>
          <p:spPr bwMode="auto">
            <a:xfrm>
              <a:off x="6853238" y="3857625"/>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5" name="Line 397"/>
            <p:cNvSpPr>
              <a:spLocks noChangeShapeType="1"/>
            </p:cNvSpPr>
            <p:nvPr/>
          </p:nvSpPr>
          <p:spPr bwMode="auto">
            <a:xfrm>
              <a:off x="6853238" y="430371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6" name="Line 398"/>
            <p:cNvSpPr>
              <a:spLocks noChangeShapeType="1"/>
            </p:cNvSpPr>
            <p:nvPr/>
          </p:nvSpPr>
          <p:spPr bwMode="auto">
            <a:xfrm>
              <a:off x="7007226" y="2690813"/>
              <a:ext cx="0" cy="8286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7" name="Line 399"/>
            <p:cNvSpPr>
              <a:spLocks noChangeShapeType="1"/>
            </p:cNvSpPr>
            <p:nvPr/>
          </p:nvSpPr>
          <p:spPr bwMode="auto">
            <a:xfrm>
              <a:off x="6973888" y="269081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8" name="Line 400"/>
            <p:cNvSpPr>
              <a:spLocks noChangeShapeType="1"/>
            </p:cNvSpPr>
            <p:nvPr/>
          </p:nvSpPr>
          <p:spPr bwMode="auto">
            <a:xfrm>
              <a:off x="6973888" y="351948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9" name="Line 401"/>
            <p:cNvSpPr>
              <a:spLocks noChangeShapeType="1"/>
            </p:cNvSpPr>
            <p:nvPr/>
          </p:nvSpPr>
          <p:spPr bwMode="auto">
            <a:xfrm>
              <a:off x="7137401" y="3246438"/>
              <a:ext cx="0" cy="49053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0" name="Line 402"/>
            <p:cNvSpPr>
              <a:spLocks noChangeShapeType="1"/>
            </p:cNvSpPr>
            <p:nvPr/>
          </p:nvSpPr>
          <p:spPr bwMode="auto">
            <a:xfrm>
              <a:off x="7104063" y="3246438"/>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1" name="Line 403"/>
            <p:cNvSpPr>
              <a:spLocks noChangeShapeType="1"/>
            </p:cNvSpPr>
            <p:nvPr/>
          </p:nvSpPr>
          <p:spPr bwMode="auto">
            <a:xfrm>
              <a:off x="7104063" y="3736975"/>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2" name="Line 404"/>
            <p:cNvSpPr>
              <a:spLocks noChangeShapeType="1"/>
            </p:cNvSpPr>
            <p:nvPr/>
          </p:nvSpPr>
          <p:spPr bwMode="auto">
            <a:xfrm>
              <a:off x="7267576" y="3736975"/>
              <a:ext cx="0" cy="5556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3" name="Line 405"/>
            <p:cNvSpPr>
              <a:spLocks noChangeShapeType="1"/>
            </p:cNvSpPr>
            <p:nvPr/>
          </p:nvSpPr>
          <p:spPr bwMode="auto">
            <a:xfrm>
              <a:off x="7235826" y="373697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4" name="Line 406"/>
            <p:cNvSpPr>
              <a:spLocks noChangeShapeType="1"/>
            </p:cNvSpPr>
            <p:nvPr/>
          </p:nvSpPr>
          <p:spPr bwMode="auto">
            <a:xfrm>
              <a:off x="7235826" y="429260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259" name="Line 408"/>
            <p:cNvSpPr>
              <a:spLocks noChangeShapeType="1"/>
            </p:cNvSpPr>
            <p:nvPr/>
          </p:nvSpPr>
          <p:spPr bwMode="auto">
            <a:xfrm>
              <a:off x="7388225" y="4391025"/>
              <a:ext cx="0" cy="1524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46" name="Line 409"/>
            <p:cNvSpPr>
              <a:spLocks noChangeShapeType="1"/>
            </p:cNvSpPr>
            <p:nvPr/>
          </p:nvSpPr>
          <p:spPr bwMode="auto">
            <a:xfrm>
              <a:off x="7366000" y="439102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47" name="Line 410"/>
            <p:cNvSpPr>
              <a:spLocks noChangeShapeType="1"/>
            </p:cNvSpPr>
            <p:nvPr/>
          </p:nvSpPr>
          <p:spPr bwMode="auto">
            <a:xfrm>
              <a:off x="7366000" y="454342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49" name="Line 411"/>
            <p:cNvSpPr>
              <a:spLocks noChangeShapeType="1"/>
            </p:cNvSpPr>
            <p:nvPr/>
          </p:nvSpPr>
          <p:spPr bwMode="auto">
            <a:xfrm>
              <a:off x="7518400" y="4314825"/>
              <a:ext cx="0" cy="2508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0" name="Line 412"/>
            <p:cNvSpPr>
              <a:spLocks noChangeShapeType="1"/>
            </p:cNvSpPr>
            <p:nvPr/>
          </p:nvSpPr>
          <p:spPr bwMode="auto">
            <a:xfrm>
              <a:off x="7486650" y="431482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1" name="Line 413"/>
            <p:cNvSpPr>
              <a:spLocks noChangeShapeType="1"/>
            </p:cNvSpPr>
            <p:nvPr/>
          </p:nvSpPr>
          <p:spPr bwMode="auto">
            <a:xfrm>
              <a:off x="7486650" y="456565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2" name="Line 414"/>
            <p:cNvSpPr>
              <a:spLocks noChangeShapeType="1"/>
            </p:cNvSpPr>
            <p:nvPr/>
          </p:nvSpPr>
          <p:spPr bwMode="auto">
            <a:xfrm>
              <a:off x="7650163" y="3965575"/>
              <a:ext cx="0" cy="6318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3" name="Line 415"/>
            <p:cNvSpPr>
              <a:spLocks noChangeShapeType="1"/>
            </p:cNvSpPr>
            <p:nvPr/>
          </p:nvSpPr>
          <p:spPr bwMode="auto">
            <a:xfrm>
              <a:off x="7616825" y="396557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4" name="Line 416"/>
            <p:cNvSpPr>
              <a:spLocks noChangeShapeType="1"/>
            </p:cNvSpPr>
            <p:nvPr/>
          </p:nvSpPr>
          <p:spPr bwMode="auto">
            <a:xfrm>
              <a:off x="7616825" y="459740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5" name="Line 417"/>
            <p:cNvSpPr>
              <a:spLocks noChangeShapeType="1"/>
            </p:cNvSpPr>
            <p:nvPr/>
          </p:nvSpPr>
          <p:spPr bwMode="auto">
            <a:xfrm>
              <a:off x="7780338" y="4511675"/>
              <a:ext cx="0" cy="17303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6" name="Line 418"/>
            <p:cNvSpPr>
              <a:spLocks noChangeShapeType="1"/>
            </p:cNvSpPr>
            <p:nvPr/>
          </p:nvSpPr>
          <p:spPr bwMode="auto">
            <a:xfrm>
              <a:off x="7747000" y="4511675"/>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7" name="Line 419"/>
            <p:cNvSpPr>
              <a:spLocks noChangeShapeType="1"/>
            </p:cNvSpPr>
            <p:nvPr/>
          </p:nvSpPr>
          <p:spPr bwMode="auto">
            <a:xfrm>
              <a:off x="7747000" y="468471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8" name="Line 420"/>
            <p:cNvSpPr>
              <a:spLocks noChangeShapeType="1"/>
            </p:cNvSpPr>
            <p:nvPr/>
          </p:nvSpPr>
          <p:spPr bwMode="auto">
            <a:xfrm>
              <a:off x="7900988" y="4391025"/>
              <a:ext cx="0" cy="36988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9" name="Line 421"/>
            <p:cNvSpPr>
              <a:spLocks noChangeShapeType="1"/>
            </p:cNvSpPr>
            <p:nvPr/>
          </p:nvSpPr>
          <p:spPr bwMode="auto">
            <a:xfrm>
              <a:off x="7878763" y="439102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60" name="Line 422"/>
            <p:cNvSpPr>
              <a:spLocks noChangeShapeType="1"/>
            </p:cNvSpPr>
            <p:nvPr/>
          </p:nvSpPr>
          <p:spPr bwMode="auto">
            <a:xfrm>
              <a:off x="7878763" y="476091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61" name="Line 423"/>
            <p:cNvSpPr>
              <a:spLocks noChangeShapeType="1"/>
            </p:cNvSpPr>
            <p:nvPr/>
          </p:nvSpPr>
          <p:spPr bwMode="auto">
            <a:xfrm>
              <a:off x="8031163" y="4348163"/>
              <a:ext cx="0" cy="2063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62" name="Line 424"/>
            <p:cNvSpPr>
              <a:spLocks noChangeShapeType="1"/>
            </p:cNvSpPr>
            <p:nvPr/>
          </p:nvSpPr>
          <p:spPr bwMode="auto">
            <a:xfrm>
              <a:off x="8008938" y="434816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63" name="Line 425"/>
            <p:cNvSpPr>
              <a:spLocks noChangeShapeType="1"/>
            </p:cNvSpPr>
            <p:nvPr/>
          </p:nvSpPr>
          <p:spPr bwMode="auto">
            <a:xfrm>
              <a:off x="8008938" y="4554538"/>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64" name="Line 426"/>
            <p:cNvSpPr>
              <a:spLocks noChangeShapeType="1"/>
            </p:cNvSpPr>
            <p:nvPr/>
          </p:nvSpPr>
          <p:spPr bwMode="auto">
            <a:xfrm>
              <a:off x="8161338" y="4543425"/>
              <a:ext cx="0" cy="2286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65" name="Line 427"/>
            <p:cNvSpPr>
              <a:spLocks noChangeShapeType="1"/>
            </p:cNvSpPr>
            <p:nvPr/>
          </p:nvSpPr>
          <p:spPr bwMode="auto">
            <a:xfrm>
              <a:off x="8129588" y="454342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66" name="Line 428"/>
            <p:cNvSpPr>
              <a:spLocks noChangeShapeType="1"/>
            </p:cNvSpPr>
            <p:nvPr/>
          </p:nvSpPr>
          <p:spPr bwMode="auto">
            <a:xfrm>
              <a:off x="8129588" y="477202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67" name="Line 429"/>
            <p:cNvSpPr>
              <a:spLocks noChangeShapeType="1"/>
            </p:cNvSpPr>
            <p:nvPr/>
          </p:nvSpPr>
          <p:spPr bwMode="auto">
            <a:xfrm>
              <a:off x="8293100" y="3486150"/>
              <a:ext cx="0" cy="61118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126" name="Line 430"/>
            <p:cNvSpPr>
              <a:spLocks noChangeShapeType="1"/>
            </p:cNvSpPr>
            <p:nvPr/>
          </p:nvSpPr>
          <p:spPr bwMode="auto">
            <a:xfrm>
              <a:off x="8259763" y="348615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127" name="Line 431"/>
            <p:cNvSpPr>
              <a:spLocks noChangeShapeType="1"/>
            </p:cNvSpPr>
            <p:nvPr/>
          </p:nvSpPr>
          <p:spPr bwMode="auto">
            <a:xfrm>
              <a:off x="8259763" y="40973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146" name="Rectangle 432"/>
            <p:cNvSpPr>
              <a:spLocks noChangeArrowheads="1"/>
            </p:cNvSpPr>
            <p:nvPr/>
          </p:nvSpPr>
          <p:spPr bwMode="auto">
            <a:xfrm>
              <a:off x="5295900" y="4684713"/>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68" name="Rectangle 433"/>
            <p:cNvSpPr>
              <a:spLocks noChangeArrowheads="1"/>
            </p:cNvSpPr>
            <p:nvPr/>
          </p:nvSpPr>
          <p:spPr bwMode="auto">
            <a:xfrm>
              <a:off x="5426075" y="4445000"/>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69" name="Rectangle 434"/>
            <p:cNvSpPr>
              <a:spLocks noChangeArrowheads="1"/>
            </p:cNvSpPr>
            <p:nvPr/>
          </p:nvSpPr>
          <p:spPr bwMode="auto">
            <a:xfrm>
              <a:off x="5556250" y="3900488"/>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0" name="Rectangle 435"/>
            <p:cNvSpPr>
              <a:spLocks noChangeArrowheads="1"/>
            </p:cNvSpPr>
            <p:nvPr/>
          </p:nvSpPr>
          <p:spPr bwMode="auto">
            <a:xfrm>
              <a:off x="5688013" y="4641850"/>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1" name="Rectangle 436"/>
            <p:cNvSpPr>
              <a:spLocks noChangeArrowheads="1"/>
            </p:cNvSpPr>
            <p:nvPr/>
          </p:nvSpPr>
          <p:spPr bwMode="auto">
            <a:xfrm>
              <a:off x="5807075" y="3965575"/>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2" name="Rectangle 437"/>
            <p:cNvSpPr>
              <a:spLocks noChangeArrowheads="1"/>
            </p:cNvSpPr>
            <p:nvPr/>
          </p:nvSpPr>
          <p:spPr bwMode="auto">
            <a:xfrm>
              <a:off x="5938838" y="4238625"/>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3" name="Rectangle 438"/>
            <p:cNvSpPr>
              <a:spLocks noChangeArrowheads="1"/>
            </p:cNvSpPr>
            <p:nvPr/>
          </p:nvSpPr>
          <p:spPr bwMode="auto">
            <a:xfrm>
              <a:off x="6069013" y="4838700"/>
              <a:ext cx="87313" cy="85725"/>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4" name="Rectangle 439"/>
            <p:cNvSpPr>
              <a:spLocks noChangeArrowheads="1"/>
            </p:cNvSpPr>
            <p:nvPr/>
          </p:nvSpPr>
          <p:spPr bwMode="auto">
            <a:xfrm>
              <a:off x="6200775" y="4030663"/>
              <a:ext cx="85725"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5" name="Rectangle 440"/>
            <p:cNvSpPr>
              <a:spLocks noChangeArrowheads="1"/>
            </p:cNvSpPr>
            <p:nvPr/>
          </p:nvSpPr>
          <p:spPr bwMode="auto">
            <a:xfrm>
              <a:off x="6319838" y="4086225"/>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6" name="Rectangle 441"/>
            <p:cNvSpPr>
              <a:spLocks noChangeArrowheads="1"/>
            </p:cNvSpPr>
            <p:nvPr/>
          </p:nvSpPr>
          <p:spPr bwMode="auto">
            <a:xfrm>
              <a:off x="6450013" y="4740275"/>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7" name="Rectangle 442"/>
            <p:cNvSpPr>
              <a:spLocks noChangeArrowheads="1"/>
            </p:cNvSpPr>
            <p:nvPr/>
          </p:nvSpPr>
          <p:spPr bwMode="auto">
            <a:xfrm>
              <a:off x="6581775" y="4357688"/>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8" name="Rectangle 443"/>
            <p:cNvSpPr>
              <a:spLocks noChangeArrowheads="1"/>
            </p:cNvSpPr>
            <p:nvPr/>
          </p:nvSpPr>
          <p:spPr bwMode="auto">
            <a:xfrm>
              <a:off x="6711950" y="4021138"/>
              <a:ext cx="87313" cy="85725"/>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9" name="Rectangle 444"/>
            <p:cNvSpPr>
              <a:spLocks noChangeArrowheads="1"/>
            </p:cNvSpPr>
            <p:nvPr/>
          </p:nvSpPr>
          <p:spPr bwMode="auto">
            <a:xfrm>
              <a:off x="6832600" y="4030663"/>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0" name="Rectangle 445"/>
            <p:cNvSpPr>
              <a:spLocks noChangeArrowheads="1"/>
            </p:cNvSpPr>
            <p:nvPr/>
          </p:nvSpPr>
          <p:spPr bwMode="auto">
            <a:xfrm>
              <a:off x="6962775" y="3060700"/>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1" name="Rectangle 446"/>
            <p:cNvSpPr>
              <a:spLocks noChangeArrowheads="1"/>
            </p:cNvSpPr>
            <p:nvPr/>
          </p:nvSpPr>
          <p:spPr bwMode="auto">
            <a:xfrm>
              <a:off x="7092950" y="3452813"/>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2" name="Rectangle 447"/>
            <p:cNvSpPr>
              <a:spLocks noChangeArrowheads="1"/>
            </p:cNvSpPr>
            <p:nvPr/>
          </p:nvSpPr>
          <p:spPr bwMode="auto">
            <a:xfrm>
              <a:off x="7224713" y="3976688"/>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3" name="Rectangle 448"/>
            <p:cNvSpPr>
              <a:spLocks noChangeArrowheads="1"/>
            </p:cNvSpPr>
            <p:nvPr/>
          </p:nvSpPr>
          <p:spPr bwMode="auto">
            <a:xfrm>
              <a:off x="7343775" y="4424363"/>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4" name="Rectangle 449"/>
            <p:cNvSpPr>
              <a:spLocks noChangeArrowheads="1"/>
            </p:cNvSpPr>
            <p:nvPr/>
          </p:nvSpPr>
          <p:spPr bwMode="auto">
            <a:xfrm>
              <a:off x="7475538" y="4391025"/>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5" name="Rectangle 450"/>
            <p:cNvSpPr>
              <a:spLocks noChangeArrowheads="1"/>
            </p:cNvSpPr>
            <p:nvPr/>
          </p:nvSpPr>
          <p:spPr bwMode="auto">
            <a:xfrm>
              <a:off x="7605713" y="4238625"/>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6" name="Rectangle 451"/>
            <p:cNvSpPr>
              <a:spLocks noChangeArrowheads="1"/>
            </p:cNvSpPr>
            <p:nvPr/>
          </p:nvSpPr>
          <p:spPr bwMode="auto">
            <a:xfrm>
              <a:off x="7737475" y="4554538"/>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7" name="Rectangle 452"/>
            <p:cNvSpPr>
              <a:spLocks noChangeArrowheads="1"/>
            </p:cNvSpPr>
            <p:nvPr/>
          </p:nvSpPr>
          <p:spPr bwMode="auto">
            <a:xfrm>
              <a:off x="7856538" y="4532313"/>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8" name="Rectangle 453"/>
            <p:cNvSpPr>
              <a:spLocks noChangeArrowheads="1"/>
            </p:cNvSpPr>
            <p:nvPr/>
          </p:nvSpPr>
          <p:spPr bwMode="auto">
            <a:xfrm>
              <a:off x="7986713" y="4413250"/>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9" name="Rectangle 454"/>
            <p:cNvSpPr>
              <a:spLocks noChangeArrowheads="1"/>
            </p:cNvSpPr>
            <p:nvPr/>
          </p:nvSpPr>
          <p:spPr bwMode="auto">
            <a:xfrm>
              <a:off x="8118475" y="4619625"/>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90" name="Rectangle 455"/>
            <p:cNvSpPr>
              <a:spLocks noChangeArrowheads="1"/>
            </p:cNvSpPr>
            <p:nvPr/>
          </p:nvSpPr>
          <p:spPr bwMode="auto">
            <a:xfrm>
              <a:off x="8248650" y="3748088"/>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91" name="Rectangle 456"/>
            <p:cNvSpPr>
              <a:spLocks noChangeArrowheads="1"/>
            </p:cNvSpPr>
            <p:nvPr/>
          </p:nvSpPr>
          <p:spPr bwMode="auto">
            <a:xfrm>
              <a:off x="5920780" y="5481638"/>
              <a:ext cx="1819409"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FFFFFF"/>
                  </a:solidFill>
                  <a:effectLst/>
                  <a:cs typeface="Arial" pitchFamily="34" charset="0"/>
                </a:rPr>
                <a:t>Block Number</a:t>
              </a:r>
              <a:endParaRPr kumimoji="0" lang="en-US" sz="2400" b="0" i="0" u="none" strike="noStrike" cap="none" normalizeH="0" baseline="0" smtClean="0">
                <a:ln>
                  <a:noFill/>
                </a:ln>
                <a:solidFill>
                  <a:schemeClr val="tx1"/>
                </a:solidFill>
                <a:effectLst/>
                <a:cs typeface="Arial" pitchFamily="34" charset="0"/>
              </a:endParaRPr>
            </a:p>
          </p:txBody>
        </p:sp>
        <p:sp>
          <p:nvSpPr>
            <p:cNvPr id="2392" name="Rectangle 457"/>
            <p:cNvSpPr>
              <a:spLocks noChangeArrowheads="1"/>
            </p:cNvSpPr>
            <p:nvPr/>
          </p:nvSpPr>
          <p:spPr bwMode="auto">
            <a:xfrm rot="16200000">
              <a:off x="4677347" y="3418959"/>
              <a:ext cx="209994"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FFFFFF"/>
                  </a:solidFill>
                  <a:effectLst/>
                  <a:cs typeface="Arial" pitchFamily="34" charset="0"/>
                </a:rPr>
                <a:t>d'</a:t>
              </a:r>
              <a:endParaRPr kumimoji="0" lang="en-US" sz="2400" b="0" i="0" u="none" strike="noStrike" cap="none" normalizeH="0" baseline="0" smtClean="0">
                <a:ln>
                  <a:noFill/>
                </a:ln>
                <a:solidFill>
                  <a:schemeClr val="tx1"/>
                </a:solidFill>
                <a:effectLst/>
                <a:cs typeface="Arial" pitchFamily="34" charset="0"/>
              </a:endParaRPr>
            </a:p>
          </p:txBody>
        </p:sp>
        <p:sp>
          <p:nvSpPr>
            <p:cNvPr id="2393" name="Rectangle 458"/>
            <p:cNvSpPr>
              <a:spLocks noChangeArrowheads="1"/>
            </p:cNvSpPr>
            <p:nvPr/>
          </p:nvSpPr>
          <p:spPr bwMode="auto">
            <a:xfrm>
              <a:off x="6272759" y="1567904"/>
              <a:ext cx="936154"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FFFF"/>
                  </a:solidFill>
                  <a:effectLst/>
                  <a:cs typeface="Arial" pitchFamily="34" charset="0"/>
                </a:rPr>
                <a:t>Roved</a:t>
              </a:r>
              <a:endParaRPr kumimoji="0" lang="en-US" sz="2800" b="0" i="0" u="none" strike="noStrike" cap="none" normalizeH="0" baseline="0" smtClean="0">
                <a:ln>
                  <a:noFill/>
                </a:ln>
                <a:solidFill>
                  <a:schemeClr val="tx1"/>
                </a:solidFill>
                <a:effectLst/>
                <a:cs typeface="Arial" pitchFamily="34" charset="0"/>
              </a:endParaRPr>
            </a:p>
          </p:txBody>
        </p:sp>
        <p:sp>
          <p:nvSpPr>
            <p:cNvPr id="2394" name="Rectangle 459"/>
            <p:cNvSpPr>
              <a:spLocks noChangeArrowheads="1"/>
            </p:cNvSpPr>
            <p:nvPr/>
          </p:nvSpPr>
          <p:spPr bwMode="auto">
            <a:xfrm>
              <a:off x="5197475" y="5175250"/>
              <a:ext cx="109538"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Helvetica"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95" name="Rectangle 460"/>
            <p:cNvSpPr>
              <a:spLocks noChangeArrowheads="1"/>
            </p:cNvSpPr>
            <p:nvPr/>
          </p:nvSpPr>
          <p:spPr bwMode="auto">
            <a:xfrm>
              <a:off x="8412163" y="1960563"/>
              <a:ext cx="109538"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Helvetica"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96" name="Freeform 461"/>
            <p:cNvSpPr>
              <a:spLocks/>
            </p:cNvSpPr>
            <p:nvPr/>
          </p:nvSpPr>
          <p:spPr bwMode="auto">
            <a:xfrm>
              <a:off x="5338763" y="4194175"/>
              <a:ext cx="2954338" cy="142875"/>
            </a:xfrm>
            <a:custGeom>
              <a:avLst/>
              <a:gdLst>
                <a:gd name="T0" fmla="*/ 0 w 1861"/>
                <a:gd name="T1" fmla="*/ 90 h 90"/>
                <a:gd name="T2" fmla="*/ 83 w 1861"/>
                <a:gd name="T3" fmla="*/ 90 h 90"/>
                <a:gd name="T4" fmla="*/ 165 w 1861"/>
                <a:gd name="T5" fmla="*/ 83 h 90"/>
                <a:gd name="T6" fmla="*/ 247 w 1861"/>
                <a:gd name="T7" fmla="*/ 76 h 90"/>
                <a:gd name="T8" fmla="*/ 323 w 1861"/>
                <a:gd name="T9" fmla="*/ 76 h 90"/>
                <a:gd name="T10" fmla="*/ 405 w 1861"/>
                <a:gd name="T11" fmla="*/ 69 h 90"/>
                <a:gd name="T12" fmla="*/ 488 w 1861"/>
                <a:gd name="T13" fmla="*/ 69 h 90"/>
                <a:gd name="T14" fmla="*/ 570 w 1861"/>
                <a:gd name="T15" fmla="*/ 62 h 90"/>
                <a:gd name="T16" fmla="*/ 645 w 1861"/>
                <a:gd name="T17" fmla="*/ 62 h 90"/>
                <a:gd name="T18" fmla="*/ 728 w 1861"/>
                <a:gd name="T19" fmla="*/ 55 h 90"/>
                <a:gd name="T20" fmla="*/ 810 w 1861"/>
                <a:gd name="T21" fmla="*/ 55 h 90"/>
                <a:gd name="T22" fmla="*/ 893 w 1861"/>
                <a:gd name="T23" fmla="*/ 48 h 90"/>
                <a:gd name="T24" fmla="*/ 968 w 1861"/>
                <a:gd name="T25" fmla="*/ 42 h 90"/>
                <a:gd name="T26" fmla="*/ 1051 w 1861"/>
                <a:gd name="T27" fmla="*/ 42 h 90"/>
                <a:gd name="T28" fmla="*/ 1133 w 1861"/>
                <a:gd name="T29" fmla="*/ 35 h 90"/>
                <a:gd name="T30" fmla="*/ 1215 w 1861"/>
                <a:gd name="T31" fmla="*/ 35 h 90"/>
                <a:gd name="T32" fmla="*/ 1291 w 1861"/>
                <a:gd name="T33" fmla="*/ 28 h 90"/>
                <a:gd name="T34" fmla="*/ 1373 w 1861"/>
                <a:gd name="T35" fmla="*/ 28 h 90"/>
                <a:gd name="T36" fmla="*/ 1456 w 1861"/>
                <a:gd name="T37" fmla="*/ 21 h 90"/>
                <a:gd name="T38" fmla="*/ 1538 w 1861"/>
                <a:gd name="T39" fmla="*/ 21 h 90"/>
                <a:gd name="T40" fmla="*/ 1614 w 1861"/>
                <a:gd name="T41" fmla="*/ 14 h 90"/>
                <a:gd name="T42" fmla="*/ 1696 w 1861"/>
                <a:gd name="T43" fmla="*/ 14 h 90"/>
                <a:gd name="T44" fmla="*/ 1778 w 1861"/>
                <a:gd name="T45" fmla="*/ 7 h 90"/>
                <a:gd name="T46" fmla="*/ 1861 w 1861"/>
                <a:gd name="T47"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61" h="90">
                  <a:moveTo>
                    <a:pt x="0" y="90"/>
                  </a:moveTo>
                  <a:lnTo>
                    <a:pt x="83" y="90"/>
                  </a:lnTo>
                  <a:lnTo>
                    <a:pt x="165" y="83"/>
                  </a:lnTo>
                  <a:lnTo>
                    <a:pt x="247" y="76"/>
                  </a:lnTo>
                  <a:lnTo>
                    <a:pt x="323" y="76"/>
                  </a:lnTo>
                  <a:lnTo>
                    <a:pt x="405" y="69"/>
                  </a:lnTo>
                  <a:lnTo>
                    <a:pt x="488" y="69"/>
                  </a:lnTo>
                  <a:lnTo>
                    <a:pt x="570" y="62"/>
                  </a:lnTo>
                  <a:lnTo>
                    <a:pt x="645" y="62"/>
                  </a:lnTo>
                  <a:lnTo>
                    <a:pt x="728" y="55"/>
                  </a:lnTo>
                  <a:lnTo>
                    <a:pt x="810" y="55"/>
                  </a:lnTo>
                  <a:lnTo>
                    <a:pt x="893" y="48"/>
                  </a:lnTo>
                  <a:lnTo>
                    <a:pt x="968" y="42"/>
                  </a:lnTo>
                  <a:lnTo>
                    <a:pt x="1051" y="42"/>
                  </a:lnTo>
                  <a:lnTo>
                    <a:pt x="1133" y="35"/>
                  </a:lnTo>
                  <a:lnTo>
                    <a:pt x="1215" y="35"/>
                  </a:lnTo>
                  <a:lnTo>
                    <a:pt x="1291" y="28"/>
                  </a:lnTo>
                  <a:lnTo>
                    <a:pt x="1373" y="28"/>
                  </a:lnTo>
                  <a:lnTo>
                    <a:pt x="1456" y="21"/>
                  </a:lnTo>
                  <a:lnTo>
                    <a:pt x="1538" y="21"/>
                  </a:lnTo>
                  <a:lnTo>
                    <a:pt x="1614" y="14"/>
                  </a:lnTo>
                  <a:lnTo>
                    <a:pt x="1696" y="14"/>
                  </a:lnTo>
                  <a:lnTo>
                    <a:pt x="1778" y="7"/>
                  </a:lnTo>
                  <a:lnTo>
                    <a:pt x="1861" y="0"/>
                  </a:lnTo>
                </a:path>
              </a:pathLst>
            </a:custGeom>
            <a:noFill/>
            <a:ln w="14" cap="flat">
              <a:solidFill>
                <a:srgbClr val="FFFFFF"/>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97" name="Freeform 462"/>
            <p:cNvSpPr>
              <a:spLocks/>
            </p:cNvSpPr>
            <p:nvPr/>
          </p:nvSpPr>
          <p:spPr bwMode="auto">
            <a:xfrm>
              <a:off x="5338763" y="4140200"/>
              <a:ext cx="2954338" cy="185737"/>
            </a:xfrm>
            <a:custGeom>
              <a:avLst/>
              <a:gdLst>
                <a:gd name="T0" fmla="*/ 0 w 1861"/>
                <a:gd name="T1" fmla="*/ 117 h 117"/>
                <a:gd name="T2" fmla="*/ 83 w 1861"/>
                <a:gd name="T3" fmla="*/ 110 h 117"/>
                <a:gd name="T4" fmla="*/ 165 w 1861"/>
                <a:gd name="T5" fmla="*/ 110 h 117"/>
                <a:gd name="T6" fmla="*/ 247 w 1861"/>
                <a:gd name="T7" fmla="*/ 103 h 117"/>
                <a:gd name="T8" fmla="*/ 323 w 1861"/>
                <a:gd name="T9" fmla="*/ 96 h 117"/>
                <a:gd name="T10" fmla="*/ 405 w 1861"/>
                <a:gd name="T11" fmla="*/ 89 h 117"/>
                <a:gd name="T12" fmla="*/ 488 w 1861"/>
                <a:gd name="T13" fmla="*/ 82 h 117"/>
                <a:gd name="T14" fmla="*/ 570 w 1861"/>
                <a:gd name="T15" fmla="*/ 82 h 117"/>
                <a:gd name="T16" fmla="*/ 645 w 1861"/>
                <a:gd name="T17" fmla="*/ 76 h 117"/>
                <a:gd name="T18" fmla="*/ 728 w 1861"/>
                <a:gd name="T19" fmla="*/ 69 h 117"/>
                <a:gd name="T20" fmla="*/ 810 w 1861"/>
                <a:gd name="T21" fmla="*/ 62 h 117"/>
                <a:gd name="T22" fmla="*/ 893 w 1861"/>
                <a:gd name="T23" fmla="*/ 62 h 117"/>
                <a:gd name="T24" fmla="*/ 968 w 1861"/>
                <a:gd name="T25" fmla="*/ 55 h 117"/>
                <a:gd name="T26" fmla="*/ 1051 w 1861"/>
                <a:gd name="T27" fmla="*/ 48 h 117"/>
                <a:gd name="T28" fmla="*/ 1133 w 1861"/>
                <a:gd name="T29" fmla="*/ 41 h 117"/>
                <a:gd name="T30" fmla="*/ 1215 w 1861"/>
                <a:gd name="T31" fmla="*/ 41 h 117"/>
                <a:gd name="T32" fmla="*/ 1291 w 1861"/>
                <a:gd name="T33" fmla="*/ 34 h 117"/>
                <a:gd name="T34" fmla="*/ 1373 w 1861"/>
                <a:gd name="T35" fmla="*/ 28 h 117"/>
                <a:gd name="T36" fmla="*/ 1456 w 1861"/>
                <a:gd name="T37" fmla="*/ 21 h 117"/>
                <a:gd name="T38" fmla="*/ 1538 w 1861"/>
                <a:gd name="T39" fmla="*/ 21 h 117"/>
                <a:gd name="T40" fmla="*/ 1614 w 1861"/>
                <a:gd name="T41" fmla="*/ 14 h 117"/>
                <a:gd name="T42" fmla="*/ 1696 w 1861"/>
                <a:gd name="T43" fmla="*/ 7 h 117"/>
                <a:gd name="T44" fmla="*/ 1778 w 1861"/>
                <a:gd name="T45" fmla="*/ 0 h 117"/>
                <a:gd name="T46" fmla="*/ 1861 w 1861"/>
                <a:gd name="T47"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61" h="117">
                  <a:moveTo>
                    <a:pt x="0" y="117"/>
                  </a:moveTo>
                  <a:lnTo>
                    <a:pt x="83" y="110"/>
                  </a:lnTo>
                  <a:lnTo>
                    <a:pt x="165" y="110"/>
                  </a:lnTo>
                  <a:lnTo>
                    <a:pt x="247" y="103"/>
                  </a:lnTo>
                  <a:lnTo>
                    <a:pt x="323" y="96"/>
                  </a:lnTo>
                  <a:lnTo>
                    <a:pt x="405" y="89"/>
                  </a:lnTo>
                  <a:lnTo>
                    <a:pt x="488" y="82"/>
                  </a:lnTo>
                  <a:lnTo>
                    <a:pt x="570" y="82"/>
                  </a:lnTo>
                  <a:lnTo>
                    <a:pt x="645" y="76"/>
                  </a:lnTo>
                  <a:lnTo>
                    <a:pt x="728" y="69"/>
                  </a:lnTo>
                  <a:lnTo>
                    <a:pt x="810" y="62"/>
                  </a:lnTo>
                  <a:lnTo>
                    <a:pt x="893" y="62"/>
                  </a:lnTo>
                  <a:lnTo>
                    <a:pt x="968" y="55"/>
                  </a:lnTo>
                  <a:lnTo>
                    <a:pt x="1051" y="48"/>
                  </a:lnTo>
                  <a:lnTo>
                    <a:pt x="1133" y="41"/>
                  </a:lnTo>
                  <a:lnTo>
                    <a:pt x="1215" y="41"/>
                  </a:lnTo>
                  <a:lnTo>
                    <a:pt x="1291" y="34"/>
                  </a:lnTo>
                  <a:lnTo>
                    <a:pt x="1373" y="28"/>
                  </a:lnTo>
                  <a:lnTo>
                    <a:pt x="1456" y="21"/>
                  </a:lnTo>
                  <a:lnTo>
                    <a:pt x="1538" y="21"/>
                  </a:lnTo>
                  <a:lnTo>
                    <a:pt x="1614" y="14"/>
                  </a:lnTo>
                  <a:lnTo>
                    <a:pt x="1696" y="7"/>
                  </a:lnTo>
                  <a:lnTo>
                    <a:pt x="1778" y="0"/>
                  </a:lnTo>
                  <a:lnTo>
                    <a:pt x="1861" y="0"/>
                  </a:lnTo>
                </a:path>
              </a:pathLst>
            </a:custGeom>
            <a:noFill/>
            <a:ln w="14" cap="flat">
              <a:solidFill>
                <a:srgbClr val="FFFFFF"/>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99" name="Rectangle 464"/>
            <p:cNvSpPr>
              <a:spLocks noChangeArrowheads="1"/>
            </p:cNvSpPr>
            <p:nvPr/>
          </p:nvSpPr>
          <p:spPr bwMode="auto">
            <a:xfrm>
              <a:off x="7366000" y="2124075"/>
              <a:ext cx="992188" cy="457200"/>
            </a:xfrm>
            <a:prstGeom prst="rect">
              <a:avLst/>
            </a:prstGeom>
            <a:noFill/>
            <a:ln w="0">
              <a:solidFill>
                <a:schemeClr val="tx1"/>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0" name="Line 465"/>
            <p:cNvSpPr>
              <a:spLocks noChangeShapeType="1"/>
            </p:cNvSpPr>
            <p:nvPr/>
          </p:nvSpPr>
          <p:spPr bwMode="auto">
            <a:xfrm>
              <a:off x="7366000" y="2124075"/>
              <a:ext cx="992188"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1" name="Line 466"/>
            <p:cNvSpPr>
              <a:spLocks noChangeShapeType="1"/>
            </p:cNvSpPr>
            <p:nvPr/>
          </p:nvSpPr>
          <p:spPr bwMode="auto">
            <a:xfrm>
              <a:off x="7366000" y="2581275"/>
              <a:ext cx="992188"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2" name="Line 467"/>
            <p:cNvSpPr>
              <a:spLocks noChangeShapeType="1"/>
            </p:cNvSpPr>
            <p:nvPr/>
          </p:nvSpPr>
          <p:spPr bwMode="auto">
            <a:xfrm flipV="1">
              <a:off x="8358188" y="2124075"/>
              <a:ext cx="0" cy="45720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3" name="Line 468"/>
            <p:cNvSpPr>
              <a:spLocks noChangeShapeType="1"/>
            </p:cNvSpPr>
            <p:nvPr/>
          </p:nvSpPr>
          <p:spPr bwMode="auto">
            <a:xfrm flipV="1">
              <a:off x="7366000" y="2124075"/>
              <a:ext cx="0" cy="45720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4" name="Line 469"/>
            <p:cNvSpPr>
              <a:spLocks noChangeShapeType="1"/>
            </p:cNvSpPr>
            <p:nvPr/>
          </p:nvSpPr>
          <p:spPr bwMode="auto">
            <a:xfrm>
              <a:off x="7366000" y="2581275"/>
              <a:ext cx="992188"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5" name="Line 470"/>
            <p:cNvSpPr>
              <a:spLocks noChangeShapeType="1"/>
            </p:cNvSpPr>
            <p:nvPr/>
          </p:nvSpPr>
          <p:spPr bwMode="auto">
            <a:xfrm flipV="1">
              <a:off x="7366000" y="2124075"/>
              <a:ext cx="0" cy="45720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6" name="Line 471"/>
            <p:cNvSpPr>
              <a:spLocks noChangeShapeType="1"/>
            </p:cNvSpPr>
            <p:nvPr/>
          </p:nvSpPr>
          <p:spPr bwMode="auto">
            <a:xfrm>
              <a:off x="7366000" y="2124075"/>
              <a:ext cx="992188"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7" name="Line 472"/>
            <p:cNvSpPr>
              <a:spLocks noChangeShapeType="1"/>
            </p:cNvSpPr>
            <p:nvPr/>
          </p:nvSpPr>
          <p:spPr bwMode="auto">
            <a:xfrm>
              <a:off x="7366000" y="2581275"/>
              <a:ext cx="992188"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8" name="Line 473"/>
            <p:cNvSpPr>
              <a:spLocks noChangeShapeType="1"/>
            </p:cNvSpPr>
            <p:nvPr/>
          </p:nvSpPr>
          <p:spPr bwMode="auto">
            <a:xfrm flipV="1">
              <a:off x="8358188" y="2124075"/>
              <a:ext cx="0" cy="45720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9" name="Line 474"/>
            <p:cNvSpPr>
              <a:spLocks noChangeShapeType="1"/>
            </p:cNvSpPr>
            <p:nvPr/>
          </p:nvSpPr>
          <p:spPr bwMode="auto">
            <a:xfrm flipV="1">
              <a:off x="7366000" y="2124075"/>
              <a:ext cx="0" cy="45720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10" name="Rectangle 475"/>
            <p:cNvSpPr>
              <a:spLocks noChangeArrowheads="1"/>
            </p:cNvSpPr>
            <p:nvPr/>
          </p:nvSpPr>
          <p:spPr bwMode="auto">
            <a:xfrm>
              <a:off x="7943850" y="2166938"/>
              <a:ext cx="363882" cy="169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effectLst/>
                  <a:latin typeface="Helvetica" charset="0"/>
                  <a:cs typeface="Arial" pitchFamily="34" charset="0"/>
                </a:rPr>
                <a:t>1200"</a:t>
              </a:r>
              <a:endParaRPr kumimoji="0" lang="en-US" sz="1800" b="0" i="0" u="none" strike="noStrike" cap="none" normalizeH="0" baseline="0" dirty="0" smtClean="0">
                <a:ln>
                  <a:noFill/>
                </a:ln>
                <a:effectLst/>
                <a:latin typeface="Arial" pitchFamily="34" charset="0"/>
                <a:cs typeface="Arial" pitchFamily="34" charset="0"/>
              </a:endParaRPr>
            </a:p>
          </p:txBody>
        </p:sp>
        <p:sp>
          <p:nvSpPr>
            <p:cNvPr id="2411" name="Oval 476"/>
            <p:cNvSpPr>
              <a:spLocks noChangeArrowheads="1"/>
            </p:cNvSpPr>
            <p:nvPr/>
          </p:nvSpPr>
          <p:spPr bwMode="auto">
            <a:xfrm>
              <a:off x="7627938" y="2200275"/>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12" name="Oval 477"/>
            <p:cNvSpPr>
              <a:spLocks noChangeArrowheads="1"/>
            </p:cNvSpPr>
            <p:nvPr/>
          </p:nvSpPr>
          <p:spPr bwMode="auto">
            <a:xfrm>
              <a:off x="7627938" y="2200275"/>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13" name="Rectangle 478"/>
            <p:cNvSpPr>
              <a:spLocks noChangeArrowheads="1"/>
            </p:cNvSpPr>
            <p:nvPr/>
          </p:nvSpPr>
          <p:spPr bwMode="auto">
            <a:xfrm>
              <a:off x="7943850" y="2374900"/>
              <a:ext cx="363882" cy="169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effectLst/>
                  <a:latin typeface="Helvetica" charset="0"/>
                  <a:cs typeface="Arial" pitchFamily="34" charset="0"/>
                </a:rPr>
                <a:t>1800"</a:t>
              </a:r>
              <a:endParaRPr kumimoji="0" lang="en-US" sz="1800" b="0" i="0" u="none" strike="noStrike" cap="none" normalizeH="0" baseline="0" smtClean="0">
                <a:ln>
                  <a:noFill/>
                </a:ln>
                <a:effectLst/>
                <a:latin typeface="Arial" pitchFamily="34" charset="0"/>
                <a:cs typeface="Arial" pitchFamily="34" charset="0"/>
              </a:endParaRPr>
            </a:p>
          </p:txBody>
        </p:sp>
        <p:sp>
          <p:nvSpPr>
            <p:cNvPr id="2414" name="Rectangle 479"/>
            <p:cNvSpPr>
              <a:spLocks noChangeArrowheads="1"/>
            </p:cNvSpPr>
            <p:nvPr/>
          </p:nvSpPr>
          <p:spPr bwMode="auto">
            <a:xfrm>
              <a:off x="7627938" y="2406650"/>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grpSp>
      <p:sp>
        <p:nvSpPr>
          <p:cNvPr id="2815" name="TextBox 2814"/>
          <p:cNvSpPr txBox="1"/>
          <p:nvPr/>
        </p:nvSpPr>
        <p:spPr>
          <a:xfrm>
            <a:off x="2482850" y="6150756"/>
            <a:ext cx="4434680" cy="307777"/>
          </a:xfrm>
          <a:prstGeom prst="rect">
            <a:avLst/>
          </a:prstGeom>
          <a:noFill/>
        </p:spPr>
        <p:txBody>
          <a:bodyPr wrap="square" rtlCol="0">
            <a:spAutoFit/>
          </a:bodyPr>
          <a:lstStyle/>
          <a:p>
            <a:r>
              <a:rPr lang="en-CA" sz="1400" dirty="0" smtClean="0"/>
              <a:t>Adapted from </a:t>
            </a:r>
            <a:r>
              <a:rPr lang="en-CA" sz="1400" dirty="0" err="1" smtClean="0"/>
              <a:t>Tartaglia</a:t>
            </a:r>
            <a:r>
              <a:rPr lang="en-CA" sz="1400" dirty="0" smtClean="0"/>
              <a:t>, </a:t>
            </a:r>
            <a:r>
              <a:rPr lang="en-CA" sz="1400" dirty="0" err="1" smtClean="0"/>
              <a:t>Bamert</a:t>
            </a:r>
            <a:r>
              <a:rPr lang="en-CA" sz="1400" dirty="0" smtClean="0"/>
              <a:t>, Mast &amp; H</a:t>
            </a:r>
            <a:r>
              <a:rPr lang="en-CA" sz="1400" dirty="0"/>
              <a:t>. </a:t>
            </a:r>
            <a:r>
              <a:rPr lang="en-CA" sz="1400" dirty="0" smtClean="0"/>
              <a:t>Herzog (2009)</a:t>
            </a:r>
            <a:endParaRPr lang="en-CA" sz="1400" dirty="0"/>
          </a:p>
        </p:txBody>
      </p:sp>
    </p:spTree>
    <p:extLst>
      <p:ext uri="{BB962C8B-B14F-4D97-AF65-F5344CB8AC3E}">
        <p14:creationId xmlns="" xmlns:p14="http://schemas.microsoft.com/office/powerpoint/2010/main" val="13568392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Hypotheses</a:t>
            </a:r>
            <a:endParaRPr lang="en-CA" dirty="0"/>
          </a:p>
        </p:txBody>
      </p:sp>
      <p:sp>
        <p:nvSpPr>
          <p:cNvPr id="3" name="Content Placeholder 2"/>
          <p:cNvSpPr>
            <a:spLocks noGrp="1"/>
          </p:cNvSpPr>
          <p:nvPr>
            <p:ph idx="1"/>
          </p:nvPr>
        </p:nvSpPr>
        <p:spPr>
          <a:xfrm>
            <a:off x="457200" y="1600200"/>
            <a:ext cx="8229600" cy="4853136"/>
          </a:xfrm>
        </p:spPr>
        <p:txBody>
          <a:bodyPr>
            <a:normAutofit/>
          </a:bodyPr>
          <a:lstStyle/>
          <a:p>
            <a:r>
              <a:rPr lang="en-US" dirty="0" smtClean="0"/>
              <a:t>Roving may disrupt memory-trace-buildup for the roved stimuli (Yu </a:t>
            </a:r>
            <a:r>
              <a:rPr lang="en-US" dirty="0"/>
              <a:t>et al., 2004</a:t>
            </a:r>
            <a:r>
              <a:rPr lang="en-US" dirty="0" smtClean="0"/>
              <a:t>).</a:t>
            </a:r>
          </a:p>
          <a:p>
            <a:r>
              <a:rPr lang="en-US" dirty="0" smtClean="0"/>
              <a:t>Roving may diminish the stimuli’s predictability (</a:t>
            </a:r>
            <a:r>
              <a:rPr lang="en-US" dirty="0" err="1"/>
              <a:t>Adini</a:t>
            </a:r>
            <a:r>
              <a:rPr lang="en-US" dirty="0"/>
              <a:t> et al., 2004</a:t>
            </a:r>
            <a:r>
              <a:rPr lang="en-US" dirty="0" smtClean="0"/>
              <a:t>).</a:t>
            </a:r>
            <a:endParaRPr lang="en-CA" dirty="0" smtClean="0"/>
          </a:p>
          <a:p>
            <a:r>
              <a:rPr lang="en-US" dirty="0" smtClean="0"/>
              <a:t>Roving may prevent the participants from conceptually tagging each stimulus type in order to switch their attention to the appropriate perceptual template (Zhang et al., 2008).</a:t>
            </a:r>
          </a:p>
        </p:txBody>
      </p:sp>
    </p:spTree>
    <p:extLst>
      <p:ext uri="{BB962C8B-B14F-4D97-AF65-F5344CB8AC3E}">
        <p14:creationId xmlns="" xmlns:p14="http://schemas.microsoft.com/office/powerpoint/2010/main" val="380063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Roving</a:t>
            </a:r>
            <a:endParaRPr lang="en-US" dirty="0"/>
          </a:p>
        </p:txBody>
      </p:sp>
      <p:grpSp>
        <p:nvGrpSpPr>
          <p:cNvPr id="3" name="Group 19"/>
          <p:cNvGrpSpPr/>
          <p:nvPr/>
        </p:nvGrpSpPr>
        <p:grpSpPr>
          <a:xfrm>
            <a:off x="2394626" y="2933911"/>
            <a:ext cx="1080120" cy="1296144"/>
            <a:chOff x="2483768" y="4050035"/>
            <a:chExt cx="1080120" cy="1296144"/>
          </a:xfrm>
        </p:grpSpPr>
        <p:cxnSp>
          <p:nvCxnSpPr>
            <p:cNvPr id="4" name="Straight Connector 3"/>
            <p:cNvCxnSpPr/>
            <p:nvPr/>
          </p:nvCxnSpPr>
          <p:spPr>
            <a:xfrm rot="5400000">
              <a:off x="2015716" y="4878127"/>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3095836" y="4878127"/>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2663788" y="4878127"/>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704558" y="4050035"/>
              <a:ext cx="766801" cy="369332"/>
            </a:xfrm>
            <a:prstGeom prst="rect">
              <a:avLst/>
            </a:prstGeom>
            <a:noFill/>
          </p:spPr>
          <p:txBody>
            <a:bodyPr wrap="square" rtlCol="0">
              <a:spAutoFit/>
            </a:bodyPr>
            <a:lstStyle/>
            <a:p>
              <a:pPr algn="ctr"/>
              <a:r>
                <a:rPr lang="en-US" dirty="0" smtClean="0"/>
                <a:t>1200”</a:t>
              </a:r>
              <a:endParaRPr lang="en-US" dirty="0"/>
            </a:p>
          </p:txBody>
        </p:sp>
        <p:cxnSp>
          <p:nvCxnSpPr>
            <p:cNvPr id="8" name="Straight Connector 7"/>
            <p:cNvCxnSpPr/>
            <p:nvPr/>
          </p:nvCxnSpPr>
          <p:spPr>
            <a:xfrm rot="5400000">
              <a:off x="2371564" y="4234247"/>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3451684" y="4234247"/>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a:off x="2483769" y="4236289"/>
              <a:ext cx="220793"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352631" y="4234701"/>
              <a:ext cx="211257"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Group 43"/>
          <p:cNvGrpSpPr/>
          <p:nvPr/>
        </p:nvGrpSpPr>
        <p:grpSpPr>
          <a:xfrm>
            <a:off x="503768" y="2933911"/>
            <a:ext cx="1080120" cy="1296144"/>
            <a:chOff x="823033" y="2933911"/>
            <a:chExt cx="1080120" cy="1296144"/>
          </a:xfrm>
        </p:grpSpPr>
        <p:cxnSp>
          <p:nvCxnSpPr>
            <p:cNvPr id="22" name="Straight Connector 21"/>
            <p:cNvCxnSpPr/>
            <p:nvPr/>
          </p:nvCxnSpPr>
          <p:spPr>
            <a:xfrm rot="16200000" flipH="1">
              <a:off x="1435101"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6200000" flipH="1">
              <a:off x="354981"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6200000" flipH="1">
              <a:off x="787029"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043823" y="2933911"/>
              <a:ext cx="766801" cy="369332"/>
            </a:xfrm>
            <a:prstGeom prst="rect">
              <a:avLst/>
            </a:prstGeom>
            <a:noFill/>
          </p:spPr>
          <p:txBody>
            <a:bodyPr wrap="square" rtlCol="0">
              <a:spAutoFit/>
            </a:bodyPr>
            <a:lstStyle/>
            <a:p>
              <a:pPr algn="ctr"/>
              <a:r>
                <a:rPr lang="en-US" dirty="0" smtClean="0"/>
                <a:t>1200”</a:t>
              </a:r>
              <a:endParaRPr lang="en-US" dirty="0"/>
            </a:p>
          </p:txBody>
        </p:sp>
        <p:cxnSp>
          <p:nvCxnSpPr>
            <p:cNvPr id="26" name="Straight Connector 25"/>
            <p:cNvCxnSpPr/>
            <p:nvPr/>
          </p:nvCxnSpPr>
          <p:spPr>
            <a:xfrm rot="5400000">
              <a:off x="710829"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1790949"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10800000">
              <a:off x="823034" y="3120165"/>
              <a:ext cx="220793"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1691896" y="3118577"/>
              <a:ext cx="211257"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1" name="Group 29"/>
          <p:cNvGrpSpPr/>
          <p:nvPr/>
        </p:nvGrpSpPr>
        <p:grpSpPr>
          <a:xfrm>
            <a:off x="4932040" y="2933911"/>
            <a:ext cx="1656184" cy="1296144"/>
            <a:chOff x="4860032" y="4093264"/>
            <a:chExt cx="1656184" cy="1296144"/>
          </a:xfrm>
        </p:grpSpPr>
        <p:sp>
          <p:nvSpPr>
            <p:cNvPr id="15" name="TextBox 14"/>
            <p:cNvSpPr txBox="1"/>
            <p:nvPr/>
          </p:nvSpPr>
          <p:spPr>
            <a:xfrm>
              <a:off x="5304724" y="4093264"/>
              <a:ext cx="766801" cy="369332"/>
            </a:xfrm>
            <a:prstGeom prst="rect">
              <a:avLst/>
            </a:prstGeom>
            <a:noFill/>
          </p:spPr>
          <p:txBody>
            <a:bodyPr wrap="square" rtlCol="0">
              <a:spAutoFit/>
            </a:bodyPr>
            <a:lstStyle/>
            <a:p>
              <a:pPr algn="ctr"/>
              <a:r>
                <a:rPr lang="en-US" dirty="0" smtClean="0"/>
                <a:t>1800”</a:t>
              </a:r>
              <a:endParaRPr lang="en-US" dirty="0"/>
            </a:p>
          </p:txBody>
        </p:sp>
        <p:cxnSp>
          <p:nvCxnSpPr>
            <p:cNvPr id="12" name="Straight Connector 11"/>
            <p:cNvCxnSpPr/>
            <p:nvPr/>
          </p:nvCxnSpPr>
          <p:spPr>
            <a:xfrm rot="5400000">
              <a:off x="4391980" y="4921356"/>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6048164" y="4921356"/>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5040052" y="4921356"/>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4747828" y="4277476"/>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6404012" y="4277476"/>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5" idx="1"/>
            </p:cNvCxnSpPr>
            <p:nvPr/>
          </p:nvCxnSpPr>
          <p:spPr>
            <a:xfrm flipH="1">
              <a:off x="4860034" y="4277930"/>
              <a:ext cx="44469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5" idx="3"/>
            </p:cNvCxnSpPr>
            <p:nvPr/>
          </p:nvCxnSpPr>
          <p:spPr>
            <a:xfrm>
              <a:off x="6071525" y="4277930"/>
              <a:ext cx="444691"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30" name="Group 44"/>
          <p:cNvGrpSpPr/>
          <p:nvPr/>
        </p:nvGrpSpPr>
        <p:grpSpPr>
          <a:xfrm>
            <a:off x="7064350" y="2933911"/>
            <a:ext cx="1656184" cy="1296144"/>
            <a:chOff x="6680949" y="2933911"/>
            <a:chExt cx="1656184" cy="1296144"/>
          </a:xfrm>
        </p:grpSpPr>
        <p:sp>
          <p:nvSpPr>
            <p:cNvPr id="32" name="TextBox 31"/>
            <p:cNvSpPr txBox="1"/>
            <p:nvPr/>
          </p:nvSpPr>
          <p:spPr>
            <a:xfrm>
              <a:off x="7125641" y="2933911"/>
              <a:ext cx="766801" cy="369332"/>
            </a:xfrm>
            <a:prstGeom prst="rect">
              <a:avLst/>
            </a:prstGeom>
            <a:noFill/>
          </p:spPr>
          <p:txBody>
            <a:bodyPr wrap="square" rtlCol="0">
              <a:spAutoFit/>
            </a:bodyPr>
            <a:lstStyle/>
            <a:p>
              <a:pPr algn="ctr"/>
              <a:r>
                <a:rPr lang="en-US" dirty="0" smtClean="0"/>
                <a:t>1800”</a:t>
              </a:r>
              <a:endParaRPr lang="en-US" dirty="0"/>
            </a:p>
          </p:txBody>
        </p:sp>
        <p:cxnSp>
          <p:nvCxnSpPr>
            <p:cNvPr id="33" name="Straight Connector 32"/>
            <p:cNvCxnSpPr/>
            <p:nvPr/>
          </p:nvCxnSpPr>
          <p:spPr>
            <a:xfrm rot="16200000" flipH="1">
              <a:off x="7869081"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flipH="1">
              <a:off x="6212897"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7221009"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6568745"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8224929"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32" idx="1"/>
            </p:cNvCxnSpPr>
            <p:nvPr/>
          </p:nvCxnSpPr>
          <p:spPr>
            <a:xfrm flipH="1">
              <a:off x="6680951" y="3118577"/>
              <a:ext cx="44469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32" idx="3"/>
            </p:cNvCxnSpPr>
            <p:nvPr/>
          </p:nvCxnSpPr>
          <p:spPr>
            <a:xfrm>
              <a:off x="7892442" y="3118577"/>
              <a:ext cx="444691"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848917" y="2204864"/>
            <a:ext cx="2280681" cy="461665"/>
          </a:xfrm>
          <a:prstGeom prst="rect">
            <a:avLst/>
          </a:prstGeom>
          <a:noFill/>
        </p:spPr>
        <p:txBody>
          <a:bodyPr wrap="square" rtlCol="0">
            <a:spAutoFit/>
          </a:bodyPr>
          <a:lstStyle/>
          <a:p>
            <a:r>
              <a:rPr lang="en-CA" sz="2400" dirty="0" smtClean="0"/>
              <a:t>Learning Task 1</a:t>
            </a:r>
            <a:endParaRPr lang="en-CA" sz="2400" dirty="0"/>
          </a:p>
        </p:txBody>
      </p:sp>
      <p:sp>
        <p:nvSpPr>
          <p:cNvPr id="43" name="TextBox 42"/>
          <p:cNvSpPr txBox="1"/>
          <p:nvPr/>
        </p:nvSpPr>
        <p:spPr>
          <a:xfrm>
            <a:off x="5685947" y="2229793"/>
            <a:ext cx="2280681" cy="461665"/>
          </a:xfrm>
          <a:prstGeom prst="rect">
            <a:avLst/>
          </a:prstGeom>
          <a:noFill/>
        </p:spPr>
        <p:txBody>
          <a:bodyPr wrap="square" rtlCol="0">
            <a:spAutoFit/>
          </a:bodyPr>
          <a:lstStyle/>
          <a:p>
            <a:r>
              <a:rPr lang="en-CA" sz="2400" dirty="0" smtClean="0"/>
              <a:t>Learning Task 2</a:t>
            </a:r>
            <a:endParaRPr lang="en-CA"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Hypotheses</a:t>
            </a:r>
            <a:endParaRPr lang="en-CA" dirty="0"/>
          </a:p>
        </p:txBody>
      </p:sp>
      <p:sp>
        <p:nvSpPr>
          <p:cNvPr id="3" name="Content Placeholder 2"/>
          <p:cNvSpPr>
            <a:spLocks noGrp="1"/>
          </p:cNvSpPr>
          <p:nvPr>
            <p:ph idx="1"/>
          </p:nvPr>
        </p:nvSpPr>
        <p:spPr>
          <a:xfrm>
            <a:off x="457200" y="1600200"/>
            <a:ext cx="8229600" cy="4853136"/>
          </a:xfrm>
        </p:spPr>
        <p:txBody>
          <a:bodyPr>
            <a:normAutofit/>
          </a:bodyPr>
          <a:lstStyle/>
          <a:p>
            <a:r>
              <a:rPr lang="en-US" dirty="0" smtClean="0"/>
              <a:t>Roving may disrupt memory-trace-buildup for the roved stimuli (Yu </a:t>
            </a:r>
            <a:r>
              <a:rPr lang="en-US" dirty="0"/>
              <a:t>et al., 2004</a:t>
            </a:r>
            <a:r>
              <a:rPr lang="en-US" dirty="0" smtClean="0"/>
              <a:t>).</a:t>
            </a:r>
          </a:p>
          <a:p>
            <a:r>
              <a:rPr lang="en-US" dirty="0" smtClean="0"/>
              <a:t>Roving may diminish the stimuli’s predictability (</a:t>
            </a:r>
            <a:r>
              <a:rPr lang="en-US" dirty="0" err="1"/>
              <a:t>Adini</a:t>
            </a:r>
            <a:r>
              <a:rPr lang="en-US" dirty="0"/>
              <a:t> et al., 2004</a:t>
            </a:r>
            <a:r>
              <a:rPr lang="en-US" dirty="0" smtClean="0"/>
              <a:t>).</a:t>
            </a:r>
            <a:endParaRPr lang="en-CA" dirty="0" smtClean="0"/>
          </a:p>
          <a:p>
            <a:r>
              <a:rPr lang="en-US" dirty="0" smtClean="0"/>
              <a:t>Roving may prevent the participants from conceptually tagging each stimulus type in order to switch their attention to the appropriate perceptual template (Zhang et al., 2008).</a:t>
            </a:r>
          </a:p>
        </p:txBody>
      </p:sp>
    </p:spTree>
    <p:extLst>
      <p:ext uri="{BB962C8B-B14F-4D97-AF65-F5344CB8AC3E}">
        <p14:creationId xmlns="" xmlns:p14="http://schemas.microsoft.com/office/powerpoint/2010/main" val="3800636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Talk Outline</a:t>
            </a:r>
            <a:endParaRPr lang="en-US" dirty="0"/>
          </a:p>
        </p:txBody>
      </p:sp>
      <p:sp>
        <p:nvSpPr>
          <p:cNvPr id="3" name="Content Placeholder 2"/>
          <p:cNvSpPr>
            <a:spLocks noGrp="1"/>
          </p:cNvSpPr>
          <p:nvPr>
            <p:ph idx="1"/>
          </p:nvPr>
        </p:nvSpPr>
        <p:spPr/>
        <p:txBody>
          <a:bodyPr>
            <a:normAutofit/>
          </a:bodyPr>
          <a:lstStyle/>
          <a:p>
            <a:r>
              <a:rPr lang="en-US" dirty="0"/>
              <a:t>Perceptual Learning &amp; Roving</a:t>
            </a:r>
          </a:p>
          <a:p>
            <a:r>
              <a:rPr lang="en-US" dirty="0">
                <a:solidFill>
                  <a:schemeClr val="tx1">
                    <a:lumMod val="50000"/>
                  </a:schemeClr>
                </a:solidFill>
              </a:rPr>
              <a:t>The Unsupervised Bias</a:t>
            </a:r>
          </a:p>
          <a:p>
            <a:r>
              <a:rPr lang="en-US" dirty="0">
                <a:solidFill>
                  <a:schemeClr val="tx1">
                    <a:lumMod val="50000"/>
                  </a:schemeClr>
                </a:solidFill>
              </a:rPr>
              <a:t>Critical Experiment</a:t>
            </a:r>
          </a:p>
        </p:txBody>
      </p:sp>
    </p:spTree>
    <p:extLst>
      <p:ext uri="{BB962C8B-B14F-4D97-AF65-F5344CB8AC3E}">
        <p14:creationId xmlns="" xmlns:p14="http://schemas.microsoft.com/office/powerpoint/2010/main" val="13971506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Talk Outline</a:t>
            </a:r>
            <a:endParaRPr lang="en-US" dirty="0"/>
          </a:p>
        </p:txBody>
      </p:sp>
      <p:sp>
        <p:nvSpPr>
          <p:cNvPr id="3" name="Content Placeholder 2"/>
          <p:cNvSpPr>
            <a:spLocks noGrp="1"/>
          </p:cNvSpPr>
          <p:nvPr>
            <p:ph idx="1"/>
          </p:nvPr>
        </p:nvSpPr>
        <p:spPr/>
        <p:txBody>
          <a:bodyPr>
            <a:normAutofit/>
          </a:bodyPr>
          <a:lstStyle/>
          <a:p>
            <a:r>
              <a:rPr lang="en-US" dirty="0"/>
              <a:t>Perceptual Learning &amp; Roving</a:t>
            </a:r>
          </a:p>
          <a:p>
            <a:r>
              <a:rPr lang="en-US" dirty="0"/>
              <a:t>The Unsupervised Bias</a:t>
            </a:r>
          </a:p>
          <a:p>
            <a:r>
              <a:rPr lang="en-US" dirty="0">
                <a:solidFill>
                  <a:schemeClr val="tx1">
                    <a:lumMod val="50000"/>
                  </a:schemeClr>
                </a:solidFill>
              </a:rPr>
              <a:t>Critical Experiment</a:t>
            </a:r>
          </a:p>
        </p:txBody>
      </p:sp>
    </p:spTree>
    <p:extLst>
      <p:ext uri="{BB962C8B-B14F-4D97-AF65-F5344CB8AC3E}">
        <p14:creationId xmlns="" xmlns:p14="http://schemas.microsoft.com/office/powerpoint/2010/main" val="10959405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Model Predictions</a:t>
            </a:r>
            <a:endParaRPr lang="en-CA" dirty="0"/>
          </a:p>
        </p:txBody>
      </p:sp>
      <p:sp>
        <p:nvSpPr>
          <p:cNvPr id="5" name="TextBox 4"/>
          <p:cNvSpPr txBox="1"/>
          <p:nvPr/>
        </p:nvSpPr>
        <p:spPr>
          <a:xfrm>
            <a:off x="3481905" y="1785926"/>
            <a:ext cx="1512168" cy="369332"/>
          </a:xfrm>
          <a:prstGeom prst="rect">
            <a:avLst/>
          </a:prstGeom>
          <a:noFill/>
        </p:spPr>
        <p:txBody>
          <a:bodyPr wrap="square" rtlCol="0">
            <a:spAutoFit/>
          </a:bodyPr>
          <a:lstStyle/>
          <a:p>
            <a:r>
              <a:rPr lang="en-CA" dirty="0" smtClean="0"/>
              <a:t>Supervised</a:t>
            </a:r>
            <a:endParaRPr lang="en-CA" dirty="0"/>
          </a:p>
        </p:txBody>
      </p:sp>
      <p:sp>
        <p:nvSpPr>
          <p:cNvPr id="6" name="TextBox 5"/>
          <p:cNvSpPr txBox="1"/>
          <p:nvPr/>
        </p:nvSpPr>
        <p:spPr>
          <a:xfrm>
            <a:off x="805047" y="1785926"/>
            <a:ext cx="1512168" cy="369332"/>
          </a:xfrm>
          <a:prstGeom prst="rect">
            <a:avLst/>
          </a:prstGeom>
          <a:noFill/>
        </p:spPr>
        <p:txBody>
          <a:bodyPr wrap="square" rtlCol="0">
            <a:spAutoFit/>
          </a:bodyPr>
          <a:lstStyle/>
          <a:p>
            <a:r>
              <a:rPr lang="en-CA" dirty="0" smtClean="0"/>
              <a:t>Unsupervised</a:t>
            </a:r>
            <a:endParaRPr lang="en-CA" dirty="0"/>
          </a:p>
        </p:txBody>
      </p:sp>
      <p:sp>
        <p:nvSpPr>
          <p:cNvPr id="9" name="TextBox 8"/>
          <p:cNvSpPr txBox="1"/>
          <p:nvPr/>
        </p:nvSpPr>
        <p:spPr>
          <a:xfrm>
            <a:off x="6384600" y="1785926"/>
            <a:ext cx="1785950" cy="369332"/>
          </a:xfrm>
          <a:prstGeom prst="rect">
            <a:avLst/>
          </a:prstGeom>
          <a:noFill/>
        </p:spPr>
        <p:txBody>
          <a:bodyPr wrap="square" rtlCol="0">
            <a:spAutoFit/>
          </a:bodyPr>
          <a:lstStyle/>
          <a:p>
            <a:r>
              <a:rPr lang="en-US" dirty="0" smtClean="0"/>
              <a:t>Reward-Based</a:t>
            </a:r>
            <a:endParaRPr lang="en-US" dirty="0"/>
          </a:p>
        </p:txBody>
      </p:sp>
      <p:sp>
        <p:nvSpPr>
          <p:cNvPr id="12" name="TextBox 11"/>
          <p:cNvSpPr txBox="1"/>
          <p:nvPr/>
        </p:nvSpPr>
        <p:spPr>
          <a:xfrm>
            <a:off x="703875" y="5655720"/>
            <a:ext cx="1714512" cy="369332"/>
          </a:xfrm>
          <a:prstGeom prst="rect">
            <a:avLst/>
          </a:prstGeom>
          <a:noFill/>
        </p:spPr>
        <p:txBody>
          <a:bodyPr wrap="square" rtlCol="0">
            <a:spAutoFit/>
          </a:bodyPr>
          <a:lstStyle/>
          <a:p>
            <a:pPr marL="285750" indent="-285750">
              <a:buFont typeface="Arial" pitchFamily="34" charset="0"/>
              <a:buChar char="•"/>
            </a:pPr>
            <a:r>
              <a:rPr lang="en-US" dirty="0" smtClean="0"/>
              <a:t>No feedback</a:t>
            </a:r>
            <a:endParaRPr lang="en-US" dirty="0"/>
          </a:p>
        </p:txBody>
      </p:sp>
      <p:sp>
        <p:nvSpPr>
          <p:cNvPr id="13" name="TextBox 12"/>
          <p:cNvSpPr txBox="1"/>
          <p:nvPr/>
        </p:nvSpPr>
        <p:spPr>
          <a:xfrm>
            <a:off x="2987824" y="5655720"/>
            <a:ext cx="2500330" cy="923330"/>
          </a:xfrm>
          <a:prstGeom prst="rect">
            <a:avLst/>
          </a:prstGeom>
          <a:noFill/>
        </p:spPr>
        <p:txBody>
          <a:bodyPr wrap="square" rtlCol="0">
            <a:spAutoFit/>
          </a:bodyPr>
          <a:lstStyle/>
          <a:p>
            <a:pPr marL="285750" indent="-285750">
              <a:buFont typeface="Arial" pitchFamily="34" charset="0"/>
              <a:buChar char="•"/>
            </a:pPr>
            <a:r>
              <a:rPr lang="en-US" dirty="0" smtClean="0"/>
              <a:t>Trial by trial feedback</a:t>
            </a:r>
          </a:p>
          <a:p>
            <a:pPr marL="285750" indent="-285750">
              <a:buFont typeface="Arial" pitchFamily="34" charset="0"/>
              <a:buChar char="•"/>
            </a:pPr>
            <a:r>
              <a:rPr lang="en-US" dirty="0" smtClean="0"/>
              <a:t>Error feedback</a:t>
            </a:r>
          </a:p>
          <a:p>
            <a:pPr marL="285750" indent="-285750">
              <a:buFont typeface="Arial" pitchFamily="34" charset="0"/>
              <a:buChar char="•"/>
            </a:pPr>
            <a:r>
              <a:rPr lang="en-US" dirty="0" smtClean="0"/>
              <a:t>Teacher signal</a:t>
            </a:r>
            <a:endParaRPr lang="en-US" dirty="0"/>
          </a:p>
        </p:txBody>
      </p:sp>
      <p:grpSp>
        <p:nvGrpSpPr>
          <p:cNvPr id="118" name="Group 117"/>
          <p:cNvGrpSpPr/>
          <p:nvPr/>
        </p:nvGrpSpPr>
        <p:grpSpPr>
          <a:xfrm>
            <a:off x="1057075" y="4021041"/>
            <a:ext cx="1008112" cy="576064"/>
            <a:chOff x="985010" y="3140968"/>
            <a:chExt cx="1008112" cy="576064"/>
          </a:xfrm>
        </p:grpSpPr>
        <p:sp>
          <p:nvSpPr>
            <p:cNvPr id="47" name="Oval 46"/>
            <p:cNvSpPr/>
            <p:nvPr/>
          </p:nvSpPr>
          <p:spPr>
            <a:xfrm>
              <a:off x="985010"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Oval 47"/>
            <p:cNvSpPr/>
            <p:nvPr/>
          </p:nvSpPr>
          <p:spPr>
            <a:xfrm>
              <a:off x="1201034"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Oval 48"/>
            <p:cNvSpPr/>
            <p:nvPr/>
          </p:nvSpPr>
          <p:spPr>
            <a:xfrm>
              <a:off x="1417058"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Oval 49"/>
            <p:cNvSpPr/>
            <p:nvPr/>
          </p:nvSpPr>
          <p:spPr>
            <a:xfrm>
              <a:off x="1633082"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Oval 50"/>
            <p:cNvSpPr/>
            <p:nvPr/>
          </p:nvSpPr>
          <p:spPr>
            <a:xfrm>
              <a:off x="1849106"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Oval 51"/>
            <p:cNvSpPr/>
            <p:nvPr/>
          </p:nvSpPr>
          <p:spPr>
            <a:xfrm>
              <a:off x="1142136" y="3143349"/>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Oval 52"/>
            <p:cNvSpPr/>
            <p:nvPr/>
          </p:nvSpPr>
          <p:spPr>
            <a:xfrm>
              <a:off x="1417058" y="3143349"/>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Oval 53"/>
            <p:cNvSpPr/>
            <p:nvPr/>
          </p:nvSpPr>
          <p:spPr>
            <a:xfrm>
              <a:off x="1691980" y="3140968"/>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84" name="Straight Connector 83"/>
            <p:cNvCxnSpPr>
              <a:stCxn id="47" idx="0"/>
              <a:endCxn id="52" idx="4"/>
            </p:cNvCxnSpPr>
            <p:nvPr/>
          </p:nvCxnSpPr>
          <p:spPr>
            <a:xfrm flipV="1">
              <a:off x="1057018" y="3287365"/>
              <a:ext cx="157126"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47" idx="0"/>
              <a:endCxn id="53" idx="4"/>
            </p:cNvCxnSpPr>
            <p:nvPr/>
          </p:nvCxnSpPr>
          <p:spPr>
            <a:xfrm flipV="1">
              <a:off x="1057018" y="3287365"/>
              <a:ext cx="43204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a:stCxn id="47" idx="0"/>
              <a:endCxn id="54" idx="4"/>
            </p:cNvCxnSpPr>
            <p:nvPr/>
          </p:nvCxnSpPr>
          <p:spPr>
            <a:xfrm flipV="1">
              <a:off x="1057018" y="3284984"/>
              <a:ext cx="706970"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a:stCxn id="48" idx="0"/>
              <a:endCxn id="52" idx="4"/>
            </p:cNvCxnSpPr>
            <p:nvPr/>
          </p:nvCxnSpPr>
          <p:spPr>
            <a:xfrm flipH="1" flipV="1">
              <a:off x="1214144" y="3287365"/>
              <a:ext cx="5889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48" idx="0"/>
              <a:endCxn id="53" idx="4"/>
            </p:cNvCxnSpPr>
            <p:nvPr/>
          </p:nvCxnSpPr>
          <p:spPr>
            <a:xfrm flipV="1">
              <a:off x="1273042" y="3287365"/>
              <a:ext cx="216024"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49" idx="0"/>
              <a:endCxn id="53" idx="4"/>
            </p:cNvCxnSpPr>
            <p:nvPr/>
          </p:nvCxnSpPr>
          <p:spPr>
            <a:xfrm flipV="1">
              <a:off x="1489066" y="3287365"/>
              <a:ext cx="0"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48" idx="0"/>
              <a:endCxn id="54" idx="4"/>
            </p:cNvCxnSpPr>
            <p:nvPr/>
          </p:nvCxnSpPr>
          <p:spPr>
            <a:xfrm flipV="1">
              <a:off x="1273042" y="3284984"/>
              <a:ext cx="49094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49" idx="0"/>
            </p:cNvCxnSpPr>
            <p:nvPr/>
          </p:nvCxnSpPr>
          <p:spPr>
            <a:xfrm flipH="1" flipV="1">
              <a:off x="1214144" y="3284984"/>
              <a:ext cx="274922"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a:stCxn id="49" idx="0"/>
              <a:endCxn id="54" idx="4"/>
            </p:cNvCxnSpPr>
            <p:nvPr/>
          </p:nvCxnSpPr>
          <p:spPr>
            <a:xfrm flipV="1">
              <a:off x="1489066" y="3284984"/>
              <a:ext cx="274922"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50" idx="0"/>
              <a:endCxn id="52" idx="4"/>
            </p:cNvCxnSpPr>
            <p:nvPr/>
          </p:nvCxnSpPr>
          <p:spPr>
            <a:xfrm flipH="1" flipV="1">
              <a:off x="1214144" y="3287365"/>
              <a:ext cx="490946"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50" idx="0"/>
              <a:endCxn id="53" idx="4"/>
            </p:cNvCxnSpPr>
            <p:nvPr/>
          </p:nvCxnSpPr>
          <p:spPr>
            <a:xfrm flipH="1" flipV="1">
              <a:off x="1489066" y="3287365"/>
              <a:ext cx="216024"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a:stCxn id="50" idx="0"/>
            </p:cNvCxnSpPr>
            <p:nvPr/>
          </p:nvCxnSpPr>
          <p:spPr>
            <a:xfrm flipV="1">
              <a:off x="1705090" y="3284984"/>
              <a:ext cx="58898"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a:stCxn id="51" idx="0"/>
              <a:endCxn id="52" idx="4"/>
            </p:cNvCxnSpPr>
            <p:nvPr/>
          </p:nvCxnSpPr>
          <p:spPr>
            <a:xfrm flipH="1" flipV="1">
              <a:off x="1214144" y="3287365"/>
              <a:ext cx="706970"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a:stCxn id="51" idx="0"/>
              <a:endCxn id="53" idx="4"/>
            </p:cNvCxnSpPr>
            <p:nvPr/>
          </p:nvCxnSpPr>
          <p:spPr>
            <a:xfrm flipH="1" flipV="1">
              <a:off x="1489066" y="3287365"/>
              <a:ext cx="43204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a:stCxn id="51" idx="0"/>
              <a:endCxn id="54" idx="4"/>
            </p:cNvCxnSpPr>
            <p:nvPr/>
          </p:nvCxnSpPr>
          <p:spPr>
            <a:xfrm flipH="1" flipV="1">
              <a:off x="1763988" y="3284984"/>
              <a:ext cx="15712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9" name="Group 118"/>
          <p:cNvGrpSpPr/>
          <p:nvPr/>
        </p:nvGrpSpPr>
        <p:grpSpPr>
          <a:xfrm>
            <a:off x="3195302" y="4021041"/>
            <a:ext cx="1008112" cy="576064"/>
            <a:chOff x="985010" y="3140968"/>
            <a:chExt cx="1008112" cy="576064"/>
          </a:xfrm>
        </p:grpSpPr>
        <p:sp>
          <p:nvSpPr>
            <p:cNvPr id="120" name="Oval 119"/>
            <p:cNvSpPr/>
            <p:nvPr/>
          </p:nvSpPr>
          <p:spPr>
            <a:xfrm>
              <a:off x="985010"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1" name="Oval 120"/>
            <p:cNvSpPr/>
            <p:nvPr/>
          </p:nvSpPr>
          <p:spPr>
            <a:xfrm>
              <a:off x="1201034"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2" name="Oval 121"/>
            <p:cNvSpPr/>
            <p:nvPr/>
          </p:nvSpPr>
          <p:spPr>
            <a:xfrm>
              <a:off x="1417058"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3" name="Oval 122"/>
            <p:cNvSpPr/>
            <p:nvPr/>
          </p:nvSpPr>
          <p:spPr>
            <a:xfrm>
              <a:off x="1633082"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4" name="Oval 123"/>
            <p:cNvSpPr/>
            <p:nvPr/>
          </p:nvSpPr>
          <p:spPr>
            <a:xfrm>
              <a:off x="1849106"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5" name="Oval 124"/>
            <p:cNvSpPr/>
            <p:nvPr/>
          </p:nvSpPr>
          <p:spPr>
            <a:xfrm>
              <a:off x="1142136" y="3143349"/>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6" name="Oval 125"/>
            <p:cNvSpPr/>
            <p:nvPr/>
          </p:nvSpPr>
          <p:spPr>
            <a:xfrm>
              <a:off x="1417058" y="3143349"/>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7" name="Oval 126"/>
            <p:cNvSpPr/>
            <p:nvPr/>
          </p:nvSpPr>
          <p:spPr>
            <a:xfrm>
              <a:off x="1691980" y="3140968"/>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28" name="Straight Connector 127"/>
            <p:cNvCxnSpPr>
              <a:stCxn id="120" idx="0"/>
              <a:endCxn id="125" idx="4"/>
            </p:cNvCxnSpPr>
            <p:nvPr/>
          </p:nvCxnSpPr>
          <p:spPr>
            <a:xfrm flipV="1">
              <a:off x="1057018" y="3287365"/>
              <a:ext cx="157126"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a:stCxn id="120" idx="0"/>
              <a:endCxn id="126" idx="4"/>
            </p:cNvCxnSpPr>
            <p:nvPr/>
          </p:nvCxnSpPr>
          <p:spPr>
            <a:xfrm flipV="1">
              <a:off x="1057018" y="3287365"/>
              <a:ext cx="43204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a:stCxn id="120" idx="0"/>
              <a:endCxn id="127" idx="4"/>
            </p:cNvCxnSpPr>
            <p:nvPr/>
          </p:nvCxnSpPr>
          <p:spPr>
            <a:xfrm flipV="1">
              <a:off x="1057018" y="3284984"/>
              <a:ext cx="706970"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a:stCxn id="121" idx="0"/>
              <a:endCxn id="125" idx="4"/>
            </p:cNvCxnSpPr>
            <p:nvPr/>
          </p:nvCxnSpPr>
          <p:spPr>
            <a:xfrm flipH="1" flipV="1">
              <a:off x="1214144" y="3287365"/>
              <a:ext cx="5889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a:stCxn id="121" idx="0"/>
              <a:endCxn id="126" idx="4"/>
            </p:cNvCxnSpPr>
            <p:nvPr/>
          </p:nvCxnSpPr>
          <p:spPr>
            <a:xfrm flipV="1">
              <a:off x="1273042" y="3287365"/>
              <a:ext cx="216024"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a:stCxn id="122" idx="0"/>
              <a:endCxn id="126" idx="4"/>
            </p:cNvCxnSpPr>
            <p:nvPr/>
          </p:nvCxnSpPr>
          <p:spPr>
            <a:xfrm flipV="1">
              <a:off x="1489066" y="3287365"/>
              <a:ext cx="0"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a:stCxn id="121" idx="0"/>
              <a:endCxn id="127" idx="4"/>
            </p:cNvCxnSpPr>
            <p:nvPr/>
          </p:nvCxnSpPr>
          <p:spPr>
            <a:xfrm flipV="1">
              <a:off x="1273042" y="3284984"/>
              <a:ext cx="49094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a:stCxn id="122" idx="0"/>
            </p:cNvCxnSpPr>
            <p:nvPr/>
          </p:nvCxnSpPr>
          <p:spPr>
            <a:xfrm flipH="1" flipV="1">
              <a:off x="1214144" y="3284984"/>
              <a:ext cx="274922"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a:stCxn id="122" idx="0"/>
              <a:endCxn id="127" idx="4"/>
            </p:cNvCxnSpPr>
            <p:nvPr/>
          </p:nvCxnSpPr>
          <p:spPr>
            <a:xfrm flipV="1">
              <a:off x="1489066" y="3284984"/>
              <a:ext cx="274922"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a:stCxn id="123" idx="0"/>
              <a:endCxn id="125" idx="4"/>
            </p:cNvCxnSpPr>
            <p:nvPr/>
          </p:nvCxnSpPr>
          <p:spPr>
            <a:xfrm flipH="1" flipV="1">
              <a:off x="1214144" y="3287365"/>
              <a:ext cx="490946"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a:stCxn id="123" idx="0"/>
              <a:endCxn id="126" idx="4"/>
            </p:cNvCxnSpPr>
            <p:nvPr/>
          </p:nvCxnSpPr>
          <p:spPr>
            <a:xfrm flipH="1" flipV="1">
              <a:off x="1489066" y="3287365"/>
              <a:ext cx="216024"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a:stCxn id="123" idx="0"/>
            </p:cNvCxnSpPr>
            <p:nvPr/>
          </p:nvCxnSpPr>
          <p:spPr>
            <a:xfrm flipV="1">
              <a:off x="1705090" y="3284984"/>
              <a:ext cx="58898"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a:stCxn id="124" idx="0"/>
              <a:endCxn id="125" idx="4"/>
            </p:cNvCxnSpPr>
            <p:nvPr/>
          </p:nvCxnSpPr>
          <p:spPr>
            <a:xfrm flipH="1" flipV="1">
              <a:off x="1214144" y="3287365"/>
              <a:ext cx="706970"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a:stCxn id="124" idx="0"/>
              <a:endCxn id="126" idx="4"/>
            </p:cNvCxnSpPr>
            <p:nvPr/>
          </p:nvCxnSpPr>
          <p:spPr>
            <a:xfrm flipH="1" flipV="1">
              <a:off x="1489066" y="3287365"/>
              <a:ext cx="43204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a:stCxn id="124" idx="0"/>
              <a:endCxn id="127" idx="4"/>
            </p:cNvCxnSpPr>
            <p:nvPr/>
          </p:nvCxnSpPr>
          <p:spPr>
            <a:xfrm flipH="1" flipV="1">
              <a:off x="1763988" y="3284984"/>
              <a:ext cx="15712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5" name="TextBox 144"/>
          <p:cNvSpPr txBox="1"/>
          <p:nvPr/>
        </p:nvSpPr>
        <p:spPr>
          <a:xfrm>
            <a:off x="3309387" y="3272397"/>
            <a:ext cx="779942" cy="338554"/>
          </a:xfrm>
          <a:prstGeom prst="rect">
            <a:avLst/>
          </a:prstGeom>
          <a:noFill/>
          <a:ln>
            <a:solidFill>
              <a:schemeClr val="tx1"/>
            </a:solidFill>
          </a:ln>
        </p:spPr>
        <p:txBody>
          <a:bodyPr wrap="square" rtlCol="0">
            <a:spAutoFit/>
          </a:bodyPr>
          <a:lstStyle/>
          <a:p>
            <a:r>
              <a:rPr lang="en-CA" sz="1600" dirty="0" smtClean="0"/>
              <a:t>Output</a:t>
            </a:r>
            <a:endParaRPr lang="en-CA" sz="1600" dirty="0"/>
          </a:p>
        </p:txBody>
      </p:sp>
      <p:sp>
        <p:nvSpPr>
          <p:cNvPr id="146" name="TextBox 145"/>
          <p:cNvSpPr txBox="1"/>
          <p:nvPr/>
        </p:nvSpPr>
        <p:spPr>
          <a:xfrm>
            <a:off x="4348860" y="3149286"/>
            <a:ext cx="931817" cy="584775"/>
          </a:xfrm>
          <a:prstGeom prst="rect">
            <a:avLst/>
          </a:prstGeom>
          <a:noFill/>
          <a:ln>
            <a:solidFill>
              <a:schemeClr val="tx1"/>
            </a:solidFill>
          </a:ln>
        </p:spPr>
        <p:txBody>
          <a:bodyPr wrap="square" rtlCol="0">
            <a:spAutoFit/>
          </a:bodyPr>
          <a:lstStyle/>
          <a:p>
            <a:r>
              <a:rPr lang="en-CA" sz="1600" dirty="0" smtClean="0"/>
              <a:t>Desired Output</a:t>
            </a:r>
            <a:endParaRPr lang="en-CA" sz="1600" dirty="0"/>
          </a:p>
        </p:txBody>
      </p:sp>
      <p:cxnSp>
        <p:nvCxnSpPr>
          <p:cNvPr id="149" name="Straight Arrow Connector 148"/>
          <p:cNvCxnSpPr>
            <a:endCxn id="145" idx="2"/>
          </p:cNvCxnSpPr>
          <p:nvPr/>
        </p:nvCxnSpPr>
        <p:spPr>
          <a:xfrm flipV="1">
            <a:off x="3699358" y="3610951"/>
            <a:ext cx="0" cy="25747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0" name="TextBox 149"/>
          <p:cNvSpPr txBox="1"/>
          <p:nvPr/>
        </p:nvSpPr>
        <p:spPr>
          <a:xfrm>
            <a:off x="4455442" y="3868425"/>
            <a:ext cx="718654" cy="338554"/>
          </a:xfrm>
          <a:prstGeom prst="rect">
            <a:avLst/>
          </a:prstGeom>
          <a:noFill/>
          <a:ln>
            <a:solidFill>
              <a:schemeClr val="tx1"/>
            </a:solidFill>
          </a:ln>
        </p:spPr>
        <p:txBody>
          <a:bodyPr wrap="square" rtlCol="0">
            <a:spAutoFit/>
          </a:bodyPr>
          <a:lstStyle/>
          <a:p>
            <a:r>
              <a:rPr lang="en-CA" sz="1600" dirty="0" smtClean="0"/>
              <a:t>Error</a:t>
            </a:r>
            <a:endParaRPr lang="en-CA" sz="1600" dirty="0"/>
          </a:p>
        </p:txBody>
      </p:sp>
      <p:cxnSp>
        <p:nvCxnSpPr>
          <p:cNvPr id="152" name="Straight Arrow Connector 151"/>
          <p:cNvCxnSpPr>
            <a:endCxn id="150" idx="1"/>
          </p:cNvCxnSpPr>
          <p:nvPr/>
        </p:nvCxnSpPr>
        <p:spPr>
          <a:xfrm>
            <a:off x="4089329" y="3611665"/>
            <a:ext cx="366113" cy="426037"/>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a:stCxn id="146" idx="2"/>
            <a:endCxn id="150" idx="0"/>
          </p:cNvCxnSpPr>
          <p:nvPr/>
        </p:nvCxnSpPr>
        <p:spPr>
          <a:xfrm>
            <a:off x="4814769" y="3734061"/>
            <a:ext cx="0" cy="13436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a:stCxn id="150" idx="2"/>
          </p:cNvCxnSpPr>
          <p:nvPr/>
        </p:nvCxnSpPr>
        <p:spPr>
          <a:xfrm flipH="1">
            <a:off x="4203414" y="4206979"/>
            <a:ext cx="611355" cy="10209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64" name="Group 163"/>
          <p:cNvGrpSpPr/>
          <p:nvPr/>
        </p:nvGrpSpPr>
        <p:grpSpPr>
          <a:xfrm>
            <a:off x="6256683" y="4021755"/>
            <a:ext cx="1008112" cy="576064"/>
            <a:chOff x="985010" y="3140968"/>
            <a:chExt cx="1008112" cy="576064"/>
          </a:xfrm>
        </p:grpSpPr>
        <p:sp>
          <p:nvSpPr>
            <p:cNvPr id="174" name="Oval 173"/>
            <p:cNvSpPr/>
            <p:nvPr/>
          </p:nvSpPr>
          <p:spPr>
            <a:xfrm>
              <a:off x="985010"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5" name="Oval 174"/>
            <p:cNvSpPr/>
            <p:nvPr/>
          </p:nvSpPr>
          <p:spPr>
            <a:xfrm>
              <a:off x="1201034"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6" name="Oval 175"/>
            <p:cNvSpPr/>
            <p:nvPr/>
          </p:nvSpPr>
          <p:spPr>
            <a:xfrm>
              <a:off x="1417058"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7" name="Oval 176"/>
            <p:cNvSpPr/>
            <p:nvPr/>
          </p:nvSpPr>
          <p:spPr>
            <a:xfrm>
              <a:off x="1633082"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8" name="Oval 177"/>
            <p:cNvSpPr/>
            <p:nvPr/>
          </p:nvSpPr>
          <p:spPr>
            <a:xfrm>
              <a:off x="1849106"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9" name="Oval 178"/>
            <p:cNvSpPr/>
            <p:nvPr/>
          </p:nvSpPr>
          <p:spPr>
            <a:xfrm>
              <a:off x="1142136" y="3143349"/>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0" name="Oval 179"/>
            <p:cNvSpPr/>
            <p:nvPr/>
          </p:nvSpPr>
          <p:spPr>
            <a:xfrm>
              <a:off x="1417058" y="3143349"/>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1" name="Oval 180"/>
            <p:cNvSpPr/>
            <p:nvPr/>
          </p:nvSpPr>
          <p:spPr>
            <a:xfrm>
              <a:off x="1691980" y="3140968"/>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82" name="Straight Connector 181"/>
            <p:cNvCxnSpPr>
              <a:stCxn id="174" idx="0"/>
              <a:endCxn id="179" idx="4"/>
            </p:cNvCxnSpPr>
            <p:nvPr/>
          </p:nvCxnSpPr>
          <p:spPr>
            <a:xfrm flipV="1">
              <a:off x="1057018" y="3287365"/>
              <a:ext cx="157126"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a:stCxn id="174" idx="0"/>
              <a:endCxn id="180" idx="4"/>
            </p:cNvCxnSpPr>
            <p:nvPr/>
          </p:nvCxnSpPr>
          <p:spPr>
            <a:xfrm flipV="1">
              <a:off x="1057018" y="3287365"/>
              <a:ext cx="43204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a:stCxn id="174" idx="0"/>
              <a:endCxn id="181" idx="4"/>
            </p:cNvCxnSpPr>
            <p:nvPr/>
          </p:nvCxnSpPr>
          <p:spPr>
            <a:xfrm flipV="1">
              <a:off x="1057018" y="3284984"/>
              <a:ext cx="706970"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a:stCxn id="175" idx="0"/>
              <a:endCxn id="179" idx="4"/>
            </p:cNvCxnSpPr>
            <p:nvPr/>
          </p:nvCxnSpPr>
          <p:spPr>
            <a:xfrm flipH="1" flipV="1">
              <a:off x="1214144" y="3287365"/>
              <a:ext cx="5889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a:stCxn id="175" idx="0"/>
              <a:endCxn id="180" idx="4"/>
            </p:cNvCxnSpPr>
            <p:nvPr/>
          </p:nvCxnSpPr>
          <p:spPr>
            <a:xfrm flipV="1">
              <a:off x="1273042" y="3287365"/>
              <a:ext cx="216024"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a:stCxn id="176" idx="0"/>
              <a:endCxn id="180" idx="4"/>
            </p:cNvCxnSpPr>
            <p:nvPr/>
          </p:nvCxnSpPr>
          <p:spPr>
            <a:xfrm flipV="1">
              <a:off x="1489066" y="3287365"/>
              <a:ext cx="0"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a:stCxn id="175" idx="0"/>
              <a:endCxn id="181" idx="4"/>
            </p:cNvCxnSpPr>
            <p:nvPr/>
          </p:nvCxnSpPr>
          <p:spPr>
            <a:xfrm flipV="1">
              <a:off x="1273042" y="3284984"/>
              <a:ext cx="49094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a:stCxn id="176" idx="0"/>
            </p:cNvCxnSpPr>
            <p:nvPr/>
          </p:nvCxnSpPr>
          <p:spPr>
            <a:xfrm flipH="1" flipV="1">
              <a:off x="1214144" y="3284984"/>
              <a:ext cx="274922"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a:stCxn id="176" idx="0"/>
              <a:endCxn id="181" idx="4"/>
            </p:cNvCxnSpPr>
            <p:nvPr/>
          </p:nvCxnSpPr>
          <p:spPr>
            <a:xfrm flipV="1">
              <a:off x="1489066" y="3284984"/>
              <a:ext cx="274922"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a:stCxn id="177" idx="0"/>
              <a:endCxn id="179" idx="4"/>
            </p:cNvCxnSpPr>
            <p:nvPr/>
          </p:nvCxnSpPr>
          <p:spPr>
            <a:xfrm flipH="1" flipV="1">
              <a:off x="1214144" y="3287365"/>
              <a:ext cx="490946"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a:stCxn id="177" idx="0"/>
              <a:endCxn id="180" idx="4"/>
            </p:cNvCxnSpPr>
            <p:nvPr/>
          </p:nvCxnSpPr>
          <p:spPr>
            <a:xfrm flipH="1" flipV="1">
              <a:off x="1489066" y="3287365"/>
              <a:ext cx="216024"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a:stCxn id="177" idx="0"/>
            </p:cNvCxnSpPr>
            <p:nvPr/>
          </p:nvCxnSpPr>
          <p:spPr>
            <a:xfrm flipV="1">
              <a:off x="1705090" y="3284984"/>
              <a:ext cx="58898"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a:stCxn id="178" idx="0"/>
              <a:endCxn id="179" idx="4"/>
            </p:cNvCxnSpPr>
            <p:nvPr/>
          </p:nvCxnSpPr>
          <p:spPr>
            <a:xfrm flipH="1" flipV="1">
              <a:off x="1214144" y="3287365"/>
              <a:ext cx="706970"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a:stCxn id="178" idx="0"/>
              <a:endCxn id="180" idx="4"/>
            </p:cNvCxnSpPr>
            <p:nvPr/>
          </p:nvCxnSpPr>
          <p:spPr>
            <a:xfrm flipH="1" flipV="1">
              <a:off x="1489066" y="3287365"/>
              <a:ext cx="43204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a:stCxn id="178" idx="0"/>
              <a:endCxn id="181" idx="4"/>
            </p:cNvCxnSpPr>
            <p:nvPr/>
          </p:nvCxnSpPr>
          <p:spPr>
            <a:xfrm flipH="1" flipV="1">
              <a:off x="1763988" y="3284984"/>
              <a:ext cx="15712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5" name="TextBox 164"/>
          <p:cNvSpPr txBox="1"/>
          <p:nvPr/>
        </p:nvSpPr>
        <p:spPr>
          <a:xfrm>
            <a:off x="6436760" y="4984586"/>
            <a:ext cx="647958" cy="338554"/>
          </a:xfrm>
          <a:prstGeom prst="rect">
            <a:avLst/>
          </a:prstGeom>
          <a:noFill/>
          <a:ln>
            <a:solidFill>
              <a:schemeClr val="tx1"/>
            </a:solidFill>
          </a:ln>
        </p:spPr>
        <p:txBody>
          <a:bodyPr wrap="square" rtlCol="0">
            <a:spAutoFit/>
          </a:bodyPr>
          <a:lstStyle/>
          <a:p>
            <a:pPr algn="r"/>
            <a:r>
              <a:rPr lang="en-CA" sz="1600" dirty="0" smtClean="0"/>
              <a:t>Input</a:t>
            </a:r>
            <a:endParaRPr lang="en-CA" sz="1600" dirty="0"/>
          </a:p>
        </p:txBody>
      </p:sp>
      <p:sp>
        <p:nvSpPr>
          <p:cNvPr id="166" name="TextBox 165"/>
          <p:cNvSpPr txBox="1"/>
          <p:nvPr/>
        </p:nvSpPr>
        <p:spPr>
          <a:xfrm>
            <a:off x="6370768" y="3273111"/>
            <a:ext cx="779942" cy="338554"/>
          </a:xfrm>
          <a:prstGeom prst="rect">
            <a:avLst/>
          </a:prstGeom>
          <a:noFill/>
          <a:ln>
            <a:solidFill>
              <a:schemeClr val="tx1"/>
            </a:solidFill>
          </a:ln>
        </p:spPr>
        <p:txBody>
          <a:bodyPr wrap="square" rtlCol="0">
            <a:spAutoFit/>
          </a:bodyPr>
          <a:lstStyle/>
          <a:p>
            <a:r>
              <a:rPr lang="en-CA" sz="1600" dirty="0" smtClean="0"/>
              <a:t>Output</a:t>
            </a:r>
            <a:endParaRPr lang="en-CA" sz="1600" dirty="0"/>
          </a:p>
        </p:txBody>
      </p:sp>
      <p:sp>
        <p:nvSpPr>
          <p:cNvPr id="167" name="TextBox 166"/>
          <p:cNvSpPr txBox="1"/>
          <p:nvPr/>
        </p:nvSpPr>
        <p:spPr>
          <a:xfrm>
            <a:off x="7410241" y="3150000"/>
            <a:ext cx="931817" cy="584775"/>
          </a:xfrm>
          <a:prstGeom prst="rect">
            <a:avLst/>
          </a:prstGeom>
          <a:noFill/>
          <a:ln>
            <a:solidFill>
              <a:schemeClr val="tx1"/>
            </a:solidFill>
          </a:ln>
        </p:spPr>
        <p:txBody>
          <a:bodyPr wrap="square" rtlCol="0">
            <a:spAutoFit/>
          </a:bodyPr>
          <a:lstStyle/>
          <a:p>
            <a:r>
              <a:rPr lang="en-CA" sz="1600" dirty="0" smtClean="0"/>
              <a:t>Desired Output</a:t>
            </a:r>
            <a:endParaRPr lang="en-CA" sz="1600" dirty="0"/>
          </a:p>
        </p:txBody>
      </p:sp>
      <p:cxnSp>
        <p:nvCxnSpPr>
          <p:cNvPr id="168" name="Straight Arrow Connector 167"/>
          <p:cNvCxnSpPr>
            <a:stCxn id="165" idx="0"/>
          </p:cNvCxnSpPr>
          <p:nvPr/>
        </p:nvCxnSpPr>
        <p:spPr>
          <a:xfrm flipV="1">
            <a:off x="6760739" y="4761186"/>
            <a:ext cx="0" cy="22340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9" name="Straight Arrow Connector 168"/>
          <p:cNvCxnSpPr>
            <a:endCxn id="166" idx="2"/>
          </p:cNvCxnSpPr>
          <p:nvPr/>
        </p:nvCxnSpPr>
        <p:spPr>
          <a:xfrm flipV="1">
            <a:off x="6760739" y="3611665"/>
            <a:ext cx="0" cy="25747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0" name="TextBox 169"/>
          <p:cNvSpPr txBox="1"/>
          <p:nvPr/>
        </p:nvSpPr>
        <p:spPr>
          <a:xfrm>
            <a:off x="7516823" y="3869139"/>
            <a:ext cx="718654" cy="338554"/>
          </a:xfrm>
          <a:prstGeom prst="rect">
            <a:avLst/>
          </a:prstGeom>
          <a:noFill/>
          <a:ln>
            <a:solidFill>
              <a:schemeClr val="tx1"/>
            </a:solidFill>
          </a:ln>
        </p:spPr>
        <p:txBody>
          <a:bodyPr wrap="square" rtlCol="0">
            <a:spAutoFit/>
          </a:bodyPr>
          <a:lstStyle/>
          <a:p>
            <a:r>
              <a:rPr lang="en-CA" sz="1600" dirty="0" smtClean="0"/>
              <a:t>Error</a:t>
            </a:r>
            <a:endParaRPr lang="en-CA" sz="1600" dirty="0"/>
          </a:p>
        </p:txBody>
      </p:sp>
      <p:cxnSp>
        <p:nvCxnSpPr>
          <p:cNvPr id="171" name="Straight Arrow Connector 170"/>
          <p:cNvCxnSpPr>
            <a:endCxn id="170" idx="1"/>
          </p:cNvCxnSpPr>
          <p:nvPr/>
        </p:nvCxnSpPr>
        <p:spPr>
          <a:xfrm>
            <a:off x="7150710" y="3611665"/>
            <a:ext cx="366113" cy="426751"/>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2" name="Straight Arrow Connector 171"/>
          <p:cNvCxnSpPr>
            <a:stCxn id="167" idx="2"/>
            <a:endCxn id="170" idx="0"/>
          </p:cNvCxnSpPr>
          <p:nvPr/>
        </p:nvCxnSpPr>
        <p:spPr>
          <a:xfrm>
            <a:off x="7876150" y="3734775"/>
            <a:ext cx="0" cy="13436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3" name="Straight Arrow Connector 172"/>
          <p:cNvCxnSpPr>
            <a:stCxn id="170" idx="2"/>
            <a:endCxn id="162" idx="0"/>
          </p:cNvCxnSpPr>
          <p:nvPr/>
        </p:nvCxnSpPr>
        <p:spPr>
          <a:xfrm>
            <a:off x="7876150" y="4207693"/>
            <a:ext cx="0" cy="229419"/>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2" name="TextBox 161"/>
          <p:cNvSpPr txBox="1"/>
          <p:nvPr/>
        </p:nvSpPr>
        <p:spPr>
          <a:xfrm>
            <a:off x="7408098" y="4437112"/>
            <a:ext cx="936104" cy="338554"/>
          </a:xfrm>
          <a:prstGeom prst="rect">
            <a:avLst/>
          </a:prstGeom>
          <a:noFill/>
          <a:ln>
            <a:solidFill>
              <a:schemeClr val="tx1"/>
            </a:solidFill>
          </a:ln>
        </p:spPr>
        <p:txBody>
          <a:bodyPr wrap="square" rtlCol="0">
            <a:spAutoFit/>
          </a:bodyPr>
          <a:lstStyle/>
          <a:p>
            <a:r>
              <a:rPr lang="en-CA" sz="1600" dirty="0" smtClean="0"/>
              <a:t>Reward</a:t>
            </a:r>
            <a:endParaRPr lang="en-CA" sz="1600" dirty="0"/>
          </a:p>
        </p:txBody>
      </p:sp>
      <p:cxnSp>
        <p:nvCxnSpPr>
          <p:cNvPr id="1027" name="Straight Arrow Connector 1026"/>
          <p:cNvCxnSpPr/>
          <p:nvPr/>
        </p:nvCxnSpPr>
        <p:spPr>
          <a:xfrm flipH="1" flipV="1">
            <a:off x="7150710" y="4322402"/>
            <a:ext cx="259531" cy="11471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3" name="TextBox 142"/>
          <p:cNvSpPr txBox="1"/>
          <p:nvPr/>
        </p:nvSpPr>
        <p:spPr>
          <a:xfrm>
            <a:off x="5643570" y="5655720"/>
            <a:ext cx="3268010" cy="923330"/>
          </a:xfrm>
          <a:prstGeom prst="rect">
            <a:avLst/>
          </a:prstGeom>
          <a:noFill/>
        </p:spPr>
        <p:txBody>
          <a:bodyPr wrap="square" rtlCol="0">
            <a:spAutoFit/>
          </a:bodyPr>
          <a:lstStyle/>
          <a:p>
            <a:pPr marL="285750" indent="-285750">
              <a:buFont typeface="Arial" pitchFamily="34" charset="0"/>
              <a:buChar char="•"/>
            </a:pPr>
            <a:r>
              <a:rPr lang="en-US" dirty="0" smtClean="0"/>
              <a:t>Feedback after many trials</a:t>
            </a:r>
          </a:p>
          <a:p>
            <a:pPr marL="285750" indent="-285750">
              <a:buFont typeface="Arial" pitchFamily="34" charset="0"/>
              <a:buChar char="•"/>
            </a:pPr>
            <a:r>
              <a:rPr lang="en-US" dirty="0" smtClean="0"/>
              <a:t>Error feedback</a:t>
            </a:r>
          </a:p>
          <a:p>
            <a:pPr marL="285750" indent="-285750">
              <a:buFont typeface="Arial" pitchFamily="34" charset="0"/>
              <a:buChar char="•"/>
            </a:pPr>
            <a:r>
              <a:rPr lang="en-US" dirty="0" smtClean="0"/>
              <a:t>Teacher signal</a:t>
            </a:r>
            <a:endParaRPr lang="en-US" dirty="0"/>
          </a:p>
        </p:txBody>
      </p:sp>
      <p:sp>
        <p:nvSpPr>
          <p:cNvPr id="7" name="TextBox 6"/>
          <p:cNvSpPr txBox="1"/>
          <p:nvPr/>
        </p:nvSpPr>
        <p:spPr>
          <a:xfrm>
            <a:off x="1473275" y="4416263"/>
            <a:ext cx="150571" cy="215444"/>
          </a:xfrm>
          <a:prstGeom prst="rect">
            <a:avLst/>
          </a:prstGeom>
          <a:noFill/>
        </p:spPr>
        <p:txBody>
          <a:bodyPr wrap="square" rtlCol="0">
            <a:spAutoFit/>
          </a:bodyPr>
          <a:lstStyle/>
          <a:p>
            <a:r>
              <a:rPr lang="en-CA" sz="800" dirty="0" err="1" smtClean="0"/>
              <a:t>i</a:t>
            </a:r>
            <a:endParaRPr lang="en-CA" sz="800" dirty="0"/>
          </a:p>
        </p:txBody>
      </p:sp>
      <p:sp>
        <p:nvSpPr>
          <p:cNvPr id="147" name="TextBox 146"/>
          <p:cNvSpPr txBox="1"/>
          <p:nvPr/>
        </p:nvSpPr>
        <p:spPr>
          <a:xfrm>
            <a:off x="1478037" y="3977963"/>
            <a:ext cx="150571" cy="215444"/>
          </a:xfrm>
          <a:prstGeom prst="rect">
            <a:avLst/>
          </a:prstGeom>
          <a:noFill/>
        </p:spPr>
        <p:txBody>
          <a:bodyPr wrap="square" rtlCol="0">
            <a:spAutoFit/>
          </a:bodyPr>
          <a:lstStyle/>
          <a:p>
            <a:r>
              <a:rPr lang="en-CA" sz="800" dirty="0" smtClean="0"/>
              <a:t>j</a:t>
            </a:r>
            <a:endParaRPr lang="en-CA" sz="800" dirty="0"/>
          </a:p>
        </p:txBody>
      </p:sp>
      <p:cxnSp>
        <p:nvCxnSpPr>
          <p:cNvPr id="151" name="Straight Arrow Connector 150"/>
          <p:cNvCxnSpPr/>
          <p:nvPr/>
        </p:nvCxnSpPr>
        <p:spPr>
          <a:xfrm flipV="1">
            <a:off x="3411326" y="3610951"/>
            <a:ext cx="0" cy="25747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p:nvPr/>
        </p:nvCxnSpPr>
        <p:spPr>
          <a:xfrm flipV="1">
            <a:off x="3977230" y="3605324"/>
            <a:ext cx="0" cy="25747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4" name="Straight Arrow Connector 153"/>
          <p:cNvCxnSpPr/>
          <p:nvPr/>
        </p:nvCxnSpPr>
        <p:spPr>
          <a:xfrm flipV="1">
            <a:off x="6482867" y="3610951"/>
            <a:ext cx="0" cy="25747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p:nvPr/>
        </p:nvCxnSpPr>
        <p:spPr>
          <a:xfrm flipV="1">
            <a:off x="7048771" y="3605324"/>
            <a:ext cx="0" cy="25747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3375379" y="4983872"/>
            <a:ext cx="647958" cy="338554"/>
          </a:xfrm>
          <a:prstGeom prst="rect">
            <a:avLst/>
          </a:prstGeom>
          <a:noFill/>
          <a:ln>
            <a:solidFill>
              <a:schemeClr val="tx1"/>
            </a:solidFill>
          </a:ln>
        </p:spPr>
        <p:txBody>
          <a:bodyPr wrap="square" rtlCol="0">
            <a:spAutoFit/>
          </a:bodyPr>
          <a:lstStyle/>
          <a:p>
            <a:pPr algn="r"/>
            <a:r>
              <a:rPr lang="en-CA" sz="1600" dirty="0" smtClean="0"/>
              <a:t>Input</a:t>
            </a:r>
            <a:endParaRPr lang="en-CA" sz="1600" dirty="0"/>
          </a:p>
        </p:txBody>
      </p:sp>
      <p:cxnSp>
        <p:nvCxnSpPr>
          <p:cNvPr id="113" name="Straight Arrow Connector 112"/>
          <p:cNvCxnSpPr>
            <a:stCxn id="111" idx="0"/>
          </p:cNvCxnSpPr>
          <p:nvPr/>
        </p:nvCxnSpPr>
        <p:spPr>
          <a:xfrm flipV="1">
            <a:off x="3699358" y="4760472"/>
            <a:ext cx="0" cy="22340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1285852" y="5000636"/>
            <a:ext cx="647958" cy="338554"/>
          </a:xfrm>
          <a:prstGeom prst="rect">
            <a:avLst/>
          </a:prstGeom>
          <a:noFill/>
          <a:ln>
            <a:solidFill>
              <a:schemeClr val="tx1"/>
            </a:solidFill>
          </a:ln>
        </p:spPr>
        <p:txBody>
          <a:bodyPr wrap="square" rtlCol="0">
            <a:spAutoFit/>
          </a:bodyPr>
          <a:lstStyle/>
          <a:p>
            <a:pPr algn="r"/>
            <a:r>
              <a:rPr lang="en-CA" sz="1600" dirty="0" smtClean="0"/>
              <a:t>Input</a:t>
            </a:r>
            <a:endParaRPr lang="en-CA" sz="1600" dirty="0"/>
          </a:p>
        </p:txBody>
      </p:sp>
      <p:cxnSp>
        <p:nvCxnSpPr>
          <p:cNvPr id="115" name="Straight Arrow Connector 114"/>
          <p:cNvCxnSpPr>
            <a:stCxn id="114" idx="0"/>
          </p:cNvCxnSpPr>
          <p:nvPr/>
        </p:nvCxnSpPr>
        <p:spPr>
          <a:xfrm flipV="1">
            <a:off x="1609831" y="4777236"/>
            <a:ext cx="0" cy="22340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6" name="Content Placeholder 2"/>
          <p:cNvSpPr txBox="1">
            <a:spLocks/>
          </p:cNvSpPr>
          <p:nvPr/>
        </p:nvSpPr>
        <p:spPr>
          <a:xfrm>
            <a:off x="3143240" y="2357430"/>
            <a:ext cx="2000264" cy="357190"/>
          </a:xfrm>
          <a:prstGeom prst="rect">
            <a:avLst/>
          </a:prstGeom>
        </p:spPr>
        <p:txBody>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l-GR" sz="2000" b="0" i="0" u="none" strike="noStrike" kern="1200" cap="none" spc="0" normalizeH="0" baseline="0" noProof="0" dirty="0" smtClean="0">
                <a:ln>
                  <a:noFill/>
                </a:ln>
                <a:solidFill>
                  <a:schemeClr val="tx1"/>
                </a:solidFill>
                <a:effectLst/>
                <a:uLnTx/>
                <a:uFillTx/>
                <a:latin typeface="+mn-lt"/>
                <a:ea typeface="+mn-ea"/>
                <a:cs typeface="+mn-cs"/>
              </a:rPr>
              <a:t>Δ</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w</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pre</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i</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000" b="0" i="0" u="none" strike="noStrike" kern="1200" cap="none" spc="0" normalizeH="0" noProof="0" dirty="0" smtClean="0">
                <a:ln>
                  <a:noFill/>
                </a:ln>
                <a:solidFill>
                  <a:schemeClr val="tx1"/>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e</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ij</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17" name="Content Placeholder 2"/>
          <p:cNvSpPr txBox="1">
            <a:spLocks/>
          </p:cNvSpPr>
          <p:nvPr/>
        </p:nvSpPr>
        <p:spPr>
          <a:xfrm>
            <a:off x="5500694" y="2357430"/>
            <a:ext cx="3357586" cy="357190"/>
          </a:xfrm>
          <a:prstGeom prst="rect">
            <a:avLst/>
          </a:prstGeom>
        </p:spPr>
        <p:txBody>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l-GR" sz="2000" b="0" i="0" u="none" strike="noStrike" kern="1200" cap="none" spc="0" normalizeH="0" baseline="0" noProof="0" dirty="0" smtClean="0">
                <a:ln>
                  <a:noFill/>
                </a:ln>
                <a:solidFill>
                  <a:schemeClr val="tx1"/>
                </a:solidFill>
                <a:effectLst/>
                <a:uLnTx/>
                <a:uFillTx/>
                <a:latin typeface="+mn-lt"/>
                <a:ea typeface="+mn-ea"/>
                <a:cs typeface="+mn-cs"/>
              </a:rPr>
              <a:t>Δ</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w</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Cov</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R,w</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 ‹R›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w</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44" name="Content Placeholder 2"/>
          <p:cNvSpPr txBox="1">
            <a:spLocks/>
          </p:cNvSpPr>
          <p:nvPr/>
        </p:nvSpPr>
        <p:spPr>
          <a:xfrm>
            <a:off x="428596" y="2357430"/>
            <a:ext cx="2143140" cy="357190"/>
          </a:xfrm>
          <a:prstGeom prst="rect">
            <a:avLst/>
          </a:prstGeom>
        </p:spPr>
        <p:txBody>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l-GR" sz="2000" b="0" i="0" u="none" strike="noStrike" kern="1200" cap="none" spc="0" normalizeH="0" baseline="0" noProof="0" dirty="0" smtClean="0">
                <a:ln>
                  <a:noFill/>
                </a:ln>
                <a:solidFill>
                  <a:schemeClr val="tx1"/>
                </a:solidFill>
                <a:effectLst/>
                <a:uLnTx/>
                <a:uFillTx/>
                <a:latin typeface="+mn-lt"/>
                <a:ea typeface="+mn-ea"/>
                <a:cs typeface="+mn-cs"/>
              </a:rPr>
              <a:t>Δ</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w</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pre</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i</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000" b="0" i="0" u="none" strike="noStrike" kern="1200" cap="none" spc="0" normalizeH="0" noProof="0" dirty="0" smtClean="0">
                <a:ln>
                  <a:noFill/>
                </a:ln>
                <a:solidFill>
                  <a:schemeClr val="tx1"/>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post</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j</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 xmlns:p14="http://schemas.microsoft.com/office/powerpoint/2010/main" val="19180085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Talk Outline</a:t>
            </a:r>
            <a:endParaRPr lang="en-US" dirty="0"/>
          </a:p>
        </p:txBody>
      </p:sp>
      <p:sp>
        <p:nvSpPr>
          <p:cNvPr id="3" name="Content Placeholder 2"/>
          <p:cNvSpPr>
            <a:spLocks noGrp="1"/>
          </p:cNvSpPr>
          <p:nvPr>
            <p:ph idx="1"/>
          </p:nvPr>
        </p:nvSpPr>
        <p:spPr/>
        <p:txBody>
          <a:bodyPr>
            <a:normAutofit/>
          </a:bodyPr>
          <a:lstStyle/>
          <a:p>
            <a:r>
              <a:rPr lang="en-US" dirty="0" smtClean="0"/>
              <a:t>Perceptual Learning &amp; Roving</a:t>
            </a:r>
          </a:p>
          <a:p>
            <a:r>
              <a:rPr lang="en-US" dirty="0" smtClean="0"/>
              <a:t>The Unsupervised Bias</a:t>
            </a:r>
          </a:p>
          <a:p>
            <a:r>
              <a:rPr lang="en-US" dirty="0" smtClean="0"/>
              <a:t>Critical Experiment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Content Placeholder 2"/>
          <p:cNvSpPr txBox="1">
            <a:spLocks/>
          </p:cNvSpPr>
          <p:nvPr/>
        </p:nvSpPr>
        <p:spPr>
          <a:xfrm>
            <a:off x="3143240" y="2357430"/>
            <a:ext cx="2000264" cy="357190"/>
          </a:xfrm>
          <a:prstGeom prst="rect">
            <a:avLst/>
          </a:prstGeom>
        </p:spPr>
        <p:txBody>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l-GR" sz="2000" b="0" i="0" u="none" strike="noStrike" kern="1200" cap="none" spc="0" normalizeH="0" baseline="0" noProof="0" dirty="0" smtClean="0">
                <a:ln>
                  <a:noFill/>
                </a:ln>
                <a:solidFill>
                  <a:schemeClr val="tx1"/>
                </a:solidFill>
                <a:effectLst/>
                <a:uLnTx/>
                <a:uFillTx/>
                <a:latin typeface="+mn-lt"/>
                <a:ea typeface="+mn-ea"/>
                <a:cs typeface="+mn-cs"/>
              </a:rPr>
              <a:t>Δ</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w</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pre</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i</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000" b="0" i="0" u="none" strike="noStrike" kern="1200" cap="none" spc="0" normalizeH="0" noProof="0" dirty="0" smtClean="0">
                <a:ln>
                  <a:noFill/>
                </a:ln>
                <a:solidFill>
                  <a:schemeClr val="tx1"/>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e</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ij</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Title 1"/>
          <p:cNvSpPr>
            <a:spLocks noGrp="1"/>
          </p:cNvSpPr>
          <p:nvPr>
            <p:ph type="title"/>
          </p:nvPr>
        </p:nvSpPr>
        <p:spPr/>
        <p:txBody>
          <a:bodyPr/>
          <a:lstStyle/>
          <a:p>
            <a:r>
              <a:rPr lang="en-CA" dirty="0" smtClean="0"/>
              <a:t>Model Predictions</a:t>
            </a:r>
            <a:endParaRPr lang="en-CA" dirty="0"/>
          </a:p>
        </p:txBody>
      </p:sp>
      <p:sp>
        <p:nvSpPr>
          <p:cNvPr id="158" name="TextBox 157"/>
          <p:cNvSpPr txBox="1"/>
          <p:nvPr/>
        </p:nvSpPr>
        <p:spPr>
          <a:xfrm>
            <a:off x="805047" y="1785926"/>
            <a:ext cx="1512168" cy="369332"/>
          </a:xfrm>
          <a:prstGeom prst="rect">
            <a:avLst/>
          </a:prstGeom>
          <a:noFill/>
        </p:spPr>
        <p:txBody>
          <a:bodyPr wrap="square" rtlCol="0">
            <a:spAutoFit/>
          </a:bodyPr>
          <a:lstStyle/>
          <a:p>
            <a:r>
              <a:rPr lang="en-CA" dirty="0" smtClean="0"/>
              <a:t>Unsupervised</a:t>
            </a:r>
            <a:endParaRPr lang="en-CA" dirty="0"/>
          </a:p>
        </p:txBody>
      </p:sp>
      <p:sp>
        <p:nvSpPr>
          <p:cNvPr id="163" name="TextBox 162"/>
          <p:cNvSpPr txBox="1"/>
          <p:nvPr/>
        </p:nvSpPr>
        <p:spPr>
          <a:xfrm>
            <a:off x="6384600" y="1785926"/>
            <a:ext cx="1785950" cy="369332"/>
          </a:xfrm>
          <a:prstGeom prst="rect">
            <a:avLst/>
          </a:prstGeom>
          <a:noFill/>
        </p:spPr>
        <p:txBody>
          <a:bodyPr wrap="square" rtlCol="0">
            <a:spAutoFit/>
          </a:bodyPr>
          <a:lstStyle/>
          <a:p>
            <a:r>
              <a:rPr lang="en-US" dirty="0" smtClean="0"/>
              <a:t>Reward-Based</a:t>
            </a:r>
            <a:endParaRPr lang="en-US" dirty="0"/>
          </a:p>
        </p:txBody>
      </p:sp>
      <p:sp>
        <p:nvSpPr>
          <p:cNvPr id="197" name="TextBox 196"/>
          <p:cNvSpPr txBox="1"/>
          <p:nvPr/>
        </p:nvSpPr>
        <p:spPr>
          <a:xfrm>
            <a:off x="703875" y="5655720"/>
            <a:ext cx="1714512" cy="369332"/>
          </a:xfrm>
          <a:prstGeom prst="rect">
            <a:avLst/>
          </a:prstGeom>
          <a:noFill/>
        </p:spPr>
        <p:txBody>
          <a:bodyPr wrap="square" rtlCol="0">
            <a:spAutoFit/>
          </a:bodyPr>
          <a:lstStyle/>
          <a:p>
            <a:pPr marL="285750" indent="-285750">
              <a:buFont typeface="Arial" pitchFamily="34" charset="0"/>
              <a:buChar char="•"/>
            </a:pPr>
            <a:r>
              <a:rPr lang="en-US" dirty="0" smtClean="0"/>
              <a:t>No feedback</a:t>
            </a:r>
            <a:endParaRPr lang="en-US" dirty="0"/>
          </a:p>
        </p:txBody>
      </p:sp>
      <p:grpSp>
        <p:nvGrpSpPr>
          <p:cNvPr id="199" name="Group 198"/>
          <p:cNvGrpSpPr/>
          <p:nvPr/>
        </p:nvGrpSpPr>
        <p:grpSpPr>
          <a:xfrm>
            <a:off x="1057075" y="4021041"/>
            <a:ext cx="1008112" cy="576064"/>
            <a:chOff x="985010" y="3140968"/>
            <a:chExt cx="1008112" cy="576064"/>
          </a:xfrm>
        </p:grpSpPr>
        <p:sp>
          <p:nvSpPr>
            <p:cNvPr id="200" name="Oval 199"/>
            <p:cNvSpPr/>
            <p:nvPr/>
          </p:nvSpPr>
          <p:spPr>
            <a:xfrm>
              <a:off x="985010"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1" name="Oval 200"/>
            <p:cNvSpPr/>
            <p:nvPr/>
          </p:nvSpPr>
          <p:spPr>
            <a:xfrm>
              <a:off x="1201034"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2" name="Oval 201"/>
            <p:cNvSpPr/>
            <p:nvPr/>
          </p:nvSpPr>
          <p:spPr>
            <a:xfrm>
              <a:off x="1417058"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3" name="Oval 202"/>
            <p:cNvSpPr/>
            <p:nvPr/>
          </p:nvSpPr>
          <p:spPr>
            <a:xfrm>
              <a:off x="1633082"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4" name="Oval 203"/>
            <p:cNvSpPr/>
            <p:nvPr/>
          </p:nvSpPr>
          <p:spPr>
            <a:xfrm>
              <a:off x="1849106"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5" name="Oval 204"/>
            <p:cNvSpPr/>
            <p:nvPr/>
          </p:nvSpPr>
          <p:spPr>
            <a:xfrm>
              <a:off x="1142136" y="3143349"/>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6" name="Oval 205"/>
            <p:cNvSpPr/>
            <p:nvPr/>
          </p:nvSpPr>
          <p:spPr>
            <a:xfrm>
              <a:off x="1417058" y="3143349"/>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7" name="Oval 206"/>
            <p:cNvSpPr/>
            <p:nvPr/>
          </p:nvSpPr>
          <p:spPr>
            <a:xfrm>
              <a:off x="1691980" y="3140968"/>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08" name="Straight Connector 207"/>
            <p:cNvCxnSpPr>
              <a:stCxn id="200" idx="0"/>
              <a:endCxn id="205" idx="4"/>
            </p:cNvCxnSpPr>
            <p:nvPr/>
          </p:nvCxnSpPr>
          <p:spPr>
            <a:xfrm flipV="1">
              <a:off x="1057018" y="3287365"/>
              <a:ext cx="157126"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a:stCxn id="200" idx="0"/>
              <a:endCxn id="206" idx="4"/>
            </p:cNvCxnSpPr>
            <p:nvPr/>
          </p:nvCxnSpPr>
          <p:spPr>
            <a:xfrm flipV="1">
              <a:off x="1057018" y="3287365"/>
              <a:ext cx="43204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a:stCxn id="200" idx="0"/>
              <a:endCxn id="207" idx="4"/>
            </p:cNvCxnSpPr>
            <p:nvPr/>
          </p:nvCxnSpPr>
          <p:spPr>
            <a:xfrm flipV="1">
              <a:off x="1057018" y="3284984"/>
              <a:ext cx="706970"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a:stCxn id="201" idx="0"/>
              <a:endCxn id="205" idx="4"/>
            </p:cNvCxnSpPr>
            <p:nvPr/>
          </p:nvCxnSpPr>
          <p:spPr>
            <a:xfrm flipH="1" flipV="1">
              <a:off x="1214144" y="3287365"/>
              <a:ext cx="5889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a:stCxn id="201" idx="0"/>
              <a:endCxn id="206" idx="4"/>
            </p:cNvCxnSpPr>
            <p:nvPr/>
          </p:nvCxnSpPr>
          <p:spPr>
            <a:xfrm flipV="1">
              <a:off x="1273042" y="3287365"/>
              <a:ext cx="216024"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a:stCxn id="202" idx="0"/>
              <a:endCxn id="206" idx="4"/>
            </p:cNvCxnSpPr>
            <p:nvPr/>
          </p:nvCxnSpPr>
          <p:spPr>
            <a:xfrm flipV="1">
              <a:off x="1489066" y="3287365"/>
              <a:ext cx="0"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a:stCxn id="201" idx="0"/>
              <a:endCxn id="207" idx="4"/>
            </p:cNvCxnSpPr>
            <p:nvPr/>
          </p:nvCxnSpPr>
          <p:spPr>
            <a:xfrm flipV="1">
              <a:off x="1273042" y="3284984"/>
              <a:ext cx="49094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a:stCxn id="202" idx="0"/>
            </p:cNvCxnSpPr>
            <p:nvPr/>
          </p:nvCxnSpPr>
          <p:spPr>
            <a:xfrm flipH="1" flipV="1">
              <a:off x="1214144" y="3284984"/>
              <a:ext cx="274922"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a:stCxn id="202" idx="0"/>
              <a:endCxn id="207" idx="4"/>
            </p:cNvCxnSpPr>
            <p:nvPr/>
          </p:nvCxnSpPr>
          <p:spPr>
            <a:xfrm flipV="1">
              <a:off x="1489066" y="3284984"/>
              <a:ext cx="274922"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a:stCxn id="203" idx="0"/>
              <a:endCxn id="205" idx="4"/>
            </p:cNvCxnSpPr>
            <p:nvPr/>
          </p:nvCxnSpPr>
          <p:spPr>
            <a:xfrm flipH="1" flipV="1">
              <a:off x="1214144" y="3287365"/>
              <a:ext cx="490946"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a:stCxn id="203" idx="0"/>
              <a:endCxn id="206" idx="4"/>
            </p:cNvCxnSpPr>
            <p:nvPr/>
          </p:nvCxnSpPr>
          <p:spPr>
            <a:xfrm flipH="1" flipV="1">
              <a:off x="1489066" y="3287365"/>
              <a:ext cx="216024"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a:stCxn id="203" idx="0"/>
            </p:cNvCxnSpPr>
            <p:nvPr/>
          </p:nvCxnSpPr>
          <p:spPr>
            <a:xfrm flipV="1">
              <a:off x="1705090" y="3284984"/>
              <a:ext cx="58898"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a:stCxn id="204" idx="0"/>
              <a:endCxn id="205" idx="4"/>
            </p:cNvCxnSpPr>
            <p:nvPr/>
          </p:nvCxnSpPr>
          <p:spPr>
            <a:xfrm flipH="1" flipV="1">
              <a:off x="1214144" y="3287365"/>
              <a:ext cx="706970"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a:stCxn id="204" idx="0"/>
              <a:endCxn id="206" idx="4"/>
            </p:cNvCxnSpPr>
            <p:nvPr/>
          </p:nvCxnSpPr>
          <p:spPr>
            <a:xfrm flipH="1" flipV="1">
              <a:off x="1489066" y="3287365"/>
              <a:ext cx="43204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a:stCxn id="204" idx="0"/>
              <a:endCxn id="207" idx="4"/>
            </p:cNvCxnSpPr>
            <p:nvPr/>
          </p:nvCxnSpPr>
          <p:spPr>
            <a:xfrm flipH="1" flipV="1">
              <a:off x="1763988" y="3284984"/>
              <a:ext cx="15712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7" name="Group 256"/>
          <p:cNvGrpSpPr/>
          <p:nvPr/>
        </p:nvGrpSpPr>
        <p:grpSpPr>
          <a:xfrm>
            <a:off x="6256683" y="4021755"/>
            <a:ext cx="1008112" cy="576064"/>
            <a:chOff x="985010" y="3140968"/>
            <a:chExt cx="1008112" cy="576064"/>
          </a:xfrm>
        </p:grpSpPr>
        <p:sp>
          <p:nvSpPr>
            <p:cNvPr id="258" name="Oval 257"/>
            <p:cNvSpPr/>
            <p:nvPr/>
          </p:nvSpPr>
          <p:spPr>
            <a:xfrm>
              <a:off x="985010"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9" name="Oval 258"/>
            <p:cNvSpPr/>
            <p:nvPr/>
          </p:nvSpPr>
          <p:spPr>
            <a:xfrm>
              <a:off x="1201034"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0" name="Oval 259"/>
            <p:cNvSpPr/>
            <p:nvPr/>
          </p:nvSpPr>
          <p:spPr>
            <a:xfrm>
              <a:off x="1417058"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1" name="Oval 260"/>
            <p:cNvSpPr/>
            <p:nvPr/>
          </p:nvSpPr>
          <p:spPr>
            <a:xfrm>
              <a:off x="1633082"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2" name="Oval 261"/>
            <p:cNvSpPr/>
            <p:nvPr/>
          </p:nvSpPr>
          <p:spPr>
            <a:xfrm>
              <a:off x="1849106"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3" name="Oval 262"/>
            <p:cNvSpPr/>
            <p:nvPr/>
          </p:nvSpPr>
          <p:spPr>
            <a:xfrm>
              <a:off x="1142136" y="3143349"/>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4" name="Oval 263"/>
            <p:cNvSpPr/>
            <p:nvPr/>
          </p:nvSpPr>
          <p:spPr>
            <a:xfrm>
              <a:off x="1417058" y="3143349"/>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5" name="Oval 264"/>
            <p:cNvSpPr/>
            <p:nvPr/>
          </p:nvSpPr>
          <p:spPr>
            <a:xfrm>
              <a:off x="1691980" y="3140968"/>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66" name="Straight Connector 265"/>
            <p:cNvCxnSpPr>
              <a:stCxn id="258" idx="0"/>
              <a:endCxn id="263" idx="4"/>
            </p:cNvCxnSpPr>
            <p:nvPr/>
          </p:nvCxnSpPr>
          <p:spPr>
            <a:xfrm flipV="1">
              <a:off x="1057018" y="3287365"/>
              <a:ext cx="157126"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a:stCxn id="258" idx="0"/>
              <a:endCxn id="264" idx="4"/>
            </p:cNvCxnSpPr>
            <p:nvPr/>
          </p:nvCxnSpPr>
          <p:spPr>
            <a:xfrm flipV="1">
              <a:off x="1057018" y="3287365"/>
              <a:ext cx="43204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a:stCxn id="258" idx="0"/>
              <a:endCxn id="265" idx="4"/>
            </p:cNvCxnSpPr>
            <p:nvPr/>
          </p:nvCxnSpPr>
          <p:spPr>
            <a:xfrm flipV="1">
              <a:off x="1057018" y="3284984"/>
              <a:ext cx="706970"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a:stCxn id="259" idx="0"/>
              <a:endCxn id="263" idx="4"/>
            </p:cNvCxnSpPr>
            <p:nvPr/>
          </p:nvCxnSpPr>
          <p:spPr>
            <a:xfrm flipH="1" flipV="1">
              <a:off x="1214144" y="3287365"/>
              <a:ext cx="5889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a:stCxn id="259" idx="0"/>
              <a:endCxn id="264" idx="4"/>
            </p:cNvCxnSpPr>
            <p:nvPr/>
          </p:nvCxnSpPr>
          <p:spPr>
            <a:xfrm flipV="1">
              <a:off x="1273042" y="3287365"/>
              <a:ext cx="216024"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a:stCxn id="260" idx="0"/>
              <a:endCxn id="264" idx="4"/>
            </p:cNvCxnSpPr>
            <p:nvPr/>
          </p:nvCxnSpPr>
          <p:spPr>
            <a:xfrm flipV="1">
              <a:off x="1489066" y="3287365"/>
              <a:ext cx="0"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2" name="Straight Connector 271"/>
            <p:cNvCxnSpPr>
              <a:stCxn id="259" idx="0"/>
              <a:endCxn id="265" idx="4"/>
            </p:cNvCxnSpPr>
            <p:nvPr/>
          </p:nvCxnSpPr>
          <p:spPr>
            <a:xfrm flipV="1">
              <a:off x="1273042" y="3284984"/>
              <a:ext cx="49094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a:stCxn id="260" idx="0"/>
            </p:cNvCxnSpPr>
            <p:nvPr/>
          </p:nvCxnSpPr>
          <p:spPr>
            <a:xfrm flipH="1" flipV="1">
              <a:off x="1214144" y="3284984"/>
              <a:ext cx="274922"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a:stCxn id="260" idx="0"/>
              <a:endCxn id="265" idx="4"/>
            </p:cNvCxnSpPr>
            <p:nvPr/>
          </p:nvCxnSpPr>
          <p:spPr>
            <a:xfrm flipV="1">
              <a:off x="1489066" y="3284984"/>
              <a:ext cx="274922"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a:stCxn id="261" idx="0"/>
              <a:endCxn id="263" idx="4"/>
            </p:cNvCxnSpPr>
            <p:nvPr/>
          </p:nvCxnSpPr>
          <p:spPr>
            <a:xfrm flipH="1" flipV="1">
              <a:off x="1214144" y="3287365"/>
              <a:ext cx="490946"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6" name="Straight Connector 275"/>
            <p:cNvCxnSpPr>
              <a:stCxn id="261" idx="0"/>
              <a:endCxn id="264" idx="4"/>
            </p:cNvCxnSpPr>
            <p:nvPr/>
          </p:nvCxnSpPr>
          <p:spPr>
            <a:xfrm flipH="1" flipV="1">
              <a:off x="1489066" y="3287365"/>
              <a:ext cx="216024"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a:stCxn id="261" idx="0"/>
            </p:cNvCxnSpPr>
            <p:nvPr/>
          </p:nvCxnSpPr>
          <p:spPr>
            <a:xfrm flipV="1">
              <a:off x="1705090" y="3284984"/>
              <a:ext cx="58898"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a:stCxn id="262" idx="0"/>
              <a:endCxn id="263" idx="4"/>
            </p:cNvCxnSpPr>
            <p:nvPr/>
          </p:nvCxnSpPr>
          <p:spPr>
            <a:xfrm flipH="1" flipV="1">
              <a:off x="1214144" y="3287365"/>
              <a:ext cx="706970"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9" name="Straight Connector 278"/>
            <p:cNvCxnSpPr>
              <a:stCxn id="262" idx="0"/>
              <a:endCxn id="264" idx="4"/>
            </p:cNvCxnSpPr>
            <p:nvPr/>
          </p:nvCxnSpPr>
          <p:spPr>
            <a:xfrm flipH="1" flipV="1">
              <a:off x="1489066" y="3287365"/>
              <a:ext cx="43204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a:stCxn id="262" idx="0"/>
              <a:endCxn id="265" idx="4"/>
            </p:cNvCxnSpPr>
            <p:nvPr/>
          </p:nvCxnSpPr>
          <p:spPr>
            <a:xfrm flipH="1" flipV="1">
              <a:off x="1763988" y="3284984"/>
              <a:ext cx="15712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1" name="TextBox 280"/>
          <p:cNvSpPr txBox="1"/>
          <p:nvPr/>
        </p:nvSpPr>
        <p:spPr>
          <a:xfrm>
            <a:off x="6436760" y="4984586"/>
            <a:ext cx="647958" cy="338554"/>
          </a:xfrm>
          <a:prstGeom prst="rect">
            <a:avLst/>
          </a:prstGeom>
          <a:noFill/>
          <a:ln>
            <a:solidFill>
              <a:schemeClr val="tx1"/>
            </a:solidFill>
          </a:ln>
        </p:spPr>
        <p:txBody>
          <a:bodyPr wrap="square" rtlCol="0">
            <a:spAutoFit/>
          </a:bodyPr>
          <a:lstStyle/>
          <a:p>
            <a:pPr algn="r"/>
            <a:r>
              <a:rPr lang="en-CA" sz="1600" dirty="0" smtClean="0"/>
              <a:t>Input</a:t>
            </a:r>
            <a:endParaRPr lang="en-CA" sz="1600" dirty="0"/>
          </a:p>
        </p:txBody>
      </p:sp>
      <p:sp>
        <p:nvSpPr>
          <p:cNvPr id="282" name="TextBox 281"/>
          <p:cNvSpPr txBox="1"/>
          <p:nvPr/>
        </p:nvSpPr>
        <p:spPr>
          <a:xfrm>
            <a:off x="6370768" y="3273111"/>
            <a:ext cx="779942" cy="338554"/>
          </a:xfrm>
          <a:prstGeom prst="rect">
            <a:avLst/>
          </a:prstGeom>
          <a:noFill/>
          <a:ln>
            <a:solidFill>
              <a:schemeClr val="tx1"/>
            </a:solidFill>
          </a:ln>
        </p:spPr>
        <p:txBody>
          <a:bodyPr wrap="square" rtlCol="0">
            <a:spAutoFit/>
          </a:bodyPr>
          <a:lstStyle/>
          <a:p>
            <a:r>
              <a:rPr lang="en-CA" sz="1600" dirty="0" smtClean="0"/>
              <a:t>Output</a:t>
            </a:r>
            <a:endParaRPr lang="en-CA" sz="1600" dirty="0"/>
          </a:p>
        </p:txBody>
      </p:sp>
      <p:sp>
        <p:nvSpPr>
          <p:cNvPr id="283" name="TextBox 282"/>
          <p:cNvSpPr txBox="1"/>
          <p:nvPr/>
        </p:nvSpPr>
        <p:spPr>
          <a:xfrm>
            <a:off x="7410241" y="3150000"/>
            <a:ext cx="931817" cy="584775"/>
          </a:xfrm>
          <a:prstGeom prst="rect">
            <a:avLst/>
          </a:prstGeom>
          <a:noFill/>
          <a:ln>
            <a:solidFill>
              <a:schemeClr val="tx1"/>
            </a:solidFill>
          </a:ln>
        </p:spPr>
        <p:txBody>
          <a:bodyPr wrap="square" rtlCol="0">
            <a:spAutoFit/>
          </a:bodyPr>
          <a:lstStyle/>
          <a:p>
            <a:r>
              <a:rPr lang="en-CA" sz="1600" dirty="0" smtClean="0"/>
              <a:t>Desired Output</a:t>
            </a:r>
            <a:endParaRPr lang="en-CA" sz="1600" dirty="0"/>
          </a:p>
        </p:txBody>
      </p:sp>
      <p:cxnSp>
        <p:nvCxnSpPr>
          <p:cNvPr id="284" name="Straight Arrow Connector 283"/>
          <p:cNvCxnSpPr>
            <a:stCxn id="281" idx="0"/>
          </p:cNvCxnSpPr>
          <p:nvPr/>
        </p:nvCxnSpPr>
        <p:spPr>
          <a:xfrm flipV="1">
            <a:off x="6760739" y="4761186"/>
            <a:ext cx="0" cy="22340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5" name="Straight Arrow Connector 284"/>
          <p:cNvCxnSpPr>
            <a:endCxn id="282" idx="2"/>
          </p:cNvCxnSpPr>
          <p:nvPr/>
        </p:nvCxnSpPr>
        <p:spPr>
          <a:xfrm flipV="1">
            <a:off x="6760739" y="3611665"/>
            <a:ext cx="0" cy="25747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6" name="TextBox 285"/>
          <p:cNvSpPr txBox="1"/>
          <p:nvPr/>
        </p:nvSpPr>
        <p:spPr>
          <a:xfrm>
            <a:off x="7516823" y="3869139"/>
            <a:ext cx="718654" cy="338554"/>
          </a:xfrm>
          <a:prstGeom prst="rect">
            <a:avLst/>
          </a:prstGeom>
          <a:noFill/>
          <a:ln>
            <a:solidFill>
              <a:schemeClr val="tx1"/>
            </a:solidFill>
          </a:ln>
        </p:spPr>
        <p:txBody>
          <a:bodyPr wrap="square" rtlCol="0">
            <a:spAutoFit/>
          </a:bodyPr>
          <a:lstStyle/>
          <a:p>
            <a:r>
              <a:rPr lang="en-CA" sz="1600" dirty="0" smtClean="0"/>
              <a:t>Error</a:t>
            </a:r>
            <a:endParaRPr lang="en-CA" sz="1600" dirty="0"/>
          </a:p>
        </p:txBody>
      </p:sp>
      <p:cxnSp>
        <p:nvCxnSpPr>
          <p:cNvPr id="287" name="Straight Arrow Connector 286"/>
          <p:cNvCxnSpPr>
            <a:endCxn id="286" idx="1"/>
          </p:cNvCxnSpPr>
          <p:nvPr/>
        </p:nvCxnSpPr>
        <p:spPr>
          <a:xfrm>
            <a:off x="7150710" y="3611665"/>
            <a:ext cx="366113" cy="426751"/>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8" name="Straight Arrow Connector 287"/>
          <p:cNvCxnSpPr>
            <a:stCxn id="283" idx="2"/>
            <a:endCxn id="286" idx="0"/>
          </p:cNvCxnSpPr>
          <p:nvPr/>
        </p:nvCxnSpPr>
        <p:spPr>
          <a:xfrm>
            <a:off x="7876150" y="3734775"/>
            <a:ext cx="0" cy="13436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9" name="Straight Arrow Connector 288"/>
          <p:cNvCxnSpPr>
            <a:stCxn id="286" idx="2"/>
            <a:endCxn id="290" idx="0"/>
          </p:cNvCxnSpPr>
          <p:nvPr/>
        </p:nvCxnSpPr>
        <p:spPr>
          <a:xfrm>
            <a:off x="7876150" y="4207693"/>
            <a:ext cx="0" cy="229419"/>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0" name="TextBox 289"/>
          <p:cNvSpPr txBox="1"/>
          <p:nvPr/>
        </p:nvSpPr>
        <p:spPr>
          <a:xfrm>
            <a:off x="7408098" y="4437112"/>
            <a:ext cx="936104" cy="338554"/>
          </a:xfrm>
          <a:prstGeom prst="rect">
            <a:avLst/>
          </a:prstGeom>
          <a:noFill/>
          <a:ln>
            <a:solidFill>
              <a:schemeClr val="tx1"/>
            </a:solidFill>
          </a:ln>
        </p:spPr>
        <p:txBody>
          <a:bodyPr wrap="square" rtlCol="0">
            <a:spAutoFit/>
          </a:bodyPr>
          <a:lstStyle/>
          <a:p>
            <a:r>
              <a:rPr lang="en-CA" sz="1600" dirty="0" smtClean="0"/>
              <a:t>Reward</a:t>
            </a:r>
            <a:endParaRPr lang="en-CA" sz="1600" dirty="0"/>
          </a:p>
        </p:txBody>
      </p:sp>
      <p:cxnSp>
        <p:nvCxnSpPr>
          <p:cNvPr id="291" name="Straight Arrow Connector 290"/>
          <p:cNvCxnSpPr/>
          <p:nvPr/>
        </p:nvCxnSpPr>
        <p:spPr>
          <a:xfrm flipH="1" flipV="1">
            <a:off x="7150710" y="4322402"/>
            <a:ext cx="259531" cy="11471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2" name="TextBox 291"/>
          <p:cNvSpPr txBox="1"/>
          <p:nvPr/>
        </p:nvSpPr>
        <p:spPr>
          <a:xfrm>
            <a:off x="5643570" y="5655720"/>
            <a:ext cx="3268010" cy="923330"/>
          </a:xfrm>
          <a:prstGeom prst="rect">
            <a:avLst/>
          </a:prstGeom>
          <a:noFill/>
        </p:spPr>
        <p:txBody>
          <a:bodyPr wrap="square" rtlCol="0">
            <a:spAutoFit/>
          </a:bodyPr>
          <a:lstStyle/>
          <a:p>
            <a:pPr marL="285750" indent="-285750">
              <a:buFont typeface="Arial" pitchFamily="34" charset="0"/>
              <a:buChar char="•"/>
            </a:pPr>
            <a:r>
              <a:rPr lang="en-US" dirty="0" smtClean="0"/>
              <a:t>Feedback after many trials</a:t>
            </a:r>
          </a:p>
          <a:p>
            <a:pPr marL="285750" indent="-285750">
              <a:buFont typeface="Arial" pitchFamily="34" charset="0"/>
              <a:buChar char="•"/>
            </a:pPr>
            <a:r>
              <a:rPr lang="en-US" dirty="0" smtClean="0"/>
              <a:t>Error feedback</a:t>
            </a:r>
          </a:p>
          <a:p>
            <a:pPr marL="285750" indent="-285750">
              <a:buFont typeface="Arial" pitchFamily="34" charset="0"/>
              <a:buChar char="•"/>
            </a:pPr>
            <a:r>
              <a:rPr lang="en-US" dirty="0" smtClean="0"/>
              <a:t>Teacher signal</a:t>
            </a:r>
            <a:endParaRPr lang="en-US" dirty="0"/>
          </a:p>
        </p:txBody>
      </p:sp>
      <p:sp>
        <p:nvSpPr>
          <p:cNvPr id="293" name="TextBox 292"/>
          <p:cNvSpPr txBox="1"/>
          <p:nvPr/>
        </p:nvSpPr>
        <p:spPr>
          <a:xfrm>
            <a:off x="1473275" y="4416263"/>
            <a:ext cx="150571" cy="215444"/>
          </a:xfrm>
          <a:prstGeom prst="rect">
            <a:avLst/>
          </a:prstGeom>
          <a:noFill/>
        </p:spPr>
        <p:txBody>
          <a:bodyPr wrap="square" rtlCol="0">
            <a:spAutoFit/>
          </a:bodyPr>
          <a:lstStyle/>
          <a:p>
            <a:r>
              <a:rPr lang="en-CA" sz="800" dirty="0" err="1" smtClean="0"/>
              <a:t>i</a:t>
            </a:r>
            <a:endParaRPr lang="en-CA" sz="800" dirty="0"/>
          </a:p>
        </p:txBody>
      </p:sp>
      <p:sp>
        <p:nvSpPr>
          <p:cNvPr id="294" name="TextBox 293"/>
          <p:cNvSpPr txBox="1"/>
          <p:nvPr/>
        </p:nvSpPr>
        <p:spPr>
          <a:xfrm>
            <a:off x="1478037" y="3977963"/>
            <a:ext cx="150571" cy="215444"/>
          </a:xfrm>
          <a:prstGeom prst="rect">
            <a:avLst/>
          </a:prstGeom>
          <a:noFill/>
        </p:spPr>
        <p:txBody>
          <a:bodyPr wrap="square" rtlCol="0">
            <a:spAutoFit/>
          </a:bodyPr>
          <a:lstStyle/>
          <a:p>
            <a:r>
              <a:rPr lang="en-CA" sz="800" dirty="0" smtClean="0"/>
              <a:t>j</a:t>
            </a:r>
            <a:endParaRPr lang="en-CA" sz="800" dirty="0"/>
          </a:p>
        </p:txBody>
      </p:sp>
      <p:cxnSp>
        <p:nvCxnSpPr>
          <p:cNvPr id="297" name="Straight Arrow Connector 296"/>
          <p:cNvCxnSpPr/>
          <p:nvPr/>
        </p:nvCxnSpPr>
        <p:spPr>
          <a:xfrm flipV="1">
            <a:off x="6482867" y="3610951"/>
            <a:ext cx="0" cy="25747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8" name="Straight Arrow Connector 297"/>
          <p:cNvCxnSpPr/>
          <p:nvPr/>
        </p:nvCxnSpPr>
        <p:spPr>
          <a:xfrm flipV="1">
            <a:off x="7048771" y="3605324"/>
            <a:ext cx="0" cy="25747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487753" y="1772816"/>
            <a:ext cx="2055694" cy="4239126"/>
            <a:chOff x="487753" y="1772816"/>
            <a:chExt cx="2055694" cy="4239126"/>
          </a:xfrm>
        </p:grpSpPr>
        <p:cxnSp>
          <p:nvCxnSpPr>
            <p:cNvPr id="10" name="Straight Connector 9"/>
            <p:cNvCxnSpPr/>
            <p:nvPr/>
          </p:nvCxnSpPr>
          <p:spPr>
            <a:xfrm>
              <a:off x="487753" y="1772816"/>
              <a:ext cx="2055694" cy="4239126"/>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flipH="1">
              <a:off x="487753" y="1772816"/>
              <a:ext cx="2055694" cy="4239126"/>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01" name="TextBox 300"/>
          <p:cNvSpPr txBox="1"/>
          <p:nvPr/>
        </p:nvSpPr>
        <p:spPr>
          <a:xfrm>
            <a:off x="3481905" y="1785926"/>
            <a:ext cx="1512168" cy="369332"/>
          </a:xfrm>
          <a:prstGeom prst="rect">
            <a:avLst/>
          </a:prstGeom>
          <a:noFill/>
        </p:spPr>
        <p:txBody>
          <a:bodyPr wrap="square" rtlCol="0">
            <a:spAutoFit/>
          </a:bodyPr>
          <a:lstStyle/>
          <a:p>
            <a:r>
              <a:rPr lang="en-CA" dirty="0" smtClean="0"/>
              <a:t>Supervised</a:t>
            </a:r>
            <a:endParaRPr lang="en-CA" dirty="0"/>
          </a:p>
        </p:txBody>
      </p:sp>
      <p:sp>
        <p:nvSpPr>
          <p:cNvPr id="302" name="TextBox 301"/>
          <p:cNvSpPr txBox="1"/>
          <p:nvPr/>
        </p:nvSpPr>
        <p:spPr>
          <a:xfrm>
            <a:off x="2987824" y="5655720"/>
            <a:ext cx="2500330" cy="923330"/>
          </a:xfrm>
          <a:prstGeom prst="rect">
            <a:avLst/>
          </a:prstGeom>
          <a:noFill/>
        </p:spPr>
        <p:txBody>
          <a:bodyPr wrap="square" rtlCol="0">
            <a:spAutoFit/>
          </a:bodyPr>
          <a:lstStyle/>
          <a:p>
            <a:pPr marL="285750" indent="-285750">
              <a:buFont typeface="Arial" pitchFamily="34" charset="0"/>
              <a:buChar char="•"/>
            </a:pPr>
            <a:r>
              <a:rPr lang="en-US" dirty="0" smtClean="0"/>
              <a:t>Trial by trial feedback</a:t>
            </a:r>
          </a:p>
          <a:p>
            <a:pPr marL="285750" indent="-285750">
              <a:buFont typeface="Arial" pitchFamily="34" charset="0"/>
              <a:buChar char="•"/>
            </a:pPr>
            <a:r>
              <a:rPr lang="en-US" dirty="0" smtClean="0"/>
              <a:t>Error feedback</a:t>
            </a:r>
          </a:p>
          <a:p>
            <a:pPr marL="285750" indent="-285750">
              <a:buFont typeface="Arial" pitchFamily="34" charset="0"/>
              <a:buChar char="•"/>
            </a:pPr>
            <a:r>
              <a:rPr lang="en-US" dirty="0" smtClean="0"/>
              <a:t>Teacher signal</a:t>
            </a:r>
            <a:endParaRPr lang="en-US" dirty="0"/>
          </a:p>
        </p:txBody>
      </p:sp>
      <p:grpSp>
        <p:nvGrpSpPr>
          <p:cNvPr id="303" name="Group 302"/>
          <p:cNvGrpSpPr/>
          <p:nvPr/>
        </p:nvGrpSpPr>
        <p:grpSpPr>
          <a:xfrm>
            <a:off x="3195302" y="4021041"/>
            <a:ext cx="1008112" cy="576064"/>
            <a:chOff x="985010" y="3140968"/>
            <a:chExt cx="1008112" cy="576064"/>
          </a:xfrm>
        </p:grpSpPr>
        <p:sp>
          <p:nvSpPr>
            <p:cNvPr id="304" name="Oval 303"/>
            <p:cNvSpPr/>
            <p:nvPr/>
          </p:nvSpPr>
          <p:spPr>
            <a:xfrm>
              <a:off x="985010"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5" name="Oval 304"/>
            <p:cNvSpPr/>
            <p:nvPr/>
          </p:nvSpPr>
          <p:spPr>
            <a:xfrm>
              <a:off x="1201034"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6" name="Oval 305"/>
            <p:cNvSpPr/>
            <p:nvPr/>
          </p:nvSpPr>
          <p:spPr>
            <a:xfrm>
              <a:off x="1417058"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7" name="Oval 306"/>
            <p:cNvSpPr/>
            <p:nvPr/>
          </p:nvSpPr>
          <p:spPr>
            <a:xfrm>
              <a:off x="1633082"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8" name="Oval 307"/>
            <p:cNvSpPr/>
            <p:nvPr/>
          </p:nvSpPr>
          <p:spPr>
            <a:xfrm>
              <a:off x="1849106" y="3573016"/>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9" name="Oval 308"/>
            <p:cNvSpPr/>
            <p:nvPr/>
          </p:nvSpPr>
          <p:spPr>
            <a:xfrm>
              <a:off x="1142136" y="3143349"/>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0" name="Oval 309"/>
            <p:cNvSpPr/>
            <p:nvPr/>
          </p:nvSpPr>
          <p:spPr>
            <a:xfrm>
              <a:off x="1417058" y="3143349"/>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1" name="Oval 310"/>
            <p:cNvSpPr/>
            <p:nvPr/>
          </p:nvSpPr>
          <p:spPr>
            <a:xfrm>
              <a:off x="1691980" y="3140968"/>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312" name="Straight Connector 311"/>
            <p:cNvCxnSpPr>
              <a:stCxn id="304" idx="0"/>
              <a:endCxn id="309" idx="4"/>
            </p:cNvCxnSpPr>
            <p:nvPr/>
          </p:nvCxnSpPr>
          <p:spPr>
            <a:xfrm flipV="1">
              <a:off x="1057018" y="3287365"/>
              <a:ext cx="157126"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p:cNvCxnSpPr>
              <a:stCxn id="304" idx="0"/>
              <a:endCxn id="310" idx="4"/>
            </p:cNvCxnSpPr>
            <p:nvPr/>
          </p:nvCxnSpPr>
          <p:spPr>
            <a:xfrm flipV="1">
              <a:off x="1057018" y="3287365"/>
              <a:ext cx="43204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4" name="Straight Connector 313"/>
            <p:cNvCxnSpPr>
              <a:stCxn id="304" idx="0"/>
              <a:endCxn id="311" idx="4"/>
            </p:cNvCxnSpPr>
            <p:nvPr/>
          </p:nvCxnSpPr>
          <p:spPr>
            <a:xfrm flipV="1">
              <a:off x="1057018" y="3284984"/>
              <a:ext cx="706970"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5" name="Straight Connector 314"/>
            <p:cNvCxnSpPr>
              <a:stCxn id="305" idx="0"/>
              <a:endCxn id="309" idx="4"/>
            </p:cNvCxnSpPr>
            <p:nvPr/>
          </p:nvCxnSpPr>
          <p:spPr>
            <a:xfrm flipH="1" flipV="1">
              <a:off x="1214144" y="3287365"/>
              <a:ext cx="5889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6" name="Straight Connector 315"/>
            <p:cNvCxnSpPr>
              <a:stCxn id="305" idx="0"/>
              <a:endCxn id="310" idx="4"/>
            </p:cNvCxnSpPr>
            <p:nvPr/>
          </p:nvCxnSpPr>
          <p:spPr>
            <a:xfrm flipV="1">
              <a:off x="1273042" y="3287365"/>
              <a:ext cx="216024"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7" name="Straight Connector 316"/>
            <p:cNvCxnSpPr>
              <a:stCxn id="306" idx="0"/>
              <a:endCxn id="310" idx="4"/>
            </p:cNvCxnSpPr>
            <p:nvPr/>
          </p:nvCxnSpPr>
          <p:spPr>
            <a:xfrm flipV="1">
              <a:off x="1489066" y="3287365"/>
              <a:ext cx="0"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p:cNvCxnSpPr>
              <a:stCxn id="305" idx="0"/>
              <a:endCxn id="311" idx="4"/>
            </p:cNvCxnSpPr>
            <p:nvPr/>
          </p:nvCxnSpPr>
          <p:spPr>
            <a:xfrm flipV="1">
              <a:off x="1273042" y="3284984"/>
              <a:ext cx="49094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9" name="Straight Connector 318"/>
            <p:cNvCxnSpPr>
              <a:stCxn id="306" idx="0"/>
            </p:cNvCxnSpPr>
            <p:nvPr/>
          </p:nvCxnSpPr>
          <p:spPr>
            <a:xfrm flipH="1" flipV="1">
              <a:off x="1214144" y="3284984"/>
              <a:ext cx="274922"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p:cNvCxnSpPr>
              <a:stCxn id="306" idx="0"/>
              <a:endCxn id="311" idx="4"/>
            </p:cNvCxnSpPr>
            <p:nvPr/>
          </p:nvCxnSpPr>
          <p:spPr>
            <a:xfrm flipV="1">
              <a:off x="1489066" y="3284984"/>
              <a:ext cx="274922"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p:cNvCxnSpPr>
              <a:stCxn id="307" idx="0"/>
              <a:endCxn id="309" idx="4"/>
            </p:cNvCxnSpPr>
            <p:nvPr/>
          </p:nvCxnSpPr>
          <p:spPr>
            <a:xfrm flipH="1" flipV="1">
              <a:off x="1214144" y="3287365"/>
              <a:ext cx="490946"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2" name="Straight Connector 321"/>
            <p:cNvCxnSpPr>
              <a:stCxn id="307" idx="0"/>
              <a:endCxn id="310" idx="4"/>
            </p:cNvCxnSpPr>
            <p:nvPr/>
          </p:nvCxnSpPr>
          <p:spPr>
            <a:xfrm flipH="1" flipV="1">
              <a:off x="1489066" y="3287365"/>
              <a:ext cx="216024"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p:cNvCxnSpPr>
              <a:stCxn id="307" idx="0"/>
            </p:cNvCxnSpPr>
            <p:nvPr/>
          </p:nvCxnSpPr>
          <p:spPr>
            <a:xfrm flipV="1">
              <a:off x="1705090" y="3284984"/>
              <a:ext cx="58898"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p:cNvCxnSpPr>
              <a:stCxn id="308" idx="0"/>
              <a:endCxn id="309" idx="4"/>
            </p:cNvCxnSpPr>
            <p:nvPr/>
          </p:nvCxnSpPr>
          <p:spPr>
            <a:xfrm flipH="1" flipV="1">
              <a:off x="1214144" y="3287365"/>
              <a:ext cx="706970"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p:cNvCxnSpPr>
              <a:stCxn id="308" idx="0"/>
              <a:endCxn id="310" idx="4"/>
            </p:cNvCxnSpPr>
            <p:nvPr/>
          </p:nvCxnSpPr>
          <p:spPr>
            <a:xfrm flipH="1" flipV="1">
              <a:off x="1489066" y="3287365"/>
              <a:ext cx="432048" cy="285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p:cNvCxnSpPr>
              <a:stCxn id="308" idx="0"/>
              <a:endCxn id="311" idx="4"/>
            </p:cNvCxnSpPr>
            <p:nvPr/>
          </p:nvCxnSpPr>
          <p:spPr>
            <a:xfrm flipH="1" flipV="1">
              <a:off x="1763988" y="3284984"/>
              <a:ext cx="15712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27" name="TextBox 326"/>
          <p:cNvSpPr txBox="1"/>
          <p:nvPr/>
        </p:nvSpPr>
        <p:spPr>
          <a:xfrm>
            <a:off x="3375379" y="4983872"/>
            <a:ext cx="647958" cy="338554"/>
          </a:xfrm>
          <a:prstGeom prst="rect">
            <a:avLst/>
          </a:prstGeom>
          <a:noFill/>
          <a:ln>
            <a:solidFill>
              <a:schemeClr val="tx1"/>
            </a:solidFill>
          </a:ln>
        </p:spPr>
        <p:txBody>
          <a:bodyPr wrap="square" rtlCol="0">
            <a:spAutoFit/>
          </a:bodyPr>
          <a:lstStyle/>
          <a:p>
            <a:pPr algn="r"/>
            <a:r>
              <a:rPr lang="en-CA" sz="1600" dirty="0" smtClean="0"/>
              <a:t>Input</a:t>
            </a:r>
            <a:endParaRPr lang="en-CA" sz="1600" dirty="0"/>
          </a:p>
        </p:txBody>
      </p:sp>
      <p:sp>
        <p:nvSpPr>
          <p:cNvPr id="328" name="TextBox 327"/>
          <p:cNvSpPr txBox="1"/>
          <p:nvPr/>
        </p:nvSpPr>
        <p:spPr>
          <a:xfrm>
            <a:off x="3309387" y="3272397"/>
            <a:ext cx="779942" cy="338554"/>
          </a:xfrm>
          <a:prstGeom prst="rect">
            <a:avLst/>
          </a:prstGeom>
          <a:noFill/>
          <a:ln>
            <a:solidFill>
              <a:schemeClr val="tx1"/>
            </a:solidFill>
          </a:ln>
        </p:spPr>
        <p:txBody>
          <a:bodyPr wrap="square" rtlCol="0">
            <a:spAutoFit/>
          </a:bodyPr>
          <a:lstStyle/>
          <a:p>
            <a:r>
              <a:rPr lang="en-CA" sz="1600" dirty="0" smtClean="0"/>
              <a:t>Output</a:t>
            </a:r>
            <a:endParaRPr lang="en-CA" sz="1600" dirty="0"/>
          </a:p>
        </p:txBody>
      </p:sp>
      <p:sp>
        <p:nvSpPr>
          <p:cNvPr id="329" name="TextBox 328"/>
          <p:cNvSpPr txBox="1"/>
          <p:nvPr/>
        </p:nvSpPr>
        <p:spPr>
          <a:xfrm>
            <a:off x="4348860" y="3149286"/>
            <a:ext cx="931817" cy="584775"/>
          </a:xfrm>
          <a:prstGeom prst="rect">
            <a:avLst/>
          </a:prstGeom>
          <a:noFill/>
          <a:ln>
            <a:solidFill>
              <a:schemeClr val="tx1"/>
            </a:solidFill>
          </a:ln>
        </p:spPr>
        <p:txBody>
          <a:bodyPr wrap="square" rtlCol="0">
            <a:spAutoFit/>
          </a:bodyPr>
          <a:lstStyle/>
          <a:p>
            <a:r>
              <a:rPr lang="en-CA" sz="1600" dirty="0" smtClean="0"/>
              <a:t>Desired Output</a:t>
            </a:r>
            <a:endParaRPr lang="en-CA" sz="1600" dirty="0"/>
          </a:p>
        </p:txBody>
      </p:sp>
      <p:cxnSp>
        <p:nvCxnSpPr>
          <p:cNvPr id="330" name="Straight Arrow Connector 329"/>
          <p:cNvCxnSpPr>
            <a:stCxn id="327" idx="0"/>
          </p:cNvCxnSpPr>
          <p:nvPr/>
        </p:nvCxnSpPr>
        <p:spPr>
          <a:xfrm flipV="1">
            <a:off x="3699358" y="4760472"/>
            <a:ext cx="0" cy="22340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1" name="Straight Arrow Connector 330"/>
          <p:cNvCxnSpPr>
            <a:endCxn id="328" idx="2"/>
          </p:cNvCxnSpPr>
          <p:nvPr/>
        </p:nvCxnSpPr>
        <p:spPr>
          <a:xfrm flipV="1">
            <a:off x="3699358" y="3610951"/>
            <a:ext cx="0" cy="25747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2" name="TextBox 331"/>
          <p:cNvSpPr txBox="1"/>
          <p:nvPr/>
        </p:nvSpPr>
        <p:spPr>
          <a:xfrm>
            <a:off x="4455442" y="3868425"/>
            <a:ext cx="718654" cy="338554"/>
          </a:xfrm>
          <a:prstGeom prst="rect">
            <a:avLst/>
          </a:prstGeom>
          <a:noFill/>
          <a:ln>
            <a:solidFill>
              <a:schemeClr val="tx1"/>
            </a:solidFill>
          </a:ln>
        </p:spPr>
        <p:txBody>
          <a:bodyPr wrap="square" rtlCol="0">
            <a:spAutoFit/>
          </a:bodyPr>
          <a:lstStyle/>
          <a:p>
            <a:r>
              <a:rPr lang="en-CA" sz="1600" dirty="0" smtClean="0"/>
              <a:t>Error</a:t>
            </a:r>
            <a:endParaRPr lang="en-CA" sz="1600" dirty="0"/>
          </a:p>
        </p:txBody>
      </p:sp>
      <p:cxnSp>
        <p:nvCxnSpPr>
          <p:cNvPr id="333" name="Straight Arrow Connector 332"/>
          <p:cNvCxnSpPr>
            <a:endCxn id="332" idx="1"/>
          </p:cNvCxnSpPr>
          <p:nvPr/>
        </p:nvCxnSpPr>
        <p:spPr>
          <a:xfrm>
            <a:off x="4089329" y="3611665"/>
            <a:ext cx="366113" cy="426037"/>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4" name="Straight Arrow Connector 333"/>
          <p:cNvCxnSpPr>
            <a:stCxn id="329" idx="2"/>
            <a:endCxn id="332" idx="0"/>
          </p:cNvCxnSpPr>
          <p:nvPr/>
        </p:nvCxnSpPr>
        <p:spPr>
          <a:xfrm>
            <a:off x="4814769" y="3734061"/>
            <a:ext cx="0" cy="13436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5" name="Straight Arrow Connector 334"/>
          <p:cNvCxnSpPr>
            <a:stCxn id="332" idx="2"/>
          </p:cNvCxnSpPr>
          <p:nvPr/>
        </p:nvCxnSpPr>
        <p:spPr>
          <a:xfrm flipH="1">
            <a:off x="4203414" y="4206979"/>
            <a:ext cx="611355" cy="10209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6" name="Straight Arrow Connector 335"/>
          <p:cNvCxnSpPr/>
          <p:nvPr/>
        </p:nvCxnSpPr>
        <p:spPr>
          <a:xfrm flipV="1">
            <a:off x="3411326" y="3610951"/>
            <a:ext cx="0" cy="25747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7" name="Straight Arrow Connector 336"/>
          <p:cNvCxnSpPr/>
          <p:nvPr/>
        </p:nvCxnSpPr>
        <p:spPr>
          <a:xfrm flipV="1">
            <a:off x="3977230" y="3605324"/>
            <a:ext cx="0" cy="25747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47" name="Group 146"/>
          <p:cNvGrpSpPr/>
          <p:nvPr/>
        </p:nvGrpSpPr>
        <p:grpSpPr>
          <a:xfrm>
            <a:off x="3236386" y="1772816"/>
            <a:ext cx="2055694" cy="4239126"/>
            <a:chOff x="487753" y="1772816"/>
            <a:chExt cx="2055694" cy="4239126"/>
          </a:xfrm>
        </p:grpSpPr>
        <p:cxnSp>
          <p:nvCxnSpPr>
            <p:cNvPr id="151" name="Straight Connector 150"/>
            <p:cNvCxnSpPr/>
            <p:nvPr/>
          </p:nvCxnSpPr>
          <p:spPr>
            <a:xfrm>
              <a:off x="487753" y="1772816"/>
              <a:ext cx="2055694" cy="4239126"/>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H="1">
              <a:off x="487753" y="1772816"/>
              <a:ext cx="2055694" cy="4239126"/>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7" name="TextBox 6"/>
          <p:cNvSpPr txBox="1"/>
          <p:nvPr/>
        </p:nvSpPr>
        <p:spPr>
          <a:xfrm>
            <a:off x="2084445" y="6579050"/>
            <a:ext cx="1773870" cy="276999"/>
          </a:xfrm>
          <a:prstGeom prst="rect">
            <a:avLst/>
          </a:prstGeom>
          <a:noFill/>
        </p:spPr>
        <p:txBody>
          <a:bodyPr wrap="square" rtlCol="0">
            <a:spAutoFit/>
          </a:bodyPr>
          <a:lstStyle/>
          <a:p>
            <a:r>
              <a:rPr lang="en-CA" sz="1200" dirty="0" smtClean="0"/>
              <a:t>Herzog &amp; </a:t>
            </a:r>
            <a:r>
              <a:rPr lang="en-CA" sz="1200" dirty="0" err="1" smtClean="0"/>
              <a:t>Fahle</a:t>
            </a:r>
            <a:r>
              <a:rPr lang="en-CA" sz="1200" dirty="0" smtClean="0"/>
              <a:t> (1998)</a:t>
            </a:r>
            <a:endParaRPr lang="en-CA" sz="1200" dirty="0"/>
          </a:p>
        </p:txBody>
      </p:sp>
      <p:sp>
        <p:nvSpPr>
          <p:cNvPr id="3" name="TextBox 2"/>
          <p:cNvSpPr txBox="1"/>
          <p:nvPr/>
        </p:nvSpPr>
        <p:spPr>
          <a:xfrm>
            <a:off x="487753" y="3457315"/>
            <a:ext cx="2055694" cy="646331"/>
          </a:xfrm>
          <a:prstGeom prst="rect">
            <a:avLst/>
          </a:prstGeom>
          <a:solidFill>
            <a:schemeClr val="bg1"/>
          </a:solidFill>
          <a:ln>
            <a:solidFill>
              <a:srgbClr val="FF0000"/>
            </a:solidFill>
          </a:ln>
        </p:spPr>
        <p:txBody>
          <a:bodyPr wrap="square" rtlCol="0">
            <a:spAutoFit/>
          </a:bodyPr>
          <a:lstStyle/>
          <a:p>
            <a:pPr algn="ctr"/>
            <a:r>
              <a:rPr lang="en-CA" dirty="0" smtClean="0"/>
              <a:t>Feedback improves performance.</a:t>
            </a:r>
            <a:endParaRPr lang="en-CA" dirty="0"/>
          </a:p>
        </p:txBody>
      </p:sp>
      <p:sp>
        <p:nvSpPr>
          <p:cNvPr id="4" name="TextBox 3"/>
          <p:cNvSpPr txBox="1"/>
          <p:nvPr/>
        </p:nvSpPr>
        <p:spPr>
          <a:xfrm>
            <a:off x="3034397" y="3457315"/>
            <a:ext cx="2407184" cy="646331"/>
          </a:xfrm>
          <a:prstGeom prst="rect">
            <a:avLst/>
          </a:prstGeom>
          <a:solidFill>
            <a:schemeClr val="bg1"/>
          </a:solidFill>
          <a:ln>
            <a:solidFill>
              <a:srgbClr val="FF0000"/>
            </a:solidFill>
          </a:ln>
        </p:spPr>
        <p:txBody>
          <a:bodyPr wrap="square" rtlCol="0">
            <a:spAutoFit/>
          </a:bodyPr>
          <a:lstStyle/>
          <a:p>
            <a:pPr algn="ctr"/>
            <a:r>
              <a:rPr lang="en-CA" dirty="0" smtClean="0"/>
              <a:t>Learning is possible without feedback</a:t>
            </a:r>
            <a:endParaRPr lang="en-CA" dirty="0"/>
          </a:p>
        </p:txBody>
      </p:sp>
      <p:sp>
        <p:nvSpPr>
          <p:cNvPr id="119" name="Content Placeholder 2"/>
          <p:cNvSpPr txBox="1">
            <a:spLocks/>
          </p:cNvSpPr>
          <p:nvPr/>
        </p:nvSpPr>
        <p:spPr>
          <a:xfrm>
            <a:off x="5500694" y="2357430"/>
            <a:ext cx="3357586" cy="357190"/>
          </a:xfrm>
          <a:prstGeom prst="rect">
            <a:avLst/>
          </a:prstGeom>
        </p:spPr>
        <p:txBody>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l-GR" sz="2000" b="0" i="0" u="none" strike="noStrike" kern="1200" cap="none" spc="0" normalizeH="0" baseline="0" noProof="0" dirty="0" smtClean="0">
                <a:ln>
                  <a:noFill/>
                </a:ln>
                <a:solidFill>
                  <a:schemeClr val="tx1"/>
                </a:solidFill>
                <a:effectLst/>
                <a:uLnTx/>
                <a:uFillTx/>
                <a:latin typeface="+mn-lt"/>
                <a:ea typeface="+mn-ea"/>
                <a:cs typeface="+mn-cs"/>
              </a:rPr>
              <a:t>Δ</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w</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Cov</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R,w</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 ‹R›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w</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21" name="Content Placeholder 2"/>
          <p:cNvSpPr txBox="1">
            <a:spLocks/>
          </p:cNvSpPr>
          <p:nvPr/>
        </p:nvSpPr>
        <p:spPr>
          <a:xfrm>
            <a:off x="428596" y="2357430"/>
            <a:ext cx="2143140" cy="357190"/>
          </a:xfrm>
          <a:prstGeom prst="rect">
            <a:avLst/>
          </a:prstGeom>
        </p:spPr>
        <p:txBody>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l-GR" sz="2000" b="0" i="0" u="none" strike="noStrike" kern="1200" cap="none" spc="0" normalizeH="0" baseline="0" noProof="0" dirty="0" smtClean="0">
                <a:ln>
                  <a:noFill/>
                </a:ln>
                <a:solidFill>
                  <a:schemeClr val="tx1"/>
                </a:solidFill>
                <a:effectLst/>
                <a:uLnTx/>
                <a:uFillTx/>
                <a:latin typeface="+mn-lt"/>
                <a:ea typeface="+mn-ea"/>
                <a:cs typeface="+mn-cs"/>
              </a:rPr>
              <a:t>Δ</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w</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ij</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pre</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i</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000" b="0" i="0" u="none" strike="noStrike" kern="1200" cap="none" spc="0" normalizeH="0" noProof="0" dirty="0" smtClean="0">
                <a:ln>
                  <a:noFill/>
                </a:ln>
                <a:solidFill>
                  <a:schemeClr val="tx1"/>
                </a:solidFill>
                <a:effectLst/>
                <a:uLnTx/>
                <a:uFillTx/>
                <a:latin typeface="+mn-lt"/>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post</a:t>
            </a:r>
            <a:r>
              <a:rPr kumimoji="0" lang="en-US" sz="2000" b="0" i="0" u="none" strike="noStrike" kern="1200" cap="none" spc="0" normalizeH="0" baseline="-25000" noProof="0" dirty="0" err="1" smtClean="0">
                <a:ln>
                  <a:noFill/>
                </a:ln>
                <a:solidFill>
                  <a:schemeClr val="tx1"/>
                </a:solidFill>
                <a:effectLst/>
                <a:uLnTx/>
                <a:uFillTx/>
                <a:latin typeface="+mn-lt"/>
                <a:ea typeface="+mn-ea"/>
                <a:cs typeface="+mn-cs"/>
              </a:rPr>
              <a:t>j</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 xmlns:p14="http://schemas.microsoft.com/office/powerpoint/2010/main" val="2836751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Reward-Based Learning</a:t>
            </a:r>
            <a:endParaRPr lang="en-US" dirty="0"/>
          </a:p>
        </p:txBody>
      </p:sp>
      <p:sp>
        <p:nvSpPr>
          <p:cNvPr id="3" name="Content Placeholder 2"/>
          <p:cNvSpPr>
            <a:spLocks noGrp="1"/>
          </p:cNvSpPr>
          <p:nvPr>
            <p:ph idx="1"/>
          </p:nvPr>
        </p:nvSpPr>
        <p:spPr>
          <a:xfrm>
            <a:off x="1142976" y="3071810"/>
            <a:ext cx="6829444" cy="1114420"/>
          </a:xfrm>
        </p:spPr>
        <p:txBody>
          <a:bodyPr/>
          <a:lstStyle/>
          <a:p>
            <a:pPr algn="ctr">
              <a:buNone/>
            </a:pPr>
            <a:r>
              <a:rPr lang="el-GR" dirty="0" smtClean="0"/>
              <a:t>Δ</a:t>
            </a:r>
            <a:r>
              <a:rPr lang="en-US" dirty="0" err="1" smtClean="0"/>
              <a:t>w</a:t>
            </a:r>
            <a:r>
              <a:rPr lang="en-US" baseline="-25000" dirty="0" err="1" smtClean="0"/>
              <a:t>ij</a:t>
            </a:r>
            <a:r>
              <a:rPr lang="en-US" dirty="0" smtClean="0"/>
              <a:t> = </a:t>
            </a:r>
            <a:r>
              <a:rPr lang="en-US" dirty="0" err="1" smtClean="0"/>
              <a:t>Cov</a:t>
            </a:r>
            <a:r>
              <a:rPr lang="en-US" dirty="0" smtClean="0"/>
              <a:t>(</a:t>
            </a:r>
            <a:r>
              <a:rPr lang="en-US" dirty="0" err="1" smtClean="0"/>
              <a:t>R,w</a:t>
            </a:r>
            <a:r>
              <a:rPr lang="en-US" baseline="-25000" dirty="0" err="1" smtClean="0"/>
              <a:t>ij</a:t>
            </a:r>
            <a:r>
              <a:rPr lang="en-US" dirty="0" smtClean="0"/>
              <a:t>) + ‹R› ‹</a:t>
            </a:r>
            <a:r>
              <a:rPr lang="en-US" dirty="0" err="1" smtClean="0"/>
              <a:t>w</a:t>
            </a:r>
            <a:r>
              <a:rPr lang="en-US" baseline="-25000" dirty="0" err="1" smtClean="0"/>
              <a:t>ij</a:t>
            </a:r>
            <a:r>
              <a:rPr lang="en-US" dirty="0" smtClean="0"/>
              <a:t>›</a:t>
            </a:r>
            <a:endParaRPr lang="en-US" dirty="0"/>
          </a:p>
        </p:txBody>
      </p:sp>
      <p:sp>
        <p:nvSpPr>
          <p:cNvPr id="5" name="TextBox 4"/>
          <p:cNvSpPr txBox="1"/>
          <p:nvPr/>
        </p:nvSpPr>
        <p:spPr>
          <a:xfrm>
            <a:off x="1071538" y="4357694"/>
            <a:ext cx="1785950" cy="369332"/>
          </a:xfrm>
          <a:prstGeom prst="rect">
            <a:avLst/>
          </a:prstGeom>
          <a:noFill/>
        </p:spPr>
        <p:txBody>
          <a:bodyPr wrap="square" rtlCol="0">
            <a:spAutoFit/>
          </a:bodyPr>
          <a:lstStyle/>
          <a:p>
            <a:r>
              <a:rPr lang="en-US" dirty="0" smtClean="0"/>
              <a:t>weight change</a:t>
            </a:r>
            <a:endParaRPr lang="en-US" dirty="0"/>
          </a:p>
        </p:txBody>
      </p:sp>
      <p:sp>
        <p:nvSpPr>
          <p:cNvPr id="6" name="TextBox 5"/>
          <p:cNvSpPr txBox="1"/>
          <p:nvPr/>
        </p:nvSpPr>
        <p:spPr>
          <a:xfrm>
            <a:off x="3286116" y="4429132"/>
            <a:ext cx="1857388" cy="923330"/>
          </a:xfrm>
          <a:prstGeom prst="rect">
            <a:avLst/>
          </a:prstGeom>
          <a:noFill/>
        </p:spPr>
        <p:txBody>
          <a:bodyPr wrap="square" rtlCol="0">
            <a:spAutoFit/>
          </a:bodyPr>
          <a:lstStyle/>
          <a:p>
            <a:r>
              <a:rPr lang="en-US" dirty="0" err="1" smtClean="0"/>
              <a:t>Covariation</a:t>
            </a:r>
            <a:r>
              <a:rPr lang="en-US" dirty="0" smtClean="0"/>
              <a:t> between reward  weight change</a:t>
            </a:r>
            <a:endParaRPr lang="en-US" dirty="0"/>
          </a:p>
        </p:txBody>
      </p:sp>
      <p:sp>
        <p:nvSpPr>
          <p:cNvPr id="7" name="TextBox 6"/>
          <p:cNvSpPr txBox="1"/>
          <p:nvPr/>
        </p:nvSpPr>
        <p:spPr>
          <a:xfrm>
            <a:off x="5429256" y="4429132"/>
            <a:ext cx="1071570" cy="646331"/>
          </a:xfrm>
          <a:prstGeom prst="rect">
            <a:avLst/>
          </a:prstGeom>
          <a:noFill/>
        </p:spPr>
        <p:txBody>
          <a:bodyPr wrap="square" rtlCol="0">
            <a:spAutoFit/>
          </a:bodyPr>
          <a:lstStyle/>
          <a:p>
            <a:r>
              <a:rPr lang="en-US" dirty="0" smtClean="0"/>
              <a:t>Average reward</a:t>
            </a:r>
            <a:endParaRPr lang="en-US" dirty="0"/>
          </a:p>
        </p:txBody>
      </p:sp>
      <p:cxnSp>
        <p:nvCxnSpPr>
          <p:cNvPr id="10" name="Straight Arrow Connector 9"/>
          <p:cNvCxnSpPr>
            <a:stCxn id="5" idx="0"/>
          </p:cNvCxnSpPr>
          <p:nvPr/>
        </p:nvCxnSpPr>
        <p:spPr>
          <a:xfrm rot="5400000" flipH="1" flipV="1">
            <a:off x="1768059" y="3982646"/>
            <a:ext cx="571503" cy="17859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flipH="1" flipV="1">
            <a:off x="3607587" y="4036223"/>
            <a:ext cx="714380" cy="7143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7" idx="0"/>
          </p:cNvCxnSpPr>
          <p:nvPr/>
        </p:nvCxnSpPr>
        <p:spPr>
          <a:xfrm rot="16200000" flipV="1">
            <a:off x="5554274" y="4018364"/>
            <a:ext cx="714380" cy="107155"/>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Right Brace 16"/>
          <p:cNvSpPr/>
          <p:nvPr/>
        </p:nvSpPr>
        <p:spPr>
          <a:xfrm rot="16200000">
            <a:off x="6121312" y="2101412"/>
            <a:ext cx="285752" cy="151216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5580112" y="2143116"/>
            <a:ext cx="2240798" cy="369332"/>
          </a:xfrm>
          <a:prstGeom prst="rect">
            <a:avLst/>
          </a:prstGeom>
          <a:noFill/>
        </p:spPr>
        <p:txBody>
          <a:bodyPr wrap="square" rtlCol="0">
            <a:spAutoFit/>
          </a:bodyPr>
          <a:lstStyle/>
          <a:p>
            <a:r>
              <a:rPr lang="en-US" dirty="0" smtClean="0"/>
              <a:t>Averages of past trials </a:t>
            </a:r>
            <a:endParaRPr lang="en-US" dirty="0"/>
          </a:p>
        </p:txBody>
      </p:sp>
      <p:sp>
        <p:nvSpPr>
          <p:cNvPr id="19" name="Right Brace 18"/>
          <p:cNvSpPr/>
          <p:nvPr/>
        </p:nvSpPr>
        <p:spPr>
          <a:xfrm rot="16200000">
            <a:off x="4109078" y="1965946"/>
            <a:ext cx="285752" cy="17831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2643174" y="2143116"/>
            <a:ext cx="2936938" cy="369332"/>
          </a:xfrm>
          <a:prstGeom prst="rect">
            <a:avLst/>
          </a:prstGeom>
          <a:noFill/>
        </p:spPr>
        <p:txBody>
          <a:bodyPr wrap="square" rtlCol="0">
            <a:spAutoFit/>
          </a:bodyPr>
          <a:lstStyle/>
          <a:p>
            <a:r>
              <a:rPr lang="en-US" dirty="0" smtClean="0"/>
              <a:t>Reward &amp; current activations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Reward-Based Learning</a:t>
            </a:r>
            <a:endParaRPr lang="en-US" dirty="0"/>
          </a:p>
        </p:txBody>
      </p:sp>
      <p:sp>
        <p:nvSpPr>
          <p:cNvPr id="3" name="Content Placeholder 2"/>
          <p:cNvSpPr>
            <a:spLocks noGrp="1"/>
          </p:cNvSpPr>
          <p:nvPr>
            <p:ph idx="1"/>
          </p:nvPr>
        </p:nvSpPr>
        <p:spPr>
          <a:xfrm>
            <a:off x="1142976" y="3071810"/>
            <a:ext cx="6829444" cy="1114420"/>
          </a:xfrm>
        </p:spPr>
        <p:txBody>
          <a:bodyPr/>
          <a:lstStyle/>
          <a:p>
            <a:pPr algn="ctr">
              <a:buNone/>
            </a:pPr>
            <a:r>
              <a:rPr lang="el-GR" dirty="0" smtClean="0"/>
              <a:t>Δ</a:t>
            </a:r>
            <a:r>
              <a:rPr lang="en-US" dirty="0" err="1" smtClean="0"/>
              <a:t>w</a:t>
            </a:r>
            <a:r>
              <a:rPr lang="en-US" baseline="-25000" dirty="0" err="1" smtClean="0"/>
              <a:t>ij</a:t>
            </a:r>
            <a:r>
              <a:rPr lang="en-US" dirty="0" smtClean="0"/>
              <a:t> = </a:t>
            </a:r>
            <a:r>
              <a:rPr lang="en-US" dirty="0" err="1" smtClean="0"/>
              <a:t>Cov</a:t>
            </a:r>
            <a:r>
              <a:rPr lang="en-US" dirty="0" smtClean="0"/>
              <a:t>(</a:t>
            </a:r>
            <a:r>
              <a:rPr lang="en-US" dirty="0" err="1" smtClean="0"/>
              <a:t>R,w</a:t>
            </a:r>
            <a:r>
              <a:rPr lang="en-US" baseline="-25000" dirty="0" err="1" smtClean="0"/>
              <a:t>ij</a:t>
            </a:r>
            <a:r>
              <a:rPr lang="en-US" dirty="0" smtClean="0"/>
              <a:t>) + ‹R› ‹</a:t>
            </a:r>
            <a:r>
              <a:rPr lang="en-US" dirty="0" err="1" smtClean="0"/>
              <a:t>w</a:t>
            </a:r>
            <a:r>
              <a:rPr lang="en-US" baseline="-25000" dirty="0" err="1" smtClean="0"/>
              <a:t>ij</a:t>
            </a:r>
            <a:r>
              <a:rPr lang="en-US" dirty="0" smtClean="0"/>
              <a:t>›</a:t>
            </a:r>
            <a:endParaRPr lang="en-US" dirty="0"/>
          </a:p>
        </p:txBody>
      </p:sp>
      <p:sp>
        <p:nvSpPr>
          <p:cNvPr id="5" name="TextBox 4"/>
          <p:cNvSpPr txBox="1"/>
          <p:nvPr/>
        </p:nvSpPr>
        <p:spPr>
          <a:xfrm>
            <a:off x="1071538" y="4357694"/>
            <a:ext cx="1785950" cy="369332"/>
          </a:xfrm>
          <a:prstGeom prst="rect">
            <a:avLst/>
          </a:prstGeom>
          <a:noFill/>
        </p:spPr>
        <p:txBody>
          <a:bodyPr wrap="square" rtlCol="0">
            <a:spAutoFit/>
          </a:bodyPr>
          <a:lstStyle/>
          <a:p>
            <a:r>
              <a:rPr lang="en-US" dirty="0" smtClean="0"/>
              <a:t>weight change</a:t>
            </a:r>
            <a:endParaRPr lang="en-US" dirty="0"/>
          </a:p>
        </p:txBody>
      </p:sp>
      <p:sp>
        <p:nvSpPr>
          <p:cNvPr id="6" name="TextBox 5"/>
          <p:cNvSpPr txBox="1"/>
          <p:nvPr/>
        </p:nvSpPr>
        <p:spPr>
          <a:xfrm>
            <a:off x="3286116" y="4429132"/>
            <a:ext cx="1857388" cy="923330"/>
          </a:xfrm>
          <a:prstGeom prst="rect">
            <a:avLst/>
          </a:prstGeom>
          <a:noFill/>
        </p:spPr>
        <p:txBody>
          <a:bodyPr wrap="square" rtlCol="0">
            <a:spAutoFit/>
          </a:bodyPr>
          <a:lstStyle/>
          <a:p>
            <a:r>
              <a:rPr lang="en-US" dirty="0" err="1" smtClean="0"/>
              <a:t>Covariation</a:t>
            </a:r>
            <a:r>
              <a:rPr lang="en-US" dirty="0" smtClean="0"/>
              <a:t> between reward  weight change</a:t>
            </a:r>
            <a:endParaRPr lang="en-US" dirty="0"/>
          </a:p>
        </p:txBody>
      </p:sp>
      <p:sp>
        <p:nvSpPr>
          <p:cNvPr id="7" name="TextBox 6"/>
          <p:cNvSpPr txBox="1"/>
          <p:nvPr/>
        </p:nvSpPr>
        <p:spPr>
          <a:xfrm>
            <a:off x="5429256" y="4429132"/>
            <a:ext cx="1071570" cy="646331"/>
          </a:xfrm>
          <a:prstGeom prst="rect">
            <a:avLst/>
          </a:prstGeom>
          <a:noFill/>
        </p:spPr>
        <p:txBody>
          <a:bodyPr wrap="square" rtlCol="0">
            <a:spAutoFit/>
          </a:bodyPr>
          <a:lstStyle/>
          <a:p>
            <a:r>
              <a:rPr lang="en-US" dirty="0" smtClean="0"/>
              <a:t>Average reward</a:t>
            </a:r>
            <a:endParaRPr lang="en-US" dirty="0"/>
          </a:p>
        </p:txBody>
      </p:sp>
      <p:cxnSp>
        <p:nvCxnSpPr>
          <p:cNvPr id="10" name="Straight Arrow Connector 9"/>
          <p:cNvCxnSpPr>
            <a:stCxn id="5" idx="0"/>
          </p:cNvCxnSpPr>
          <p:nvPr/>
        </p:nvCxnSpPr>
        <p:spPr>
          <a:xfrm rot="5400000" flipH="1" flipV="1">
            <a:off x="1768059" y="3982646"/>
            <a:ext cx="571503" cy="17859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flipH="1" flipV="1">
            <a:off x="3607587" y="4036223"/>
            <a:ext cx="714380" cy="7143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7" idx="0"/>
          </p:cNvCxnSpPr>
          <p:nvPr/>
        </p:nvCxnSpPr>
        <p:spPr>
          <a:xfrm rot="16200000" flipV="1">
            <a:off x="5554274" y="4018364"/>
            <a:ext cx="714380" cy="107155"/>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215206" y="4357694"/>
            <a:ext cx="669162" cy="369332"/>
          </a:xfrm>
          <a:prstGeom prst="rect">
            <a:avLst/>
          </a:prstGeom>
          <a:noFill/>
        </p:spPr>
        <p:txBody>
          <a:bodyPr wrap="square" rtlCol="0">
            <a:spAutoFit/>
          </a:bodyPr>
          <a:lstStyle/>
          <a:p>
            <a:r>
              <a:rPr lang="en-US" dirty="0" smtClean="0"/>
              <a:t>= 0</a:t>
            </a:r>
          </a:p>
        </p:txBody>
      </p:sp>
      <p:cxnSp>
        <p:nvCxnSpPr>
          <p:cNvPr id="16" name="Straight Arrow Connector 15"/>
          <p:cNvCxnSpPr/>
          <p:nvPr/>
        </p:nvCxnSpPr>
        <p:spPr>
          <a:xfrm flipH="1" flipV="1">
            <a:off x="6357949" y="3823042"/>
            <a:ext cx="928695" cy="534652"/>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Right Brace 21"/>
          <p:cNvSpPr/>
          <p:nvPr/>
        </p:nvSpPr>
        <p:spPr>
          <a:xfrm rot="16200000">
            <a:off x="6121312" y="2101412"/>
            <a:ext cx="285752" cy="151216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p:cNvSpPr txBox="1"/>
          <p:nvPr/>
        </p:nvSpPr>
        <p:spPr>
          <a:xfrm>
            <a:off x="5580112" y="2143116"/>
            <a:ext cx="2240798" cy="369332"/>
          </a:xfrm>
          <a:prstGeom prst="rect">
            <a:avLst/>
          </a:prstGeom>
          <a:noFill/>
        </p:spPr>
        <p:txBody>
          <a:bodyPr wrap="square" rtlCol="0">
            <a:spAutoFit/>
          </a:bodyPr>
          <a:lstStyle/>
          <a:p>
            <a:r>
              <a:rPr lang="en-US" dirty="0" smtClean="0"/>
              <a:t>Averages of past trials </a:t>
            </a:r>
            <a:endParaRPr lang="en-US" dirty="0"/>
          </a:p>
        </p:txBody>
      </p:sp>
      <p:sp>
        <p:nvSpPr>
          <p:cNvPr id="24" name="Right Brace 23"/>
          <p:cNvSpPr/>
          <p:nvPr/>
        </p:nvSpPr>
        <p:spPr>
          <a:xfrm rot="16200000">
            <a:off x="4109078" y="1965946"/>
            <a:ext cx="285752" cy="17831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Right Brace 25"/>
          <p:cNvSpPr/>
          <p:nvPr/>
        </p:nvSpPr>
        <p:spPr>
          <a:xfrm rot="5400000" flipV="1">
            <a:off x="6121312" y="2924082"/>
            <a:ext cx="285752" cy="151216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2643174" y="2143116"/>
            <a:ext cx="2936938" cy="369332"/>
          </a:xfrm>
          <a:prstGeom prst="rect">
            <a:avLst/>
          </a:prstGeom>
          <a:noFill/>
        </p:spPr>
        <p:txBody>
          <a:bodyPr wrap="square" rtlCol="0">
            <a:spAutoFit/>
          </a:bodyPr>
          <a:lstStyle/>
          <a:p>
            <a:r>
              <a:rPr lang="en-US" dirty="0" smtClean="0"/>
              <a:t>Reward &amp; current activations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Reward-Based Learning</a:t>
            </a:r>
            <a:endParaRPr lang="en-US" dirty="0"/>
          </a:p>
        </p:txBody>
      </p:sp>
      <p:sp>
        <p:nvSpPr>
          <p:cNvPr id="3" name="Content Placeholder 2"/>
          <p:cNvSpPr>
            <a:spLocks noGrp="1"/>
          </p:cNvSpPr>
          <p:nvPr>
            <p:ph idx="1"/>
          </p:nvPr>
        </p:nvSpPr>
        <p:spPr>
          <a:xfrm>
            <a:off x="1142976" y="3071810"/>
            <a:ext cx="6829444" cy="1114420"/>
          </a:xfrm>
        </p:spPr>
        <p:txBody>
          <a:bodyPr/>
          <a:lstStyle/>
          <a:p>
            <a:pPr algn="ctr">
              <a:buNone/>
            </a:pPr>
            <a:r>
              <a:rPr lang="el-GR" dirty="0" smtClean="0"/>
              <a:t>Δ</a:t>
            </a:r>
            <a:r>
              <a:rPr lang="en-US" dirty="0" err="1" smtClean="0"/>
              <a:t>w</a:t>
            </a:r>
            <a:r>
              <a:rPr lang="en-US" baseline="-25000" dirty="0" err="1" smtClean="0"/>
              <a:t>ij</a:t>
            </a:r>
            <a:r>
              <a:rPr lang="en-US" dirty="0" smtClean="0"/>
              <a:t> = </a:t>
            </a:r>
            <a:r>
              <a:rPr lang="en-US" dirty="0" err="1" smtClean="0"/>
              <a:t>Cov</a:t>
            </a:r>
            <a:r>
              <a:rPr lang="en-US" dirty="0" smtClean="0"/>
              <a:t>(R</a:t>
            </a:r>
            <a:r>
              <a:rPr lang="en-US" baseline="-25000" dirty="0" smtClean="0"/>
              <a:t>1</a:t>
            </a:r>
            <a:r>
              <a:rPr lang="en-US" dirty="0" smtClean="0"/>
              <a:t>+R</a:t>
            </a:r>
            <a:r>
              <a:rPr lang="en-US" baseline="-25000" dirty="0" smtClean="0"/>
              <a:t>2</a:t>
            </a:r>
            <a:r>
              <a:rPr lang="en-US" dirty="0" smtClean="0"/>
              <a:t>,w</a:t>
            </a:r>
            <a:r>
              <a:rPr lang="en-US" baseline="-25000" dirty="0" smtClean="0"/>
              <a:t>ij</a:t>
            </a:r>
            <a:r>
              <a:rPr lang="en-US" dirty="0" smtClean="0"/>
              <a:t>) + ‹R</a:t>
            </a:r>
            <a:r>
              <a:rPr lang="en-US" baseline="-25000" dirty="0" smtClean="0"/>
              <a:t>1</a:t>
            </a:r>
            <a:r>
              <a:rPr lang="en-US" dirty="0" smtClean="0"/>
              <a:t>+R</a:t>
            </a:r>
            <a:r>
              <a:rPr lang="en-US" baseline="-25000" dirty="0" smtClean="0"/>
              <a:t>2</a:t>
            </a:r>
            <a:r>
              <a:rPr lang="en-US" dirty="0" smtClean="0"/>
              <a:t>› ‹</a:t>
            </a:r>
            <a:r>
              <a:rPr lang="en-US" dirty="0" err="1" smtClean="0"/>
              <a:t>w</a:t>
            </a:r>
            <a:r>
              <a:rPr lang="en-US" baseline="-25000" dirty="0" err="1" smtClean="0"/>
              <a:t>ij</a:t>
            </a:r>
            <a:r>
              <a:rPr lang="en-US" dirty="0" smtClean="0"/>
              <a:t>›</a:t>
            </a:r>
            <a:endParaRPr lang="en-US" dirty="0"/>
          </a:p>
        </p:txBody>
      </p:sp>
      <p:sp>
        <p:nvSpPr>
          <p:cNvPr id="5" name="TextBox 4"/>
          <p:cNvSpPr txBox="1"/>
          <p:nvPr/>
        </p:nvSpPr>
        <p:spPr>
          <a:xfrm>
            <a:off x="1071538" y="4357694"/>
            <a:ext cx="1785950" cy="369332"/>
          </a:xfrm>
          <a:prstGeom prst="rect">
            <a:avLst/>
          </a:prstGeom>
          <a:noFill/>
        </p:spPr>
        <p:txBody>
          <a:bodyPr wrap="square" rtlCol="0">
            <a:spAutoFit/>
          </a:bodyPr>
          <a:lstStyle/>
          <a:p>
            <a:r>
              <a:rPr lang="en-US" dirty="0" smtClean="0"/>
              <a:t>weight change</a:t>
            </a:r>
            <a:endParaRPr lang="en-US" dirty="0"/>
          </a:p>
        </p:txBody>
      </p:sp>
      <p:sp>
        <p:nvSpPr>
          <p:cNvPr id="6" name="TextBox 5"/>
          <p:cNvSpPr txBox="1"/>
          <p:nvPr/>
        </p:nvSpPr>
        <p:spPr>
          <a:xfrm>
            <a:off x="3286116" y="4429132"/>
            <a:ext cx="1857388" cy="923330"/>
          </a:xfrm>
          <a:prstGeom prst="rect">
            <a:avLst/>
          </a:prstGeom>
          <a:noFill/>
        </p:spPr>
        <p:txBody>
          <a:bodyPr wrap="square" rtlCol="0">
            <a:spAutoFit/>
          </a:bodyPr>
          <a:lstStyle/>
          <a:p>
            <a:r>
              <a:rPr lang="en-US" dirty="0" err="1" smtClean="0"/>
              <a:t>Covariation</a:t>
            </a:r>
            <a:r>
              <a:rPr lang="en-US" dirty="0" smtClean="0"/>
              <a:t> between reward  weight change</a:t>
            </a:r>
            <a:endParaRPr lang="en-US" dirty="0"/>
          </a:p>
        </p:txBody>
      </p:sp>
      <p:sp>
        <p:nvSpPr>
          <p:cNvPr id="7" name="TextBox 6"/>
          <p:cNvSpPr txBox="1"/>
          <p:nvPr/>
        </p:nvSpPr>
        <p:spPr>
          <a:xfrm>
            <a:off x="5429256" y="4429132"/>
            <a:ext cx="1071570" cy="646331"/>
          </a:xfrm>
          <a:prstGeom prst="rect">
            <a:avLst/>
          </a:prstGeom>
          <a:noFill/>
        </p:spPr>
        <p:txBody>
          <a:bodyPr wrap="square" rtlCol="0">
            <a:spAutoFit/>
          </a:bodyPr>
          <a:lstStyle/>
          <a:p>
            <a:r>
              <a:rPr lang="en-US" dirty="0" smtClean="0"/>
              <a:t>Average reward</a:t>
            </a:r>
            <a:endParaRPr lang="en-US" dirty="0"/>
          </a:p>
        </p:txBody>
      </p:sp>
      <p:cxnSp>
        <p:nvCxnSpPr>
          <p:cNvPr id="10" name="Straight Arrow Connector 9"/>
          <p:cNvCxnSpPr>
            <a:stCxn id="5" idx="0"/>
          </p:cNvCxnSpPr>
          <p:nvPr/>
        </p:nvCxnSpPr>
        <p:spPr>
          <a:xfrm rot="5400000" flipH="1" flipV="1">
            <a:off x="1768059" y="3982646"/>
            <a:ext cx="571503" cy="17859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flipH="1" flipV="1">
            <a:off x="3607587" y="4036223"/>
            <a:ext cx="714380" cy="7143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7" idx="0"/>
          </p:cNvCxnSpPr>
          <p:nvPr/>
        </p:nvCxnSpPr>
        <p:spPr>
          <a:xfrm flipV="1">
            <a:off x="5965041" y="3714752"/>
            <a:ext cx="191135" cy="71438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Right Brace 16"/>
          <p:cNvSpPr/>
          <p:nvPr/>
        </p:nvSpPr>
        <p:spPr>
          <a:xfrm rot="16200000">
            <a:off x="6429388" y="1928802"/>
            <a:ext cx="285752" cy="185738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5643570" y="2143116"/>
            <a:ext cx="2786082" cy="369332"/>
          </a:xfrm>
          <a:prstGeom prst="rect">
            <a:avLst/>
          </a:prstGeom>
          <a:noFill/>
        </p:spPr>
        <p:txBody>
          <a:bodyPr wrap="square" rtlCol="0">
            <a:spAutoFit/>
          </a:bodyPr>
          <a:lstStyle/>
          <a:p>
            <a:r>
              <a:rPr lang="en-US" dirty="0" smtClean="0"/>
              <a:t>Averages of past trials </a:t>
            </a:r>
            <a:endParaRPr lang="en-US" dirty="0"/>
          </a:p>
        </p:txBody>
      </p:sp>
      <p:sp>
        <p:nvSpPr>
          <p:cNvPr id="19" name="Right Brace 18"/>
          <p:cNvSpPr/>
          <p:nvPr/>
        </p:nvSpPr>
        <p:spPr>
          <a:xfrm rot="16200000">
            <a:off x="3964777" y="1750207"/>
            <a:ext cx="285752" cy="221457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2699792" y="6003898"/>
            <a:ext cx="4176464" cy="369332"/>
          </a:xfrm>
          <a:prstGeom prst="rect">
            <a:avLst/>
          </a:prstGeom>
          <a:noFill/>
        </p:spPr>
        <p:txBody>
          <a:bodyPr wrap="square" rtlCol="0">
            <a:spAutoFit/>
          </a:bodyPr>
          <a:lstStyle/>
          <a:p>
            <a:pPr marL="285750" indent="-285750">
              <a:buFont typeface="Arial" pitchFamily="34" charset="0"/>
              <a:buChar char="•"/>
            </a:pPr>
            <a:r>
              <a:rPr lang="en-US" dirty="0" smtClean="0"/>
              <a:t>Learning is impossible with two stimuli.</a:t>
            </a:r>
            <a:endParaRPr lang="en-US" dirty="0"/>
          </a:p>
        </p:txBody>
      </p:sp>
      <p:sp>
        <p:nvSpPr>
          <p:cNvPr id="16" name="TextBox 15"/>
          <p:cNvSpPr txBox="1"/>
          <p:nvPr/>
        </p:nvSpPr>
        <p:spPr>
          <a:xfrm>
            <a:off x="2643174" y="2143116"/>
            <a:ext cx="2936938" cy="369332"/>
          </a:xfrm>
          <a:prstGeom prst="rect">
            <a:avLst/>
          </a:prstGeom>
          <a:noFill/>
        </p:spPr>
        <p:txBody>
          <a:bodyPr wrap="square" rtlCol="0">
            <a:spAutoFit/>
          </a:bodyPr>
          <a:lstStyle/>
          <a:p>
            <a:r>
              <a:rPr lang="en-US" dirty="0" smtClean="0"/>
              <a:t>Reward &amp; current activations</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Roving</a:t>
            </a:r>
            <a:endParaRPr lang="en-US" dirty="0"/>
          </a:p>
        </p:txBody>
      </p:sp>
      <p:grpSp>
        <p:nvGrpSpPr>
          <p:cNvPr id="2816" name="Group 2815"/>
          <p:cNvGrpSpPr/>
          <p:nvPr/>
        </p:nvGrpSpPr>
        <p:grpSpPr>
          <a:xfrm>
            <a:off x="366990" y="1556792"/>
            <a:ext cx="3990698" cy="4294178"/>
            <a:chOff x="366990" y="1556792"/>
            <a:chExt cx="3990698" cy="4294178"/>
          </a:xfrm>
        </p:grpSpPr>
        <p:sp>
          <p:nvSpPr>
            <p:cNvPr id="2616" name="Rectangle 7"/>
            <p:cNvSpPr>
              <a:spLocks noChangeArrowheads="1"/>
            </p:cNvSpPr>
            <p:nvPr/>
          </p:nvSpPr>
          <p:spPr bwMode="auto">
            <a:xfrm>
              <a:off x="990600" y="2047876"/>
              <a:ext cx="3214688" cy="3214688"/>
            </a:xfrm>
            <a:prstGeom prst="rect">
              <a:avLst/>
            </a:prstGeom>
            <a:noFill/>
            <a:ln w="0">
              <a:solidFill>
                <a:srgbClr val="00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7" name="Line 8"/>
            <p:cNvSpPr>
              <a:spLocks noChangeShapeType="1"/>
            </p:cNvSpPr>
            <p:nvPr/>
          </p:nvSpPr>
          <p:spPr bwMode="auto">
            <a:xfrm>
              <a:off x="990600" y="2047876"/>
              <a:ext cx="32146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8" name="Line 9"/>
            <p:cNvSpPr>
              <a:spLocks noChangeShapeType="1"/>
            </p:cNvSpPr>
            <p:nvPr/>
          </p:nvSpPr>
          <p:spPr bwMode="auto">
            <a:xfrm>
              <a:off x="990600" y="5262563"/>
              <a:ext cx="32146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9" name="Line 10"/>
            <p:cNvSpPr>
              <a:spLocks noChangeShapeType="1"/>
            </p:cNvSpPr>
            <p:nvPr/>
          </p:nvSpPr>
          <p:spPr bwMode="auto">
            <a:xfrm flipV="1">
              <a:off x="4205288" y="2047876"/>
              <a:ext cx="0" cy="32146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0" name="Line 11"/>
            <p:cNvSpPr>
              <a:spLocks noChangeShapeType="1"/>
            </p:cNvSpPr>
            <p:nvPr/>
          </p:nvSpPr>
          <p:spPr bwMode="auto">
            <a:xfrm flipV="1">
              <a:off x="990600" y="2047876"/>
              <a:ext cx="0" cy="32146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1" name="Line 12"/>
            <p:cNvSpPr>
              <a:spLocks noChangeShapeType="1"/>
            </p:cNvSpPr>
            <p:nvPr/>
          </p:nvSpPr>
          <p:spPr bwMode="auto">
            <a:xfrm>
              <a:off x="990600" y="5262563"/>
              <a:ext cx="32146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2" name="Line 13"/>
            <p:cNvSpPr>
              <a:spLocks noChangeShapeType="1"/>
            </p:cNvSpPr>
            <p:nvPr/>
          </p:nvSpPr>
          <p:spPr bwMode="auto">
            <a:xfrm flipV="1">
              <a:off x="990600" y="2047876"/>
              <a:ext cx="0" cy="32146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3" name="Line 14"/>
            <p:cNvSpPr>
              <a:spLocks noChangeShapeType="1"/>
            </p:cNvSpPr>
            <p:nvPr/>
          </p:nvSpPr>
          <p:spPr bwMode="auto">
            <a:xfrm flipV="1">
              <a:off x="990600" y="523081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4" name="Line 15"/>
            <p:cNvSpPr>
              <a:spLocks noChangeShapeType="1"/>
            </p:cNvSpPr>
            <p:nvPr/>
          </p:nvSpPr>
          <p:spPr bwMode="auto">
            <a:xfrm>
              <a:off x="990600" y="203676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5" name="Rectangle 16"/>
            <p:cNvSpPr>
              <a:spLocks noChangeArrowheads="1"/>
            </p:cNvSpPr>
            <p:nvPr/>
          </p:nvSpPr>
          <p:spPr bwMode="auto">
            <a:xfrm>
              <a:off x="957263" y="5295901"/>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6" name="Line 17"/>
            <p:cNvSpPr>
              <a:spLocks noChangeShapeType="1"/>
            </p:cNvSpPr>
            <p:nvPr/>
          </p:nvSpPr>
          <p:spPr bwMode="auto">
            <a:xfrm flipV="1">
              <a:off x="1633538" y="523081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7" name="Line 18"/>
            <p:cNvSpPr>
              <a:spLocks noChangeShapeType="1"/>
            </p:cNvSpPr>
            <p:nvPr/>
          </p:nvSpPr>
          <p:spPr bwMode="auto">
            <a:xfrm>
              <a:off x="1633538" y="203676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8" name="Rectangle 19"/>
            <p:cNvSpPr>
              <a:spLocks noChangeArrowheads="1"/>
            </p:cNvSpPr>
            <p:nvPr/>
          </p:nvSpPr>
          <p:spPr bwMode="auto">
            <a:xfrm>
              <a:off x="1600200" y="5295901"/>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9" name="Line 20"/>
            <p:cNvSpPr>
              <a:spLocks noChangeShapeType="1"/>
            </p:cNvSpPr>
            <p:nvPr/>
          </p:nvSpPr>
          <p:spPr bwMode="auto">
            <a:xfrm flipV="1">
              <a:off x="2276475" y="523081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0" name="Line 21"/>
            <p:cNvSpPr>
              <a:spLocks noChangeShapeType="1"/>
            </p:cNvSpPr>
            <p:nvPr/>
          </p:nvSpPr>
          <p:spPr bwMode="auto">
            <a:xfrm>
              <a:off x="2276475" y="203676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1" name="Rectangle 22"/>
            <p:cNvSpPr>
              <a:spLocks noChangeArrowheads="1"/>
            </p:cNvSpPr>
            <p:nvPr/>
          </p:nvSpPr>
          <p:spPr bwMode="auto">
            <a:xfrm>
              <a:off x="2200275" y="5295901"/>
              <a:ext cx="2286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32" name="Line 23"/>
            <p:cNvSpPr>
              <a:spLocks noChangeShapeType="1"/>
            </p:cNvSpPr>
            <p:nvPr/>
          </p:nvSpPr>
          <p:spPr bwMode="auto">
            <a:xfrm flipV="1">
              <a:off x="2919413" y="523081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3" name="Line 24"/>
            <p:cNvSpPr>
              <a:spLocks noChangeShapeType="1"/>
            </p:cNvSpPr>
            <p:nvPr/>
          </p:nvSpPr>
          <p:spPr bwMode="auto">
            <a:xfrm>
              <a:off x="2919413" y="203676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4" name="Rectangle 25"/>
            <p:cNvSpPr>
              <a:spLocks noChangeArrowheads="1"/>
            </p:cNvSpPr>
            <p:nvPr/>
          </p:nvSpPr>
          <p:spPr bwMode="auto">
            <a:xfrm>
              <a:off x="2843213" y="5295901"/>
              <a:ext cx="2286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35" name="Line 26"/>
            <p:cNvSpPr>
              <a:spLocks noChangeShapeType="1"/>
            </p:cNvSpPr>
            <p:nvPr/>
          </p:nvSpPr>
          <p:spPr bwMode="auto">
            <a:xfrm flipV="1">
              <a:off x="3562350" y="523081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6" name="Line 27"/>
            <p:cNvSpPr>
              <a:spLocks noChangeShapeType="1"/>
            </p:cNvSpPr>
            <p:nvPr/>
          </p:nvSpPr>
          <p:spPr bwMode="auto">
            <a:xfrm>
              <a:off x="3562350" y="203676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7" name="Rectangle 28"/>
            <p:cNvSpPr>
              <a:spLocks noChangeArrowheads="1"/>
            </p:cNvSpPr>
            <p:nvPr/>
          </p:nvSpPr>
          <p:spPr bwMode="auto">
            <a:xfrm>
              <a:off x="3486150" y="5295901"/>
              <a:ext cx="2286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38" name="Line 29"/>
            <p:cNvSpPr>
              <a:spLocks noChangeShapeType="1"/>
            </p:cNvSpPr>
            <p:nvPr/>
          </p:nvSpPr>
          <p:spPr bwMode="auto">
            <a:xfrm flipV="1">
              <a:off x="4205288" y="523081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9" name="Line 30"/>
            <p:cNvSpPr>
              <a:spLocks noChangeShapeType="1"/>
            </p:cNvSpPr>
            <p:nvPr/>
          </p:nvSpPr>
          <p:spPr bwMode="auto">
            <a:xfrm>
              <a:off x="4205288" y="2036763"/>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0" name="Rectangle 31"/>
            <p:cNvSpPr>
              <a:spLocks noChangeArrowheads="1"/>
            </p:cNvSpPr>
            <p:nvPr/>
          </p:nvSpPr>
          <p:spPr bwMode="auto">
            <a:xfrm>
              <a:off x="4129088" y="5295901"/>
              <a:ext cx="2286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41" name="Line 32"/>
            <p:cNvSpPr>
              <a:spLocks noChangeShapeType="1"/>
            </p:cNvSpPr>
            <p:nvPr/>
          </p:nvSpPr>
          <p:spPr bwMode="auto">
            <a:xfrm>
              <a:off x="990600" y="5262563"/>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2" name="Line 33"/>
            <p:cNvSpPr>
              <a:spLocks noChangeShapeType="1"/>
            </p:cNvSpPr>
            <p:nvPr/>
          </p:nvSpPr>
          <p:spPr bwMode="auto">
            <a:xfrm flipH="1">
              <a:off x="4171950" y="5262563"/>
              <a:ext cx="333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3" name="Rectangle 34"/>
            <p:cNvSpPr>
              <a:spLocks noChangeArrowheads="1"/>
            </p:cNvSpPr>
            <p:nvPr/>
          </p:nvSpPr>
          <p:spPr bwMode="auto">
            <a:xfrm>
              <a:off x="750888" y="5175251"/>
              <a:ext cx="27305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44" name="Line 35"/>
            <p:cNvSpPr>
              <a:spLocks noChangeShapeType="1"/>
            </p:cNvSpPr>
            <p:nvPr/>
          </p:nvSpPr>
          <p:spPr bwMode="auto">
            <a:xfrm>
              <a:off x="990600" y="4794251"/>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5" name="Line 36"/>
            <p:cNvSpPr>
              <a:spLocks noChangeShapeType="1"/>
            </p:cNvSpPr>
            <p:nvPr/>
          </p:nvSpPr>
          <p:spPr bwMode="auto">
            <a:xfrm flipH="1">
              <a:off x="4171950" y="4794251"/>
              <a:ext cx="333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6" name="Rectangle 37"/>
            <p:cNvSpPr>
              <a:spLocks noChangeArrowheads="1"/>
            </p:cNvSpPr>
            <p:nvPr/>
          </p:nvSpPr>
          <p:spPr bwMode="auto">
            <a:xfrm>
              <a:off x="869950" y="4706938"/>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47" name="Line 38"/>
            <p:cNvSpPr>
              <a:spLocks noChangeShapeType="1"/>
            </p:cNvSpPr>
            <p:nvPr/>
          </p:nvSpPr>
          <p:spPr bwMode="auto">
            <a:xfrm>
              <a:off x="990600" y="4337051"/>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8" name="Line 39"/>
            <p:cNvSpPr>
              <a:spLocks noChangeShapeType="1"/>
            </p:cNvSpPr>
            <p:nvPr/>
          </p:nvSpPr>
          <p:spPr bwMode="auto">
            <a:xfrm flipH="1">
              <a:off x="4171950" y="4337051"/>
              <a:ext cx="333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9" name="Rectangle 40"/>
            <p:cNvSpPr>
              <a:spLocks noChangeArrowheads="1"/>
            </p:cNvSpPr>
            <p:nvPr/>
          </p:nvSpPr>
          <p:spPr bwMode="auto">
            <a:xfrm>
              <a:off x="750888" y="4249738"/>
              <a:ext cx="27305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50" name="Line 41"/>
            <p:cNvSpPr>
              <a:spLocks noChangeShapeType="1"/>
            </p:cNvSpPr>
            <p:nvPr/>
          </p:nvSpPr>
          <p:spPr bwMode="auto">
            <a:xfrm>
              <a:off x="990600" y="3878263"/>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1" name="Line 42"/>
            <p:cNvSpPr>
              <a:spLocks noChangeShapeType="1"/>
            </p:cNvSpPr>
            <p:nvPr/>
          </p:nvSpPr>
          <p:spPr bwMode="auto">
            <a:xfrm flipH="1">
              <a:off x="4171950" y="3878263"/>
              <a:ext cx="333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2" name="Rectangle 43"/>
            <p:cNvSpPr>
              <a:spLocks noChangeArrowheads="1"/>
            </p:cNvSpPr>
            <p:nvPr/>
          </p:nvSpPr>
          <p:spPr bwMode="auto">
            <a:xfrm>
              <a:off x="869950" y="3790951"/>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53" name="Line 44"/>
            <p:cNvSpPr>
              <a:spLocks noChangeShapeType="1"/>
            </p:cNvSpPr>
            <p:nvPr/>
          </p:nvSpPr>
          <p:spPr bwMode="auto">
            <a:xfrm>
              <a:off x="990600" y="3421063"/>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4" name="Line 45"/>
            <p:cNvSpPr>
              <a:spLocks noChangeShapeType="1"/>
            </p:cNvSpPr>
            <p:nvPr/>
          </p:nvSpPr>
          <p:spPr bwMode="auto">
            <a:xfrm flipH="1">
              <a:off x="4171950" y="3421063"/>
              <a:ext cx="333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5" name="Rectangle 46"/>
            <p:cNvSpPr>
              <a:spLocks noChangeArrowheads="1"/>
            </p:cNvSpPr>
            <p:nvPr/>
          </p:nvSpPr>
          <p:spPr bwMode="auto">
            <a:xfrm>
              <a:off x="750888" y="3333751"/>
              <a:ext cx="27305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56" name="Line 47"/>
            <p:cNvSpPr>
              <a:spLocks noChangeShapeType="1"/>
            </p:cNvSpPr>
            <p:nvPr/>
          </p:nvSpPr>
          <p:spPr bwMode="auto">
            <a:xfrm>
              <a:off x="990600" y="2962276"/>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7" name="Line 48"/>
            <p:cNvSpPr>
              <a:spLocks noChangeShapeType="1"/>
            </p:cNvSpPr>
            <p:nvPr/>
          </p:nvSpPr>
          <p:spPr bwMode="auto">
            <a:xfrm flipH="1">
              <a:off x="4171950" y="2962276"/>
              <a:ext cx="333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8" name="Rectangle 49"/>
            <p:cNvSpPr>
              <a:spLocks noChangeArrowheads="1"/>
            </p:cNvSpPr>
            <p:nvPr/>
          </p:nvSpPr>
          <p:spPr bwMode="auto">
            <a:xfrm>
              <a:off x="869950" y="2876551"/>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59" name="Line 50"/>
            <p:cNvSpPr>
              <a:spLocks noChangeShapeType="1"/>
            </p:cNvSpPr>
            <p:nvPr/>
          </p:nvSpPr>
          <p:spPr bwMode="auto">
            <a:xfrm>
              <a:off x="990600" y="2505076"/>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0" name="Line 51"/>
            <p:cNvSpPr>
              <a:spLocks noChangeShapeType="1"/>
            </p:cNvSpPr>
            <p:nvPr/>
          </p:nvSpPr>
          <p:spPr bwMode="auto">
            <a:xfrm flipH="1">
              <a:off x="4171950" y="2505076"/>
              <a:ext cx="333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1" name="Rectangle 52"/>
            <p:cNvSpPr>
              <a:spLocks noChangeArrowheads="1"/>
            </p:cNvSpPr>
            <p:nvPr/>
          </p:nvSpPr>
          <p:spPr bwMode="auto">
            <a:xfrm>
              <a:off x="750888" y="2417763"/>
              <a:ext cx="27305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3.5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 name="Line 53"/>
            <p:cNvSpPr>
              <a:spLocks noChangeShapeType="1"/>
            </p:cNvSpPr>
            <p:nvPr/>
          </p:nvSpPr>
          <p:spPr bwMode="auto">
            <a:xfrm>
              <a:off x="990600" y="2036763"/>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3" name="Line 54"/>
            <p:cNvSpPr>
              <a:spLocks noChangeShapeType="1"/>
            </p:cNvSpPr>
            <p:nvPr/>
          </p:nvSpPr>
          <p:spPr bwMode="auto">
            <a:xfrm flipH="1">
              <a:off x="4171950" y="2036763"/>
              <a:ext cx="333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4" name="Rectangle 55"/>
            <p:cNvSpPr>
              <a:spLocks noChangeArrowheads="1"/>
            </p:cNvSpPr>
            <p:nvPr/>
          </p:nvSpPr>
          <p:spPr bwMode="auto">
            <a:xfrm>
              <a:off x="869950" y="1949451"/>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5" name="Line 56"/>
            <p:cNvSpPr>
              <a:spLocks noChangeShapeType="1"/>
            </p:cNvSpPr>
            <p:nvPr/>
          </p:nvSpPr>
          <p:spPr bwMode="auto">
            <a:xfrm>
              <a:off x="990600" y="2047876"/>
              <a:ext cx="32146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6" name="Line 57"/>
            <p:cNvSpPr>
              <a:spLocks noChangeShapeType="1"/>
            </p:cNvSpPr>
            <p:nvPr/>
          </p:nvSpPr>
          <p:spPr bwMode="auto">
            <a:xfrm>
              <a:off x="990600" y="5262563"/>
              <a:ext cx="32146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7" name="Line 58"/>
            <p:cNvSpPr>
              <a:spLocks noChangeShapeType="1"/>
            </p:cNvSpPr>
            <p:nvPr/>
          </p:nvSpPr>
          <p:spPr bwMode="auto">
            <a:xfrm flipV="1">
              <a:off x="4205288" y="2047876"/>
              <a:ext cx="0" cy="32146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8" name="Line 59"/>
            <p:cNvSpPr>
              <a:spLocks noChangeShapeType="1"/>
            </p:cNvSpPr>
            <p:nvPr/>
          </p:nvSpPr>
          <p:spPr bwMode="auto">
            <a:xfrm flipV="1">
              <a:off x="990600" y="2047876"/>
              <a:ext cx="0" cy="32146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9" name="Line 60"/>
            <p:cNvSpPr>
              <a:spLocks noChangeShapeType="1"/>
            </p:cNvSpPr>
            <p:nvPr/>
          </p:nvSpPr>
          <p:spPr bwMode="auto">
            <a:xfrm>
              <a:off x="1109663" y="4173538"/>
              <a:ext cx="0" cy="3159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0" name="Line 61"/>
            <p:cNvSpPr>
              <a:spLocks noChangeShapeType="1"/>
            </p:cNvSpPr>
            <p:nvPr/>
          </p:nvSpPr>
          <p:spPr bwMode="auto">
            <a:xfrm>
              <a:off x="1087438" y="4173538"/>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1" name="Line 62"/>
            <p:cNvSpPr>
              <a:spLocks noChangeShapeType="1"/>
            </p:cNvSpPr>
            <p:nvPr/>
          </p:nvSpPr>
          <p:spPr bwMode="auto">
            <a:xfrm>
              <a:off x="1087438" y="4489451"/>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2" name="Line 63"/>
            <p:cNvSpPr>
              <a:spLocks noChangeShapeType="1"/>
            </p:cNvSpPr>
            <p:nvPr/>
          </p:nvSpPr>
          <p:spPr bwMode="auto">
            <a:xfrm>
              <a:off x="1241425" y="4281488"/>
              <a:ext cx="0" cy="3381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3" name="Line 64"/>
            <p:cNvSpPr>
              <a:spLocks noChangeShapeType="1"/>
            </p:cNvSpPr>
            <p:nvPr/>
          </p:nvSpPr>
          <p:spPr bwMode="auto">
            <a:xfrm>
              <a:off x="1208088" y="428148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4" name="Line 65"/>
            <p:cNvSpPr>
              <a:spLocks noChangeShapeType="1"/>
            </p:cNvSpPr>
            <p:nvPr/>
          </p:nvSpPr>
          <p:spPr bwMode="auto">
            <a:xfrm>
              <a:off x="1208088" y="4619626"/>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5" name="Line 66"/>
            <p:cNvSpPr>
              <a:spLocks noChangeShapeType="1"/>
            </p:cNvSpPr>
            <p:nvPr/>
          </p:nvSpPr>
          <p:spPr bwMode="auto">
            <a:xfrm>
              <a:off x="1371600" y="3943351"/>
              <a:ext cx="0" cy="6111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6" name="Line 67"/>
            <p:cNvSpPr>
              <a:spLocks noChangeShapeType="1"/>
            </p:cNvSpPr>
            <p:nvPr/>
          </p:nvSpPr>
          <p:spPr bwMode="auto">
            <a:xfrm>
              <a:off x="1338263" y="3943351"/>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7" name="Line 68"/>
            <p:cNvSpPr>
              <a:spLocks noChangeShapeType="1"/>
            </p:cNvSpPr>
            <p:nvPr/>
          </p:nvSpPr>
          <p:spPr bwMode="auto">
            <a:xfrm>
              <a:off x="1338263" y="4554538"/>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8" name="Line 69"/>
            <p:cNvSpPr>
              <a:spLocks noChangeShapeType="1"/>
            </p:cNvSpPr>
            <p:nvPr/>
          </p:nvSpPr>
          <p:spPr bwMode="auto">
            <a:xfrm>
              <a:off x="1501775" y="3965576"/>
              <a:ext cx="0" cy="3825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9" name="Line 70"/>
            <p:cNvSpPr>
              <a:spLocks noChangeShapeType="1"/>
            </p:cNvSpPr>
            <p:nvPr/>
          </p:nvSpPr>
          <p:spPr bwMode="auto">
            <a:xfrm>
              <a:off x="1470025" y="3965576"/>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0" name="Line 71"/>
            <p:cNvSpPr>
              <a:spLocks noChangeShapeType="1"/>
            </p:cNvSpPr>
            <p:nvPr/>
          </p:nvSpPr>
          <p:spPr bwMode="auto">
            <a:xfrm>
              <a:off x="1470025" y="434816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1" name="Line 72"/>
            <p:cNvSpPr>
              <a:spLocks noChangeShapeType="1"/>
            </p:cNvSpPr>
            <p:nvPr/>
          </p:nvSpPr>
          <p:spPr bwMode="auto">
            <a:xfrm>
              <a:off x="1633538" y="4052888"/>
              <a:ext cx="0" cy="3270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2" name="Line 73"/>
            <p:cNvSpPr>
              <a:spLocks noChangeShapeType="1"/>
            </p:cNvSpPr>
            <p:nvPr/>
          </p:nvSpPr>
          <p:spPr bwMode="auto">
            <a:xfrm>
              <a:off x="1600200" y="4052888"/>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3" name="Line 74"/>
            <p:cNvSpPr>
              <a:spLocks noChangeShapeType="1"/>
            </p:cNvSpPr>
            <p:nvPr/>
          </p:nvSpPr>
          <p:spPr bwMode="auto">
            <a:xfrm>
              <a:off x="1600200" y="437991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4" name="Line 75"/>
            <p:cNvSpPr>
              <a:spLocks noChangeShapeType="1"/>
            </p:cNvSpPr>
            <p:nvPr/>
          </p:nvSpPr>
          <p:spPr bwMode="auto">
            <a:xfrm>
              <a:off x="1752600" y="4075113"/>
              <a:ext cx="0" cy="6540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5" name="Line 76"/>
            <p:cNvSpPr>
              <a:spLocks noChangeShapeType="1"/>
            </p:cNvSpPr>
            <p:nvPr/>
          </p:nvSpPr>
          <p:spPr bwMode="auto">
            <a:xfrm>
              <a:off x="1731963" y="407511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6" name="Line 77"/>
            <p:cNvSpPr>
              <a:spLocks noChangeShapeType="1"/>
            </p:cNvSpPr>
            <p:nvPr/>
          </p:nvSpPr>
          <p:spPr bwMode="auto">
            <a:xfrm>
              <a:off x="1731963" y="472916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7" name="Line 78"/>
            <p:cNvSpPr>
              <a:spLocks noChangeShapeType="1"/>
            </p:cNvSpPr>
            <p:nvPr/>
          </p:nvSpPr>
          <p:spPr bwMode="auto">
            <a:xfrm>
              <a:off x="1884363" y="4379913"/>
              <a:ext cx="0" cy="4365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8" name="Line 79"/>
            <p:cNvSpPr>
              <a:spLocks noChangeShapeType="1"/>
            </p:cNvSpPr>
            <p:nvPr/>
          </p:nvSpPr>
          <p:spPr bwMode="auto">
            <a:xfrm>
              <a:off x="1851025" y="437991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9" name="Line 80"/>
            <p:cNvSpPr>
              <a:spLocks noChangeShapeType="1"/>
            </p:cNvSpPr>
            <p:nvPr/>
          </p:nvSpPr>
          <p:spPr bwMode="auto">
            <a:xfrm>
              <a:off x="1851025" y="4816476"/>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0" name="Line 81"/>
            <p:cNvSpPr>
              <a:spLocks noChangeShapeType="1"/>
            </p:cNvSpPr>
            <p:nvPr/>
          </p:nvSpPr>
          <p:spPr bwMode="auto">
            <a:xfrm>
              <a:off x="2014538" y="3367088"/>
              <a:ext cx="0" cy="10890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1" name="Line 82"/>
            <p:cNvSpPr>
              <a:spLocks noChangeShapeType="1"/>
            </p:cNvSpPr>
            <p:nvPr/>
          </p:nvSpPr>
          <p:spPr bwMode="auto">
            <a:xfrm>
              <a:off x="1981200" y="3367088"/>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2" name="Line 83"/>
            <p:cNvSpPr>
              <a:spLocks noChangeShapeType="1"/>
            </p:cNvSpPr>
            <p:nvPr/>
          </p:nvSpPr>
          <p:spPr bwMode="auto">
            <a:xfrm>
              <a:off x="1981200" y="4456113"/>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3" name="Line 84"/>
            <p:cNvSpPr>
              <a:spLocks noChangeShapeType="1"/>
            </p:cNvSpPr>
            <p:nvPr/>
          </p:nvSpPr>
          <p:spPr bwMode="auto">
            <a:xfrm>
              <a:off x="2144713" y="3965576"/>
              <a:ext cx="0" cy="5461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4" name="Line 85"/>
            <p:cNvSpPr>
              <a:spLocks noChangeShapeType="1"/>
            </p:cNvSpPr>
            <p:nvPr/>
          </p:nvSpPr>
          <p:spPr bwMode="auto">
            <a:xfrm>
              <a:off x="2112963" y="3965576"/>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5" name="Line 86"/>
            <p:cNvSpPr>
              <a:spLocks noChangeShapeType="1"/>
            </p:cNvSpPr>
            <p:nvPr/>
          </p:nvSpPr>
          <p:spPr bwMode="auto">
            <a:xfrm>
              <a:off x="2112963" y="4511676"/>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6" name="Line 87"/>
            <p:cNvSpPr>
              <a:spLocks noChangeShapeType="1"/>
            </p:cNvSpPr>
            <p:nvPr/>
          </p:nvSpPr>
          <p:spPr bwMode="auto">
            <a:xfrm>
              <a:off x="2276475" y="3987801"/>
              <a:ext cx="0" cy="6540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7" name="Line 88"/>
            <p:cNvSpPr>
              <a:spLocks noChangeShapeType="1"/>
            </p:cNvSpPr>
            <p:nvPr/>
          </p:nvSpPr>
          <p:spPr bwMode="auto">
            <a:xfrm>
              <a:off x="2243138" y="3987801"/>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8" name="Line 89"/>
            <p:cNvSpPr>
              <a:spLocks noChangeShapeType="1"/>
            </p:cNvSpPr>
            <p:nvPr/>
          </p:nvSpPr>
          <p:spPr bwMode="auto">
            <a:xfrm>
              <a:off x="2243138" y="4641851"/>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9" name="Line 90"/>
            <p:cNvSpPr>
              <a:spLocks noChangeShapeType="1"/>
            </p:cNvSpPr>
            <p:nvPr/>
          </p:nvSpPr>
          <p:spPr bwMode="auto">
            <a:xfrm>
              <a:off x="2395538" y="4064001"/>
              <a:ext cx="0" cy="5127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0" name="Line 91"/>
            <p:cNvSpPr>
              <a:spLocks noChangeShapeType="1"/>
            </p:cNvSpPr>
            <p:nvPr/>
          </p:nvSpPr>
          <p:spPr bwMode="auto">
            <a:xfrm>
              <a:off x="2374900" y="4064001"/>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1" name="Line 92"/>
            <p:cNvSpPr>
              <a:spLocks noChangeShapeType="1"/>
            </p:cNvSpPr>
            <p:nvPr/>
          </p:nvSpPr>
          <p:spPr bwMode="auto">
            <a:xfrm>
              <a:off x="2374900" y="457676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2" name="Line 93"/>
            <p:cNvSpPr>
              <a:spLocks noChangeShapeType="1"/>
            </p:cNvSpPr>
            <p:nvPr/>
          </p:nvSpPr>
          <p:spPr bwMode="auto">
            <a:xfrm>
              <a:off x="2527300" y="4086226"/>
              <a:ext cx="0" cy="4794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3" name="Line 94"/>
            <p:cNvSpPr>
              <a:spLocks noChangeShapeType="1"/>
            </p:cNvSpPr>
            <p:nvPr/>
          </p:nvSpPr>
          <p:spPr bwMode="auto">
            <a:xfrm>
              <a:off x="2493963" y="4086226"/>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4" name="Line 95"/>
            <p:cNvSpPr>
              <a:spLocks noChangeShapeType="1"/>
            </p:cNvSpPr>
            <p:nvPr/>
          </p:nvSpPr>
          <p:spPr bwMode="auto">
            <a:xfrm>
              <a:off x="2493963" y="4565651"/>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5" name="Line 96"/>
            <p:cNvSpPr>
              <a:spLocks noChangeShapeType="1"/>
            </p:cNvSpPr>
            <p:nvPr/>
          </p:nvSpPr>
          <p:spPr bwMode="auto">
            <a:xfrm>
              <a:off x="2657475" y="3770313"/>
              <a:ext cx="0" cy="6540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6" name="Line 97"/>
            <p:cNvSpPr>
              <a:spLocks noChangeShapeType="1"/>
            </p:cNvSpPr>
            <p:nvPr/>
          </p:nvSpPr>
          <p:spPr bwMode="auto">
            <a:xfrm>
              <a:off x="2625725" y="377031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7" name="Line 98"/>
            <p:cNvSpPr>
              <a:spLocks noChangeShapeType="1"/>
            </p:cNvSpPr>
            <p:nvPr/>
          </p:nvSpPr>
          <p:spPr bwMode="auto">
            <a:xfrm>
              <a:off x="2625725" y="442436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8" name="Line 99"/>
            <p:cNvSpPr>
              <a:spLocks noChangeShapeType="1"/>
            </p:cNvSpPr>
            <p:nvPr/>
          </p:nvSpPr>
          <p:spPr bwMode="auto">
            <a:xfrm>
              <a:off x="2789238" y="2897188"/>
              <a:ext cx="0" cy="1558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9" name="Line 100"/>
            <p:cNvSpPr>
              <a:spLocks noChangeShapeType="1"/>
            </p:cNvSpPr>
            <p:nvPr/>
          </p:nvSpPr>
          <p:spPr bwMode="auto">
            <a:xfrm>
              <a:off x="2755900" y="289718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0" name="Line 101"/>
            <p:cNvSpPr>
              <a:spLocks noChangeShapeType="1"/>
            </p:cNvSpPr>
            <p:nvPr/>
          </p:nvSpPr>
          <p:spPr bwMode="auto">
            <a:xfrm>
              <a:off x="2755900" y="445611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1" name="Line 102"/>
            <p:cNvSpPr>
              <a:spLocks noChangeShapeType="1"/>
            </p:cNvSpPr>
            <p:nvPr/>
          </p:nvSpPr>
          <p:spPr bwMode="auto">
            <a:xfrm>
              <a:off x="2919413" y="3857626"/>
              <a:ext cx="0" cy="4349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2" name="Line 103"/>
            <p:cNvSpPr>
              <a:spLocks noChangeShapeType="1"/>
            </p:cNvSpPr>
            <p:nvPr/>
          </p:nvSpPr>
          <p:spPr bwMode="auto">
            <a:xfrm>
              <a:off x="2886075" y="3857626"/>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3" name="Line 104"/>
            <p:cNvSpPr>
              <a:spLocks noChangeShapeType="1"/>
            </p:cNvSpPr>
            <p:nvPr/>
          </p:nvSpPr>
          <p:spPr bwMode="auto">
            <a:xfrm>
              <a:off x="2886075" y="4292601"/>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4" name="Line 105"/>
            <p:cNvSpPr>
              <a:spLocks noChangeShapeType="1"/>
            </p:cNvSpPr>
            <p:nvPr/>
          </p:nvSpPr>
          <p:spPr bwMode="auto">
            <a:xfrm>
              <a:off x="3038475" y="3790951"/>
              <a:ext cx="0" cy="4254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5" name="Line 106"/>
            <p:cNvSpPr>
              <a:spLocks noChangeShapeType="1"/>
            </p:cNvSpPr>
            <p:nvPr/>
          </p:nvSpPr>
          <p:spPr bwMode="auto">
            <a:xfrm>
              <a:off x="3017838" y="3790951"/>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6" name="Line 107"/>
            <p:cNvSpPr>
              <a:spLocks noChangeShapeType="1"/>
            </p:cNvSpPr>
            <p:nvPr/>
          </p:nvSpPr>
          <p:spPr bwMode="auto">
            <a:xfrm>
              <a:off x="3017838" y="4216401"/>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7" name="Line 108"/>
            <p:cNvSpPr>
              <a:spLocks noChangeShapeType="1"/>
            </p:cNvSpPr>
            <p:nvPr/>
          </p:nvSpPr>
          <p:spPr bwMode="auto">
            <a:xfrm>
              <a:off x="3170238" y="3779838"/>
              <a:ext cx="0" cy="5349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8" name="Line 109"/>
            <p:cNvSpPr>
              <a:spLocks noChangeShapeType="1"/>
            </p:cNvSpPr>
            <p:nvPr/>
          </p:nvSpPr>
          <p:spPr bwMode="auto">
            <a:xfrm>
              <a:off x="3136900" y="377983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9" name="Line 110"/>
            <p:cNvSpPr>
              <a:spLocks noChangeShapeType="1"/>
            </p:cNvSpPr>
            <p:nvPr/>
          </p:nvSpPr>
          <p:spPr bwMode="auto">
            <a:xfrm>
              <a:off x="3136900" y="4314826"/>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0" name="Line 111"/>
            <p:cNvSpPr>
              <a:spLocks noChangeShapeType="1"/>
            </p:cNvSpPr>
            <p:nvPr/>
          </p:nvSpPr>
          <p:spPr bwMode="auto">
            <a:xfrm>
              <a:off x="3300413" y="3213101"/>
              <a:ext cx="0" cy="9715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1" name="Line 112"/>
            <p:cNvSpPr>
              <a:spLocks noChangeShapeType="1"/>
            </p:cNvSpPr>
            <p:nvPr/>
          </p:nvSpPr>
          <p:spPr bwMode="auto">
            <a:xfrm>
              <a:off x="3268663" y="3213101"/>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2" name="Line 113"/>
            <p:cNvSpPr>
              <a:spLocks noChangeShapeType="1"/>
            </p:cNvSpPr>
            <p:nvPr/>
          </p:nvSpPr>
          <p:spPr bwMode="auto">
            <a:xfrm>
              <a:off x="3268663" y="4184651"/>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3" name="Line 114"/>
            <p:cNvSpPr>
              <a:spLocks noChangeShapeType="1"/>
            </p:cNvSpPr>
            <p:nvPr/>
          </p:nvSpPr>
          <p:spPr bwMode="auto">
            <a:xfrm>
              <a:off x="3432175" y="3703638"/>
              <a:ext cx="0" cy="6000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4" name="Line 115"/>
            <p:cNvSpPr>
              <a:spLocks noChangeShapeType="1"/>
            </p:cNvSpPr>
            <p:nvPr/>
          </p:nvSpPr>
          <p:spPr bwMode="auto">
            <a:xfrm>
              <a:off x="3398838" y="37036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5" name="Line 116"/>
            <p:cNvSpPr>
              <a:spLocks noChangeShapeType="1"/>
            </p:cNvSpPr>
            <p:nvPr/>
          </p:nvSpPr>
          <p:spPr bwMode="auto">
            <a:xfrm>
              <a:off x="3398838" y="430371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6" name="Line 117"/>
            <p:cNvSpPr>
              <a:spLocks noChangeShapeType="1"/>
            </p:cNvSpPr>
            <p:nvPr/>
          </p:nvSpPr>
          <p:spPr bwMode="auto">
            <a:xfrm>
              <a:off x="3562350" y="3116263"/>
              <a:ext cx="0" cy="11001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7" name="Line 118"/>
            <p:cNvSpPr>
              <a:spLocks noChangeShapeType="1"/>
            </p:cNvSpPr>
            <p:nvPr/>
          </p:nvSpPr>
          <p:spPr bwMode="auto">
            <a:xfrm>
              <a:off x="3529013" y="311626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8" name="Line 119"/>
            <p:cNvSpPr>
              <a:spLocks noChangeShapeType="1"/>
            </p:cNvSpPr>
            <p:nvPr/>
          </p:nvSpPr>
          <p:spPr bwMode="auto">
            <a:xfrm>
              <a:off x="3529013" y="4216401"/>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9" name="Line 120"/>
            <p:cNvSpPr>
              <a:spLocks noChangeShapeType="1"/>
            </p:cNvSpPr>
            <p:nvPr/>
          </p:nvSpPr>
          <p:spPr bwMode="auto">
            <a:xfrm>
              <a:off x="3683000" y="2079626"/>
              <a:ext cx="0" cy="1558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0" name="Line 121"/>
            <p:cNvSpPr>
              <a:spLocks noChangeShapeType="1"/>
            </p:cNvSpPr>
            <p:nvPr/>
          </p:nvSpPr>
          <p:spPr bwMode="auto">
            <a:xfrm>
              <a:off x="3660775" y="2079626"/>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1" name="Line 122"/>
            <p:cNvSpPr>
              <a:spLocks noChangeShapeType="1"/>
            </p:cNvSpPr>
            <p:nvPr/>
          </p:nvSpPr>
          <p:spPr bwMode="auto">
            <a:xfrm>
              <a:off x="3660775" y="3638551"/>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2" name="Line 123"/>
            <p:cNvSpPr>
              <a:spLocks noChangeShapeType="1"/>
            </p:cNvSpPr>
            <p:nvPr/>
          </p:nvSpPr>
          <p:spPr bwMode="auto">
            <a:xfrm>
              <a:off x="3813175" y="3694113"/>
              <a:ext cx="0" cy="5222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3" name="Line 124"/>
            <p:cNvSpPr>
              <a:spLocks noChangeShapeType="1"/>
            </p:cNvSpPr>
            <p:nvPr/>
          </p:nvSpPr>
          <p:spPr bwMode="auto">
            <a:xfrm>
              <a:off x="3779838" y="3694113"/>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4" name="Line 125"/>
            <p:cNvSpPr>
              <a:spLocks noChangeShapeType="1"/>
            </p:cNvSpPr>
            <p:nvPr/>
          </p:nvSpPr>
          <p:spPr bwMode="auto">
            <a:xfrm>
              <a:off x="3779838" y="4216401"/>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5" name="Line 126"/>
            <p:cNvSpPr>
              <a:spLocks noChangeShapeType="1"/>
            </p:cNvSpPr>
            <p:nvPr/>
          </p:nvSpPr>
          <p:spPr bwMode="auto">
            <a:xfrm>
              <a:off x="3943350" y="3922713"/>
              <a:ext cx="0" cy="3048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6" name="Line 127"/>
            <p:cNvSpPr>
              <a:spLocks noChangeShapeType="1"/>
            </p:cNvSpPr>
            <p:nvPr/>
          </p:nvSpPr>
          <p:spPr bwMode="auto">
            <a:xfrm>
              <a:off x="3911600" y="392271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7" name="Line 128"/>
            <p:cNvSpPr>
              <a:spLocks noChangeShapeType="1"/>
            </p:cNvSpPr>
            <p:nvPr/>
          </p:nvSpPr>
          <p:spPr bwMode="auto">
            <a:xfrm>
              <a:off x="3911600" y="422751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8" name="Line 129"/>
            <p:cNvSpPr>
              <a:spLocks noChangeShapeType="1"/>
            </p:cNvSpPr>
            <p:nvPr/>
          </p:nvSpPr>
          <p:spPr bwMode="auto">
            <a:xfrm>
              <a:off x="4075113" y="3824288"/>
              <a:ext cx="0" cy="3492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9" name="Line 130"/>
            <p:cNvSpPr>
              <a:spLocks noChangeShapeType="1"/>
            </p:cNvSpPr>
            <p:nvPr/>
          </p:nvSpPr>
          <p:spPr bwMode="auto">
            <a:xfrm>
              <a:off x="4041775" y="382428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40" name="Line 131"/>
            <p:cNvSpPr>
              <a:spLocks noChangeShapeType="1"/>
            </p:cNvSpPr>
            <p:nvPr/>
          </p:nvSpPr>
          <p:spPr bwMode="auto">
            <a:xfrm>
              <a:off x="4041775" y="41735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41" name="Oval 132"/>
            <p:cNvSpPr>
              <a:spLocks noChangeArrowheads="1"/>
            </p:cNvSpPr>
            <p:nvPr/>
          </p:nvSpPr>
          <p:spPr bwMode="auto">
            <a:xfrm>
              <a:off x="1066800" y="4292601"/>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42" name="Oval 133"/>
            <p:cNvSpPr>
              <a:spLocks noChangeArrowheads="1"/>
            </p:cNvSpPr>
            <p:nvPr/>
          </p:nvSpPr>
          <p:spPr bwMode="auto">
            <a:xfrm>
              <a:off x="1196975" y="4402138"/>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43" name="Oval 134"/>
            <p:cNvSpPr>
              <a:spLocks noChangeArrowheads="1"/>
            </p:cNvSpPr>
            <p:nvPr/>
          </p:nvSpPr>
          <p:spPr bwMode="auto">
            <a:xfrm>
              <a:off x="1328738" y="4205288"/>
              <a:ext cx="96838"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44" name="Oval 135"/>
            <p:cNvSpPr>
              <a:spLocks noChangeArrowheads="1"/>
            </p:cNvSpPr>
            <p:nvPr/>
          </p:nvSpPr>
          <p:spPr bwMode="auto">
            <a:xfrm>
              <a:off x="1458913" y="410686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45" name="Oval 136"/>
            <p:cNvSpPr>
              <a:spLocks noChangeArrowheads="1"/>
            </p:cNvSpPr>
            <p:nvPr/>
          </p:nvSpPr>
          <p:spPr bwMode="auto">
            <a:xfrm>
              <a:off x="1589088" y="4173538"/>
              <a:ext cx="98425" cy="96838"/>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46" name="Oval 137"/>
            <p:cNvSpPr>
              <a:spLocks noChangeArrowheads="1"/>
            </p:cNvSpPr>
            <p:nvPr/>
          </p:nvSpPr>
          <p:spPr bwMode="auto">
            <a:xfrm>
              <a:off x="1709738" y="4357688"/>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47" name="Oval 138"/>
            <p:cNvSpPr>
              <a:spLocks noChangeArrowheads="1"/>
            </p:cNvSpPr>
            <p:nvPr/>
          </p:nvSpPr>
          <p:spPr bwMode="auto">
            <a:xfrm>
              <a:off x="1839913" y="4554538"/>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48" name="Oval 139"/>
            <p:cNvSpPr>
              <a:spLocks noChangeArrowheads="1"/>
            </p:cNvSpPr>
            <p:nvPr/>
          </p:nvSpPr>
          <p:spPr bwMode="auto">
            <a:xfrm>
              <a:off x="1971675" y="3867151"/>
              <a:ext cx="96838"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49" name="Oval 140"/>
            <p:cNvSpPr>
              <a:spLocks noChangeArrowheads="1"/>
            </p:cNvSpPr>
            <p:nvPr/>
          </p:nvSpPr>
          <p:spPr bwMode="auto">
            <a:xfrm>
              <a:off x="2101850" y="4194176"/>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0" name="Oval 141"/>
            <p:cNvSpPr>
              <a:spLocks noChangeArrowheads="1"/>
            </p:cNvSpPr>
            <p:nvPr/>
          </p:nvSpPr>
          <p:spPr bwMode="auto">
            <a:xfrm>
              <a:off x="2232025" y="4270376"/>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1" name="Oval 142"/>
            <p:cNvSpPr>
              <a:spLocks noChangeArrowheads="1"/>
            </p:cNvSpPr>
            <p:nvPr/>
          </p:nvSpPr>
          <p:spPr bwMode="auto">
            <a:xfrm>
              <a:off x="2352675" y="4270376"/>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2" name="Oval 143"/>
            <p:cNvSpPr>
              <a:spLocks noChangeArrowheads="1"/>
            </p:cNvSpPr>
            <p:nvPr/>
          </p:nvSpPr>
          <p:spPr bwMode="auto">
            <a:xfrm>
              <a:off x="2482850" y="4281488"/>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3" name="Oval 144"/>
            <p:cNvSpPr>
              <a:spLocks noChangeArrowheads="1"/>
            </p:cNvSpPr>
            <p:nvPr/>
          </p:nvSpPr>
          <p:spPr bwMode="auto">
            <a:xfrm>
              <a:off x="2614613" y="4052888"/>
              <a:ext cx="96838"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4" name="Oval 145"/>
            <p:cNvSpPr>
              <a:spLocks noChangeArrowheads="1"/>
            </p:cNvSpPr>
            <p:nvPr/>
          </p:nvSpPr>
          <p:spPr bwMode="auto">
            <a:xfrm>
              <a:off x="2744788" y="3638551"/>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5" name="Oval 146"/>
            <p:cNvSpPr>
              <a:spLocks noChangeArrowheads="1"/>
            </p:cNvSpPr>
            <p:nvPr/>
          </p:nvSpPr>
          <p:spPr bwMode="auto">
            <a:xfrm>
              <a:off x="2874963" y="403066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6" name="Oval 147"/>
            <p:cNvSpPr>
              <a:spLocks noChangeArrowheads="1"/>
            </p:cNvSpPr>
            <p:nvPr/>
          </p:nvSpPr>
          <p:spPr bwMode="auto">
            <a:xfrm>
              <a:off x="2995613" y="395446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7" name="Oval 148"/>
            <p:cNvSpPr>
              <a:spLocks noChangeArrowheads="1"/>
            </p:cNvSpPr>
            <p:nvPr/>
          </p:nvSpPr>
          <p:spPr bwMode="auto">
            <a:xfrm>
              <a:off x="3125788" y="399891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8" name="Oval 149"/>
            <p:cNvSpPr>
              <a:spLocks noChangeArrowheads="1"/>
            </p:cNvSpPr>
            <p:nvPr/>
          </p:nvSpPr>
          <p:spPr bwMode="auto">
            <a:xfrm>
              <a:off x="3257550" y="364966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59" name="Oval 150"/>
            <p:cNvSpPr>
              <a:spLocks noChangeArrowheads="1"/>
            </p:cNvSpPr>
            <p:nvPr/>
          </p:nvSpPr>
          <p:spPr bwMode="auto">
            <a:xfrm>
              <a:off x="3387725" y="395446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60" name="Oval 151"/>
            <p:cNvSpPr>
              <a:spLocks noChangeArrowheads="1"/>
            </p:cNvSpPr>
            <p:nvPr/>
          </p:nvSpPr>
          <p:spPr bwMode="auto">
            <a:xfrm>
              <a:off x="3519488" y="3616326"/>
              <a:ext cx="96838"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61" name="Oval 152"/>
            <p:cNvSpPr>
              <a:spLocks noChangeArrowheads="1"/>
            </p:cNvSpPr>
            <p:nvPr/>
          </p:nvSpPr>
          <p:spPr bwMode="auto">
            <a:xfrm>
              <a:off x="3638550" y="2809876"/>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62" name="Oval 153"/>
            <p:cNvSpPr>
              <a:spLocks noChangeArrowheads="1"/>
            </p:cNvSpPr>
            <p:nvPr/>
          </p:nvSpPr>
          <p:spPr bwMode="auto">
            <a:xfrm>
              <a:off x="3768725" y="3911601"/>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63" name="Oval 154"/>
            <p:cNvSpPr>
              <a:spLocks noChangeArrowheads="1"/>
            </p:cNvSpPr>
            <p:nvPr/>
          </p:nvSpPr>
          <p:spPr bwMode="auto">
            <a:xfrm>
              <a:off x="3900488" y="403066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64" name="Oval 155"/>
            <p:cNvSpPr>
              <a:spLocks noChangeArrowheads="1"/>
            </p:cNvSpPr>
            <p:nvPr/>
          </p:nvSpPr>
          <p:spPr bwMode="auto">
            <a:xfrm>
              <a:off x="4030663" y="395446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65" name="Oval 156"/>
            <p:cNvSpPr>
              <a:spLocks noChangeArrowheads="1"/>
            </p:cNvSpPr>
            <p:nvPr/>
          </p:nvSpPr>
          <p:spPr bwMode="auto">
            <a:xfrm>
              <a:off x="1066800" y="4292601"/>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66" name="Oval 157"/>
            <p:cNvSpPr>
              <a:spLocks noChangeArrowheads="1"/>
            </p:cNvSpPr>
            <p:nvPr/>
          </p:nvSpPr>
          <p:spPr bwMode="auto">
            <a:xfrm>
              <a:off x="1196975" y="4402138"/>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67" name="Oval 158"/>
            <p:cNvSpPr>
              <a:spLocks noChangeArrowheads="1"/>
            </p:cNvSpPr>
            <p:nvPr/>
          </p:nvSpPr>
          <p:spPr bwMode="auto">
            <a:xfrm>
              <a:off x="1328738" y="4205288"/>
              <a:ext cx="85725"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68" name="Oval 159"/>
            <p:cNvSpPr>
              <a:spLocks noChangeArrowheads="1"/>
            </p:cNvSpPr>
            <p:nvPr/>
          </p:nvSpPr>
          <p:spPr bwMode="auto">
            <a:xfrm>
              <a:off x="1458913" y="4106863"/>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69" name="Oval 160"/>
            <p:cNvSpPr>
              <a:spLocks noChangeArrowheads="1"/>
            </p:cNvSpPr>
            <p:nvPr/>
          </p:nvSpPr>
          <p:spPr bwMode="auto">
            <a:xfrm>
              <a:off x="1589088" y="4173538"/>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0" name="Oval 161"/>
            <p:cNvSpPr>
              <a:spLocks noChangeArrowheads="1"/>
            </p:cNvSpPr>
            <p:nvPr/>
          </p:nvSpPr>
          <p:spPr bwMode="auto">
            <a:xfrm>
              <a:off x="1709738" y="4357688"/>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1" name="Oval 162"/>
            <p:cNvSpPr>
              <a:spLocks noChangeArrowheads="1"/>
            </p:cNvSpPr>
            <p:nvPr/>
          </p:nvSpPr>
          <p:spPr bwMode="auto">
            <a:xfrm>
              <a:off x="1839913" y="4554538"/>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2" name="Oval 163"/>
            <p:cNvSpPr>
              <a:spLocks noChangeArrowheads="1"/>
            </p:cNvSpPr>
            <p:nvPr/>
          </p:nvSpPr>
          <p:spPr bwMode="auto">
            <a:xfrm>
              <a:off x="1971675" y="3867151"/>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3" name="Oval 164"/>
            <p:cNvSpPr>
              <a:spLocks noChangeArrowheads="1"/>
            </p:cNvSpPr>
            <p:nvPr/>
          </p:nvSpPr>
          <p:spPr bwMode="auto">
            <a:xfrm>
              <a:off x="2101850" y="4194176"/>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4" name="Oval 165"/>
            <p:cNvSpPr>
              <a:spLocks noChangeArrowheads="1"/>
            </p:cNvSpPr>
            <p:nvPr/>
          </p:nvSpPr>
          <p:spPr bwMode="auto">
            <a:xfrm>
              <a:off x="2232025" y="4270376"/>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5" name="Oval 166"/>
            <p:cNvSpPr>
              <a:spLocks noChangeArrowheads="1"/>
            </p:cNvSpPr>
            <p:nvPr/>
          </p:nvSpPr>
          <p:spPr bwMode="auto">
            <a:xfrm>
              <a:off x="2352675" y="4270376"/>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6" name="Oval 167"/>
            <p:cNvSpPr>
              <a:spLocks noChangeArrowheads="1"/>
            </p:cNvSpPr>
            <p:nvPr/>
          </p:nvSpPr>
          <p:spPr bwMode="auto">
            <a:xfrm>
              <a:off x="2482850" y="4281488"/>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7" name="Oval 168"/>
            <p:cNvSpPr>
              <a:spLocks noChangeArrowheads="1"/>
            </p:cNvSpPr>
            <p:nvPr/>
          </p:nvSpPr>
          <p:spPr bwMode="auto">
            <a:xfrm>
              <a:off x="2614613" y="4052888"/>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8" name="Oval 169"/>
            <p:cNvSpPr>
              <a:spLocks noChangeArrowheads="1"/>
            </p:cNvSpPr>
            <p:nvPr/>
          </p:nvSpPr>
          <p:spPr bwMode="auto">
            <a:xfrm>
              <a:off x="2744788" y="3638551"/>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9" name="Oval 170"/>
            <p:cNvSpPr>
              <a:spLocks noChangeArrowheads="1"/>
            </p:cNvSpPr>
            <p:nvPr/>
          </p:nvSpPr>
          <p:spPr bwMode="auto">
            <a:xfrm>
              <a:off x="2874963" y="4030663"/>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0" name="Oval 171"/>
            <p:cNvSpPr>
              <a:spLocks noChangeArrowheads="1"/>
            </p:cNvSpPr>
            <p:nvPr/>
          </p:nvSpPr>
          <p:spPr bwMode="auto">
            <a:xfrm>
              <a:off x="2995613" y="3954463"/>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1" name="Oval 172"/>
            <p:cNvSpPr>
              <a:spLocks noChangeArrowheads="1"/>
            </p:cNvSpPr>
            <p:nvPr/>
          </p:nvSpPr>
          <p:spPr bwMode="auto">
            <a:xfrm>
              <a:off x="3125788" y="3998913"/>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2" name="Oval 173"/>
            <p:cNvSpPr>
              <a:spLocks noChangeArrowheads="1"/>
            </p:cNvSpPr>
            <p:nvPr/>
          </p:nvSpPr>
          <p:spPr bwMode="auto">
            <a:xfrm>
              <a:off x="3257550" y="3649663"/>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3" name="Oval 174"/>
            <p:cNvSpPr>
              <a:spLocks noChangeArrowheads="1"/>
            </p:cNvSpPr>
            <p:nvPr/>
          </p:nvSpPr>
          <p:spPr bwMode="auto">
            <a:xfrm>
              <a:off x="3387725" y="3954463"/>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4" name="Oval 175"/>
            <p:cNvSpPr>
              <a:spLocks noChangeArrowheads="1"/>
            </p:cNvSpPr>
            <p:nvPr/>
          </p:nvSpPr>
          <p:spPr bwMode="auto">
            <a:xfrm>
              <a:off x="3519488" y="3616326"/>
              <a:ext cx="85725"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5" name="Oval 176"/>
            <p:cNvSpPr>
              <a:spLocks noChangeArrowheads="1"/>
            </p:cNvSpPr>
            <p:nvPr/>
          </p:nvSpPr>
          <p:spPr bwMode="auto">
            <a:xfrm>
              <a:off x="3638550" y="2809876"/>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6" name="Oval 177"/>
            <p:cNvSpPr>
              <a:spLocks noChangeArrowheads="1"/>
            </p:cNvSpPr>
            <p:nvPr/>
          </p:nvSpPr>
          <p:spPr bwMode="auto">
            <a:xfrm>
              <a:off x="3768725" y="3911601"/>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7" name="Oval 178"/>
            <p:cNvSpPr>
              <a:spLocks noChangeArrowheads="1"/>
            </p:cNvSpPr>
            <p:nvPr/>
          </p:nvSpPr>
          <p:spPr bwMode="auto">
            <a:xfrm>
              <a:off x="3900488" y="4030663"/>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8" name="Oval 179"/>
            <p:cNvSpPr>
              <a:spLocks noChangeArrowheads="1"/>
            </p:cNvSpPr>
            <p:nvPr/>
          </p:nvSpPr>
          <p:spPr bwMode="auto">
            <a:xfrm>
              <a:off x="4030663" y="3954463"/>
              <a:ext cx="87313" cy="873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9" name="Line 180"/>
            <p:cNvSpPr>
              <a:spLocks noChangeShapeType="1"/>
            </p:cNvSpPr>
            <p:nvPr/>
          </p:nvSpPr>
          <p:spPr bwMode="auto">
            <a:xfrm flipV="1">
              <a:off x="1109663" y="3911601"/>
              <a:ext cx="2965450" cy="327025"/>
            </a:xfrm>
            <a:prstGeom prst="line">
              <a:avLst/>
            </a:prstGeom>
            <a:noFill/>
            <a:ln w="14" cap="flat">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0" name="Rectangle 181"/>
            <p:cNvSpPr>
              <a:spLocks noChangeArrowheads="1"/>
            </p:cNvSpPr>
            <p:nvPr/>
          </p:nvSpPr>
          <p:spPr bwMode="auto">
            <a:xfrm>
              <a:off x="1691680" y="5481638"/>
              <a:ext cx="1819409"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FF"/>
                  </a:solidFill>
                  <a:effectLst/>
                  <a:cs typeface="Arial" pitchFamily="34" charset="0"/>
                </a:rPr>
                <a:t>Block Number</a:t>
              </a:r>
              <a:endParaRPr kumimoji="0" lang="en-US" sz="2400" b="0" i="0" u="none" strike="noStrike" cap="none" normalizeH="0" baseline="0" dirty="0" smtClean="0">
                <a:ln>
                  <a:noFill/>
                </a:ln>
                <a:solidFill>
                  <a:schemeClr val="tx1"/>
                </a:solidFill>
                <a:effectLst/>
                <a:cs typeface="Arial" pitchFamily="34" charset="0"/>
              </a:endParaRPr>
            </a:p>
          </p:txBody>
        </p:sp>
        <p:sp>
          <p:nvSpPr>
            <p:cNvPr id="2791" name="Rectangle 182"/>
            <p:cNvSpPr>
              <a:spLocks noChangeArrowheads="1"/>
            </p:cNvSpPr>
            <p:nvPr/>
          </p:nvSpPr>
          <p:spPr bwMode="auto">
            <a:xfrm rot="16200000">
              <a:off x="446659" y="3420547"/>
              <a:ext cx="209994"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FF"/>
                  </a:solidFill>
                  <a:effectLst/>
                  <a:cs typeface="Arial" pitchFamily="34" charset="0"/>
                </a:rPr>
                <a:t>d'</a:t>
              </a:r>
              <a:endParaRPr kumimoji="0" lang="en-US" sz="2400" b="0" i="0" u="none" strike="noStrike" cap="none" normalizeH="0" baseline="0" dirty="0" smtClean="0">
                <a:ln>
                  <a:noFill/>
                </a:ln>
                <a:solidFill>
                  <a:schemeClr val="tx1"/>
                </a:solidFill>
                <a:effectLst/>
                <a:cs typeface="Arial" pitchFamily="34" charset="0"/>
              </a:endParaRPr>
            </a:p>
          </p:txBody>
        </p:sp>
        <p:sp>
          <p:nvSpPr>
            <p:cNvPr id="2792" name="Rectangle 183"/>
            <p:cNvSpPr>
              <a:spLocks noChangeArrowheads="1"/>
            </p:cNvSpPr>
            <p:nvPr/>
          </p:nvSpPr>
          <p:spPr bwMode="auto">
            <a:xfrm>
              <a:off x="1835696" y="1556792"/>
              <a:ext cx="1675139"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800" dirty="0" smtClean="0">
                  <a:solidFill>
                    <a:srgbClr val="FFFFFF"/>
                  </a:solidFill>
                  <a:cs typeface="Arial" pitchFamily="34" charset="0"/>
                </a:rPr>
                <a:t>Non</a:t>
              </a:r>
              <a:r>
                <a:rPr kumimoji="0" lang="en-US" sz="2800" b="0" i="0" u="none" strike="noStrike" cap="none" normalizeH="0" baseline="0" dirty="0" smtClean="0">
                  <a:ln>
                    <a:noFill/>
                  </a:ln>
                  <a:solidFill>
                    <a:srgbClr val="FFFFFF"/>
                  </a:solidFill>
                  <a:effectLst/>
                  <a:cs typeface="Arial" pitchFamily="34" charset="0"/>
                </a:rPr>
                <a:t>-Roved</a:t>
              </a:r>
              <a:endParaRPr kumimoji="0" lang="en-US" sz="2800" b="0" i="0" u="none" strike="noStrike" cap="none" normalizeH="0" baseline="0" dirty="0" smtClean="0">
                <a:ln>
                  <a:noFill/>
                </a:ln>
                <a:solidFill>
                  <a:schemeClr val="tx1"/>
                </a:solidFill>
                <a:effectLst/>
                <a:cs typeface="Arial" pitchFamily="34" charset="0"/>
              </a:endParaRPr>
            </a:p>
          </p:txBody>
        </p:sp>
      </p:grpSp>
      <p:grpSp>
        <p:nvGrpSpPr>
          <p:cNvPr id="2817" name="Group 2816"/>
          <p:cNvGrpSpPr/>
          <p:nvPr/>
        </p:nvGrpSpPr>
        <p:grpSpPr>
          <a:xfrm>
            <a:off x="4597678" y="1567904"/>
            <a:ext cx="3977998" cy="4283066"/>
            <a:chOff x="4597678" y="1567904"/>
            <a:chExt cx="3977998" cy="4283066"/>
          </a:xfrm>
        </p:grpSpPr>
        <p:sp>
          <p:nvSpPr>
            <p:cNvPr id="2794" name="Rectangle 185"/>
            <p:cNvSpPr>
              <a:spLocks noChangeArrowheads="1"/>
            </p:cNvSpPr>
            <p:nvPr/>
          </p:nvSpPr>
          <p:spPr bwMode="auto">
            <a:xfrm>
              <a:off x="5219701" y="2047876"/>
              <a:ext cx="3203575" cy="3203575"/>
            </a:xfrm>
            <a:prstGeom prst="rect">
              <a:avLst/>
            </a:prstGeom>
            <a:noFill/>
            <a:ln w="0">
              <a:solidFill>
                <a:srgbClr val="00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5" name="Line 186"/>
            <p:cNvSpPr>
              <a:spLocks noChangeShapeType="1"/>
            </p:cNvSpPr>
            <p:nvPr/>
          </p:nvSpPr>
          <p:spPr bwMode="auto">
            <a:xfrm>
              <a:off x="5219701" y="2047876"/>
              <a:ext cx="32035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6" name="Line 187"/>
            <p:cNvSpPr>
              <a:spLocks noChangeShapeType="1"/>
            </p:cNvSpPr>
            <p:nvPr/>
          </p:nvSpPr>
          <p:spPr bwMode="auto">
            <a:xfrm>
              <a:off x="5219701" y="5251451"/>
              <a:ext cx="32035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7" name="Line 188"/>
            <p:cNvSpPr>
              <a:spLocks noChangeShapeType="1"/>
            </p:cNvSpPr>
            <p:nvPr/>
          </p:nvSpPr>
          <p:spPr bwMode="auto">
            <a:xfrm flipV="1">
              <a:off x="8423276" y="2047876"/>
              <a:ext cx="0" cy="32035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8" name="Line 189"/>
            <p:cNvSpPr>
              <a:spLocks noChangeShapeType="1"/>
            </p:cNvSpPr>
            <p:nvPr/>
          </p:nvSpPr>
          <p:spPr bwMode="auto">
            <a:xfrm flipV="1">
              <a:off x="5219701" y="2047876"/>
              <a:ext cx="0" cy="32035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9" name="Line 190"/>
            <p:cNvSpPr>
              <a:spLocks noChangeShapeType="1"/>
            </p:cNvSpPr>
            <p:nvPr/>
          </p:nvSpPr>
          <p:spPr bwMode="auto">
            <a:xfrm>
              <a:off x="5219701" y="5251451"/>
              <a:ext cx="32035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0" name="Line 191"/>
            <p:cNvSpPr>
              <a:spLocks noChangeShapeType="1"/>
            </p:cNvSpPr>
            <p:nvPr/>
          </p:nvSpPr>
          <p:spPr bwMode="auto">
            <a:xfrm flipV="1">
              <a:off x="5219701" y="2047876"/>
              <a:ext cx="0" cy="32035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1" name="Line 192"/>
            <p:cNvSpPr>
              <a:spLocks noChangeShapeType="1"/>
            </p:cNvSpPr>
            <p:nvPr/>
          </p:nvSpPr>
          <p:spPr bwMode="auto">
            <a:xfrm flipV="1">
              <a:off x="5219701" y="521970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2" name="Line 193"/>
            <p:cNvSpPr>
              <a:spLocks noChangeShapeType="1"/>
            </p:cNvSpPr>
            <p:nvPr/>
          </p:nvSpPr>
          <p:spPr bwMode="auto">
            <a:xfrm>
              <a:off x="5219701" y="20478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3" name="Rectangle 194"/>
            <p:cNvSpPr>
              <a:spLocks noChangeArrowheads="1"/>
            </p:cNvSpPr>
            <p:nvPr/>
          </p:nvSpPr>
          <p:spPr bwMode="auto">
            <a:xfrm>
              <a:off x="5186363" y="5295901"/>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04" name="Line 195"/>
            <p:cNvSpPr>
              <a:spLocks noChangeShapeType="1"/>
            </p:cNvSpPr>
            <p:nvPr/>
          </p:nvSpPr>
          <p:spPr bwMode="auto">
            <a:xfrm flipV="1">
              <a:off x="5851526" y="521970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5" name="Line 196"/>
            <p:cNvSpPr>
              <a:spLocks noChangeShapeType="1"/>
            </p:cNvSpPr>
            <p:nvPr/>
          </p:nvSpPr>
          <p:spPr bwMode="auto">
            <a:xfrm>
              <a:off x="5851526" y="20478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6" name="Rectangle 197"/>
            <p:cNvSpPr>
              <a:spLocks noChangeArrowheads="1"/>
            </p:cNvSpPr>
            <p:nvPr/>
          </p:nvSpPr>
          <p:spPr bwMode="auto">
            <a:xfrm>
              <a:off x="5818188" y="5295901"/>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07" name="Line 198"/>
            <p:cNvSpPr>
              <a:spLocks noChangeShapeType="1"/>
            </p:cNvSpPr>
            <p:nvPr/>
          </p:nvSpPr>
          <p:spPr bwMode="auto">
            <a:xfrm flipV="1">
              <a:off x="6494463" y="521970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8" name="Line 199"/>
            <p:cNvSpPr>
              <a:spLocks noChangeShapeType="1"/>
            </p:cNvSpPr>
            <p:nvPr/>
          </p:nvSpPr>
          <p:spPr bwMode="auto">
            <a:xfrm>
              <a:off x="6494463" y="20478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9" name="Rectangle 200"/>
            <p:cNvSpPr>
              <a:spLocks noChangeArrowheads="1"/>
            </p:cNvSpPr>
            <p:nvPr/>
          </p:nvSpPr>
          <p:spPr bwMode="auto">
            <a:xfrm>
              <a:off x="6418263" y="5295901"/>
              <a:ext cx="2286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10" name="Line 201"/>
            <p:cNvSpPr>
              <a:spLocks noChangeShapeType="1"/>
            </p:cNvSpPr>
            <p:nvPr/>
          </p:nvSpPr>
          <p:spPr bwMode="auto">
            <a:xfrm flipV="1">
              <a:off x="7137401" y="521970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11" name="Line 202"/>
            <p:cNvSpPr>
              <a:spLocks noChangeShapeType="1"/>
            </p:cNvSpPr>
            <p:nvPr/>
          </p:nvSpPr>
          <p:spPr bwMode="auto">
            <a:xfrm>
              <a:off x="7137401" y="20478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12" name="Rectangle 203"/>
            <p:cNvSpPr>
              <a:spLocks noChangeArrowheads="1"/>
            </p:cNvSpPr>
            <p:nvPr/>
          </p:nvSpPr>
          <p:spPr bwMode="auto">
            <a:xfrm>
              <a:off x="7061201" y="5295901"/>
              <a:ext cx="2286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13" name="Line 204"/>
            <p:cNvSpPr>
              <a:spLocks noChangeShapeType="1"/>
            </p:cNvSpPr>
            <p:nvPr/>
          </p:nvSpPr>
          <p:spPr bwMode="auto">
            <a:xfrm flipV="1">
              <a:off x="7780338" y="521970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14" name="Line 205"/>
            <p:cNvSpPr>
              <a:spLocks noChangeShapeType="1"/>
            </p:cNvSpPr>
            <p:nvPr/>
          </p:nvSpPr>
          <p:spPr bwMode="auto">
            <a:xfrm>
              <a:off x="7780338" y="20478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15" name="Rectangle 207"/>
            <p:cNvSpPr>
              <a:spLocks noChangeArrowheads="1"/>
            </p:cNvSpPr>
            <p:nvPr/>
          </p:nvSpPr>
          <p:spPr bwMode="auto">
            <a:xfrm>
              <a:off x="7704138" y="5295900"/>
              <a:ext cx="2286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16" name="Line 208"/>
            <p:cNvSpPr>
              <a:spLocks noChangeShapeType="1"/>
            </p:cNvSpPr>
            <p:nvPr/>
          </p:nvSpPr>
          <p:spPr bwMode="auto">
            <a:xfrm flipV="1">
              <a:off x="8423276" y="5219700"/>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17" name="Line 209"/>
            <p:cNvSpPr>
              <a:spLocks noChangeShapeType="1"/>
            </p:cNvSpPr>
            <p:nvPr/>
          </p:nvSpPr>
          <p:spPr bwMode="auto">
            <a:xfrm>
              <a:off x="8423276" y="2047875"/>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18" name="Rectangle 210"/>
            <p:cNvSpPr>
              <a:spLocks noChangeArrowheads="1"/>
            </p:cNvSpPr>
            <p:nvPr/>
          </p:nvSpPr>
          <p:spPr bwMode="auto">
            <a:xfrm>
              <a:off x="8347076" y="5295900"/>
              <a:ext cx="2286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19" name="Line 211"/>
            <p:cNvSpPr>
              <a:spLocks noChangeShapeType="1"/>
            </p:cNvSpPr>
            <p:nvPr/>
          </p:nvSpPr>
          <p:spPr bwMode="auto">
            <a:xfrm>
              <a:off x="5219701" y="5251450"/>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20" name="Line 212"/>
            <p:cNvSpPr>
              <a:spLocks noChangeShapeType="1"/>
            </p:cNvSpPr>
            <p:nvPr/>
          </p:nvSpPr>
          <p:spPr bwMode="auto">
            <a:xfrm flipH="1">
              <a:off x="8391526" y="5251450"/>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21" name="Rectangle 213"/>
            <p:cNvSpPr>
              <a:spLocks noChangeArrowheads="1"/>
            </p:cNvSpPr>
            <p:nvPr/>
          </p:nvSpPr>
          <p:spPr bwMode="auto">
            <a:xfrm>
              <a:off x="4979988" y="5165725"/>
              <a:ext cx="27305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22" name="Line 214"/>
            <p:cNvSpPr>
              <a:spLocks noChangeShapeType="1"/>
            </p:cNvSpPr>
            <p:nvPr/>
          </p:nvSpPr>
          <p:spPr bwMode="auto">
            <a:xfrm>
              <a:off x="5219701" y="4794250"/>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23" name="Line 215"/>
            <p:cNvSpPr>
              <a:spLocks noChangeShapeType="1"/>
            </p:cNvSpPr>
            <p:nvPr/>
          </p:nvSpPr>
          <p:spPr bwMode="auto">
            <a:xfrm flipH="1">
              <a:off x="8391526" y="4794250"/>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24" name="Rectangle 216"/>
            <p:cNvSpPr>
              <a:spLocks noChangeArrowheads="1"/>
            </p:cNvSpPr>
            <p:nvPr/>
          </p:nvSpPr>
          <p:spPr bwMode="auto">
            <a:xfrm>
              <a:off x="5099051" y="4706938"/>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25" name="Line 217"/>
            <p:cNvSpPr>
              <a:spLocks noChangeShapeType="1"/>
            </p:cNvSpPr>
            <p:nvPr/>
          </p:nvSpPr>
          <p:spPr bwMode="auto">
            <a:xfrm>
              <a:off x="5219701" y="4337050"/>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26" name="Line 218"/>
            <p:cNvSpPr>
              <a:spLocks noChangeShapeType="1"/>
            </p:cNvSpPr>
            <p:nvPr/>
          </p:nvSpPr>
          <p:spPr bwMode="auto">
            <a:xfrm flipH="1">
              <a:off x="8391526" y="4337050"/>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27" name="Rectangle 219"/>
            <p:cNvSpPr>
              <a:spLocks noChangeArrowheads="1"/>
            </p:cNvSpPr>
            <p:nvPr/>
          </p:nvSpPr>
          <p:spPr bwMode="auto">
            <a:xfrm>
              <a:off x="4979988" y="4249738"/>
              <a:ext cx="27305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28" name="Line 220"/>
            <p:cNvSpPr>
              <a:spLocks noChangeShapeType="1"/>
            </p:cNvSpPr>
            <p:nvPr/>
          </p:nvSpPr>
          <p:spPr bwMode="auto">
            <a:xfrm>
              <a:off x="5219701" y="3878263"/>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29" name="Line 221"/>
            <p:cNvSpPr>
              <a:spLocks noChangeShapeType="1"/>
            </p:cNvSpPr>
            <p:nvPr/>
          </p:nvSpPr>
          <p:spPr bwMode="auto">
            <a:xfrm flipH="1">
              <a:off x="8391526" y="3878263"/>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30" name="Rectangle 222"/>
            <p:cNvSpPr>
              <a:spLocks noChangeArrowheads="1"/>
            </p:cNvSpPr>
            <p:nvPr/>
          </p:nvSpPr>
          <p:spPr bwMode="auto">
            <a:xfrm>
              <a:off x="5099051" y="3790950"/>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31" name="Line 223"/>
            <p:cNvSpPr>
              <a:spLocks noChangeShapeType="1"/>
            </p:cNvSpPr>
            <p:nvPr/>
          </p:nvSpPr>
          <p:spPr bwMode="auto">
            <a:xfrm>
              <a:off x="5219701" y="3421063"/>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32" name="Line 224"/>
            <p:cNvSpPr>
              <a:spLocks noChangeShapeType="1"/>
            </p:cNvSpPr>
            <p:nvPr/>
          </p:nvSpPr>
          <p:spPr bwMode="auto">
            <a:xfrm flipH="1">
              <a:off x="8391526" y="3421063"/>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33" name="Rectangle 225"/>
            <p:cNvSpPr>
              <a:spLocks noChangeArrowheads="1"/>
            </p:cNvSpPr>
            <p:nvPr/>
          </p:nvSpPr>
          <p:spPr bwMode="auto">
            <a:xfrm>
              <a:off x="4979988" y="3333750"/>
              <a:ext cx="27305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34" name="Line 226"/>
            <p:cNvSpPr>
              <a:spLocks noChangeShapeType="1"/>
            </p:cNvSpPr>
            <p:nvPr/>
          </p:nvSpPr>
          <p:spPr bwMode="auto">
            <a:xfrm>
              <a:off x="5219701" y="2962275"/>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35" name="Line 227"/>
            <p:cNvSpPr>
              <a:spLocks noChangeShapeType="1"/>
            </p:cNvSpPr>
            <p:nvPr/>
          </p:nvSpPr>
          <p:spPr bwMode="auto">
            <a:xfrm flipH="1">
              <a:off x="8391526" y="2962275"/>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36" name="Rectangle 228"/>
            <p:cNvSpPr>
              <a:spLocks noChangeArrowheads="1"/>
            </p:cNvSpPr>
            <p:nvPr/>
          </p:nvSpPr>
          <p:spPr bwMode="auto">
            <a:xfrm>
              <a:off x="5099051" y="2876550"/>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37" name="Line 229"/>
            <p:cNvSpPr>
              <a:spLocks noChangeShapeType="1"/>
            </p:cNvSpPr>
            <p:nvPr/>
          </p:nvSpPr>
          <p:spPr bwMode="auto">
            <a:xfrm>
              <a:off x="5219701" y="2505075"/>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38" name="Line 230"/>
            <p:cNvSpPr>
              <a:spLocks noChangeShapeType="1"/>
            </p:cNvSpPr>
            <p:nvPr/>
          </p:nvSpPr>
          <p:spPr bwMode="auto">
            <a:xfrm flipH="1">
              <a:off x="8391526" y="2505075"/>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39" name="Rectangle 231"/>
            <p:cNvSpPr>
              <a:spLocks noChangeArrowheads="1"/>
            </p:cNvSpPr>
            <p:nvPr/>
          </p:nvSpPr>
          <p:spPr bwMode="auto">
            <a:xfrm>
              <a:off x="4979988" y="2417763"/>
              <a:ext cx="27305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3.5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40" name="Line 232"/>
            <p:cNvSpPr>
              <a:spLocks noChangeShapeType="1"/>
            </p:cNvSpPr>
            <p:nvPr/>
          </p:nvSpPr>
          <p:spPr bwMode="auto">
            <a:xfrm>
              <a:off x="5219701" y="2047875"/>
              <a:ext cx="206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41" name="Line 233"/>
            <p:cNvSpPr>
              <a:spLocks noChangeShapeType="1"/>
            </p:cNvSpPr>
            <p:nvPr/>
          </p:nvSpPr>
          <p:spPr bwMode="auto">
            <a:xfrm flipH="1">
              <a:off x="8391526" y="2047875"/>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42" name="Rectangle 234"/>
            <p:cNvSpPr>
              <a:spLocks noChangeArrowheads="1"/>
            </p:cNvSpPr>
            <p:nvPr/>
          </p:nvSpPr>
          <p:spPr bwMode="auto">
            <a:xfrm>
              <a:off x="5099051" y="1960563"/>
              <a:ext cx="152400"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43" name="Line 235"/>
            <p:cNvSpPr>
              <a:spLocks noChangeShapeType="1"/>
            </p:cNvSpPr>
            <p:nvPr/>
          </p:nvSpPr>
          <p:spPr bwMode="auto">
            <a:xfrm>
              <a:off x="5219701" y="2047875"/>
              <a:ext cx="32035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44" name="Line 236"/>
            <p:cNvSpPr>
              <a:spLocks noChangeShapeType="1"/>
            </p:cNvSpPr>
            <p:nvPr/>
          </p:nvSpPr>
          <p:spPr bwMode="auto">
            <a:xfrm>
              <a:off x="5219701" y="5251450"/>
              <a:ext cx="32035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45" name="Line 237"/>
            <p:cNvSpPr>
              <a:spLocks noChangeShapeType="1"/>
            </p:cNvSpPr>
            <p:nvPr/>
          </p:nvSpPr>
          <p:spPr bwMode="auto">
            <a:xfrm flipV="1">
              <a:off x="8423276" y="2047875"/>
              <a:ext cx="0" cy="32035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46" name="Line 238"/>
            <p:cNvSpPr>
              <a:spLocks noChangeShapeType="1"/>
            </p:cNvSpPr>
            <p:nvPr/>
          </p:nvSpPr>
          <p:spPr bwMode="auto">
            <a:xfrm flipV="1">
              <a:off x="5219701" y="2047875"/>
              <a:ext cx="0" cy="32035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47" name="Line 239"/>
            <p:cNvSpPr>
              <a:spLocks noChangeShapeType="1"/>
            </p:cNvSpPr>
            <p:nvPr/>
          </p:nvSpPr>
          <p:spPr bwMode="auto">
            <a:xfrm>
              <a:off x="5338763" y="3432175"/>
              <a:ext cx="0" cy="71913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48" name="Line 240"/>
            <p:cNvSpPr>
              <a:spLocks noChangeShapeType="1"/>
            </p:cNvSpPr>
            <p:nvPr/>
          </p:nvSpPr>
          <p:spPr bwMode="auto">
            <a:xfrm>
              <a:off x="5316538" y="3432175"/>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49" name="Line 241"/>
            <p:cNvSpPr>
              <a:spLocks noChangeShapeType="1"/>
            </p:cNvSpPr>
            <p:nvPr/>
          </p:nvSpPr>
          <p:spPr bwMode="auto">
            <a:xfrm>
              <a:off x="5316538" y="415131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0" name="Line 242"/>
            <p:cNvSpPr>
              <a:spLocks noChangeShapeType="1"/>
            </p:cNvSpPr>
            <p:nvPr/>
          </p:nvSpPr>
          <p:spPr bwMode="auto">
            <a:xfrm>
              <a:off x="5470526" y="4064000"/>
              <a:ext cx="0" cy="2063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1" name="Line 243"/>
            <p:cNvSpPr>
              <a:spLocks noChangeShapeType="1"/>
            </p:cNvSpPr>
            <p:nvPr/>
          </p:nvSpPr>
          <p:spPr bwMode="auto">
            <a:xfrm>
              <a:off x="5437188" y="406400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2" name="Line 244"/>
            <p:cNvSpPr>
              <a:spLocks noChangeShapeType="1"/>
            </p:cNvSpPr>
            <p:nvPr/>
          </p:nvSpPr>
          <p:spPr bwMode="auto">
            <a:xfrm>
              <a:off x="5437188" y="427037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3" name="Line 245"/>
            <p:cNvSpPr>
              <a:spLocks noChangeShapeType="1"/>
            </p:cNvSpPr>
            <p:nvPr/>
          </p:nvSpPr>
          <p:spPr bwMode="auto">
            <a:xfrm>
              <a:off x="5600701" y="4456113"/>
              <a:ext cx="0" cy="2952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4" name="Line 246"/>
            <p:cNvSpPr>
              <a:spLocks noChangeShapeType="1"/>
            </p:cNvSpPr>
            <p:nvPr/>
          </p:nvSpPr>
          <p:spPr bwMode="auto">
            <a:xfrm>
              <a:off x="5567363" y="445611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5" name="Line 247"/>
            <p:cNvSpPr>
              <a:spLocks noChangeShapeType="1"/>
            </p:cNvSpPr>
            <p:nvPr/>
          </p:nvSpPr>
          <p:spPr bwMode="auto">
            <a:xfrm>
              <a:off x="5567363" y="4751388"/>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6" name="Line 248"/>
            <p:cNvSpPr>
              <a:spLocks noChangeShapeType="1"/>
            </p:cNvSpPr>
            <p:nvPr/>
          </p:nvSpPr>
          <p:spPr bwMode="auto">
            <a:xfrm>
              <a:off x="5730876" y="3813175"/>
              <a:ext cx="0" cy="1746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7" name="Line 249"/>
            <p:cNvSpPr>
              <a:spLocks noChangeShapeType="1"/>
            </p:cNvSpPr>
            <p:nvPr/>
          </p:nvSpPr>
          <p:spPr bwMode="auto">
            <a:xfrm>
              <a:off x="5699126" y="381317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8" name="Line 250"/>
            <p:cNvSpPr>
              <a:spLocks noChangeShapeType="1"/>
            </p:cNvSpPr>
            <p:nvPr/>
          </p:nvSpPr>
          <p:spPr bwMode="auto">
            <a:xfrm>
              <a:off x="5699126" y="398780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59" name="Line 251"/>
            <p:cNvSpPr>
              <a:spLocks noChangeShapeType="1"/>
            </p:cNvSpPr>
            <p:nvPr/>
          </p:nvSpPr>
          <p:spPr bwMode="auto">
            <a:xfrm>
              <a:off x="5851526" y="4467225"/>
              <a:ext cx="0" cy="49053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0" name="Line 252"/>
            <p:cNvSpPr>
              <a:spLocks noChangeShapeType="1"/>
            </p:cNvSpPr>
            <p:nvPr/>
          </p:nvSpPr>
          <p:spPr bwMode="auto">
            <a:xfrm>
              <a:off x="5829301" y="446722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1" name="Line 253"/>
            <p:cNvSpPr>
              <a:spLocks noChangeShapeType="1"/>
            </p:cNvSpPr>
            <p:nvPr/>
          </p:nvSpPr>
          <p:spPr bwMode="auto">
            <a:xfrm>
              <a:off x="5829301" y="495776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2" name="Line 254"/>
            <p:cNvSpPr>
              <a:spLocks noChangeShapeType="1"/>
            </p:cNvSpPr>
            <p:nvPr/>
          </p:nvSpPr>
          <p:spPr bwMode="auto">
            <a:xfrm>
              <a:off x="5981701" y="4270375"/>
              <a:ext cx="0" cy="2952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3" name="Line 255"/>
            <p:cNvSpPr>
              <a:spLocks noChangeShapeType="1"/>
            </p:cNvSpPr>
            <p:nvPr/>
          </p:nvSpPr>
          <p:spPr bwMode="auto">
            <a:xfrm>
              <a:off x="5949951" y="427037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4" name="Line 256"/>
            <p:cNvSpPr>
              <a:spLocks noChangeShapeType="1"/>
            </p:cNvSpPr>
            <p:nvPr/>
          </p:nvSpPr>
          <p:spPr bwMode="auto">
            <a:xfrm>
              <a:off x="5949951" y="456565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5" name="Line 257"/>
            <p:cNvSpPr>
              <a:spLocks noChangeShapeType="1"/>
            </p:cNvSpPr>
            <p:nvPr/>
          </p:nvSpPr>
          <p:spPr bwMode="auto">
            <a:xfrm>
              <a:off x="6113463" y="4348163"/>
              <a:ext cx="0" cy="31591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6" name="Line 258"/>
            <p:cNvSpPr>
              <a:spLocks noChangeShapeType="1"/>
            </p:cNvSpPr>
            <p:nvPr/>
          </p:nvSpPr>
          <p:spPr bwMode="auto">
            <a:xfrm>
              <a:off x="6080126" y="434816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7" name="Line 259"/>
            <p:cNvSpPr>
              <a:spLocks noChangeShapeType="1"/>
            </p:cNvSpPr>
            <p:nvPr/>
          </p:nvSpPr>
          <p:spPr bwMode="auto">
            <a:xfrm>
              <a:off x="6080126" y="466407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8" name="Line 260"/>
            <p:cNvSpPr>
              <a:spLocks noChangeShapeType="1"/>
            </p:cNvSpPr>
            <p:nvPr/>
          </p:nvSpPr>
          <p:spPr bwMode="auto">
            <a:xfrm>
              <a:off x="6243638" y="3790950"/>
              <a:ext cx="0" cy="43656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69" name="Line 261"/>
            <p:cNvSpPr>
              <a:spLocks noChangeShapeType="1"/>
            </p:cNvSpPr>
            <p:nvPr/>
          </p:nvSpPr>
          <p:spPr bwMode="auto">
            <a:xfrm>
              <a:off x="6210301" y="3790950"/>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0" name="Line 262"/>
            <p:cNvSpPr>
              <a:spLocks noChangeShapeType="1"/>
            </p:cNvSpPr>
            <p:nvPr/>
          </p:nvSpPr>
          <p:spPr bwMode="auto">
            <a:xfrm>
              <a:off x="6210301" y="422751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1" name="Line 263"/>
            <p:cNvSpPr>
              <a:spLocks noChangeShapeType="1"/>
            </p:cNvSpPr>
            <p:nvPr/>
          </p:nvSpPr>
          <p:spPr bwMode="auto">
            <a:xfrm>
              <a:off x="6362701" y="4010025"/>
              <a:ext cx="0" cy="5556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2" name="Line 264"/>
            <p:cNvSpPr>
              <a:spLocks noChangeShapeType="1"/>
            </p:cNvSpPr>
            <p:nvPr/>
          </p:nvSpPr>
          <p:spPr bwMode="auto">
            <a:xfrm>
              <a:off x="6342063" y="401002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3" name="Line 265"/>
            <p:cNvSpPr>
              <a:spLocks noChangeShapeType="1"/>
            </p:cNvSpPr>
            <p:nvPr/>
          </p:nvSpPr>
          <p:spPr bwMode="auto">
            <a:xfrm>
              <a:off x="6342063" y="456565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4" name="Line 266"/>
            <p:cNvSpPr>
              <a:spLocks noChangeShapeType="1"/>
            </p:cNvSpPr>
            <p:nvPr/>
          </p:nvSpPr>
          <p:spPr bwMode="auto">
            <a:xfrm>
              <a:off x="6494463" y="3987800"/>
              <a:ext cx="0" cy="3270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5" name="Line 267"/>
            <p:cNvSpPr>
              <a:spLocks noChangeShapeType="1"/>
            </p:cNvSpPr>
            <p:nvPr/>
          </p:nvSpPr>
          <p:spPr bwMode="auto">
            <a:xfrm>
              <a:off x="6461126" y="398780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6" name="Line 268"/>
            <p:cNvSpPr>
              <a:spLocks noChangeShapeType="1"/>
            </p:cNvSpPr>
            <p:nvPr/>
          </p:nvSpPr>
          <p:spPr bwMode="auto">
            <a:xfrm>
              <a:off x="6461126" y="431482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7" name="Line 269"/>
            <p:cNvSpPr>
              <a:spLocks noChangeShapeType="1"/>
            </p:cNvSpPr>
            <p:nvPr/>
          </p:nvSpPr>
          <p:spPr bwMode="auto">
            <a:xfrm>
              <a:off x="6624638" y="4532313"/>
              <a:ext cx="0" cy="20796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8" name="Line 270"/>
            <p:cNvSpPr>
              <a:spLocks noChangeShapeType="1"/>
            </p:cNvSpPr>
            <p:nvPr/>
          </p:nvSpPr>
          <p:spPr bwMode="auto">
            <a:xfrm>
              <a:off x="6592888" y="453231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79" name="Line 271"/>
            <p:cNvSpPr>
              <a:spLocks noChangeShapeType="1"/>
            </p:cNvSpPr>
            <p:nvPr/>
          </p:nvSpPr>
          <p:spPr bwMode="auto">
            <a:xfrm>
              <a:off x="6592888" y="474027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0" name="Line 272"/>
            <p:cNvSpPr>
              <a:spLocks noChangeShapeType="1"/>
            </p:cNvSpPr>
            <p:nvPr/>
          </p:nvSpPr>
          <p:spPr bwMode="auto">
            <a:xfrm>
              <a:off x="6756401" y="4106863"/>
              <a:ext cx="0" cy="2190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1" name="Line 273"/>
            <p:cNvSpPr>
              <a:spLocks noChangeShapeType="1"/>
            </p:cNvSpPr>
            <p:nvPr/>
          </p:nvSpPr>
          <p:spPr bwMode="auto">
            <a:xfrm>
              <a:off x="6723063" y="410686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2" name="Line 274"/>
            <p:cNvSpPr>
              <a:spLocks noChangeShapeType="1"/>
            </p:cNvSpPr>
            <p:nvPr/>
          </p:nvSpPr>
          <p:spPr bwMode="auto">
            <a:xfrm>
              <a:off x="6723063" y="43259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3" name="Line 275"/>
            <p:cNvSpPr>
              <a:spLocks noChangeShapeType="1"/>
            </p:cNvSpPr>
            <p:nvPr/>
          </p:nvSpPr>
          <p:spPr bwMode="auto">
            <a:xfrm>
              <a:off x="6875463" y="4424363"/>
              <a:ext cx="0" cy="44608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4" name="Line 276"/>
            <p:cNvSpPr>
              <a:spLocks noChangeShapeType="1"/>
            </p:cNvSpPr>
            <p:nvPr/>
          </p:nvSpPr>
          <p:spPr bwMode="auto">
            <a:xfrm>
              <a:off x="6853238" y="442436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5" name="Line 277"/>
            <p:cNvSpPr>
              <a:spLocks noChangeShapeType="1"/>
            </p:cNvSpPr>
            <p:nvPr/>
          </p:nvSpPr>
          <p:spPr bwMode="auto">
            <a:xfrm>
              <a:off x="6853238" y="4870450"/>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6" name="Line 278"/>
            <p:cNvSpPr>
              <a:spLocks noChangeShapeType="1"/>
            </p:cNvSpPr>
            <p:nvPr/>
          </p:nvSpPr>
          <p:spPr bwMode="auto">
            <a:xfrm>
              <a:off x="7007226" y="4205288"/>
              <a:ext cx="0" cy="31591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7" name="Line 279"/>
            <p:cNvSpPr>
              <a:spLocks noChangeShapeType="1"/>
            </p:cNvSpPr>
            <p:nvPr/>
          </p:nvSpPr>
          <p:spPr bwMode="auto">
            <a:xfrm>
              <a:off x="6973888" y="420528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8" name="Line 280"/>
            <p:cNvSpPr>
              <a:spLocks noChangeShapeType="1"/>
            </p:cNvSpPr>
            <p:nvPr/>
          </p:nvSpPr>
          <p:spPr bwMode="auto">
            <a:xfrm>
              <a:off x="6973888" y="452120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89" name="Line 281"/>
            <p:cNvSpPr>
              <a:spLocks noChangeShapeType="1"/>
            </p:cNvSpPr>
            <p:nvPr/>
          </p:nvSpPr>
          <p:spPr bwMode="auto">
            <a:xfrm>
              <a:off x="7137401" y="4357688"/>
              <a:ext cx="0" cy="1968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0" name="Line 282"/>
            <p:cNvSpPr>
              <a:spLocks noChangeShapeType="1"/>
            </p:cNvSpPr>
            <p:nvPr/>
          </p:nvSpPr>
          <p:spPr bwMode="auto">
            <a:xfrm>
              <a:off x="7104063" y="4357688"/>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1" name="Line 283"/>
            <p:cNvSpPr>
              <a:spLocks noChangeShapeType="1"/>
            </p:cNvSpPr>
            <p:nvPr/>
          </p:nvSpPr>
          <p:spPr bwMode="auto">
            <a:xfrm>
              <a:off x="7104063" y="4554538"/>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2" name="Line 284"/>
            <p:cNvSpPr>
              <a:spLocks noChangeShapeType="1"/>
            </p:cNvSpPr>
            <p:nvPr/>
          </p:nvSpPr>
          <p:spPr bwMode="auto">
            <a:xfrm>
              <a:off x="7267576" y="3398838"/>
              <a:ext cx="0" cy="81756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3" name="Line 285"/>
            <p:cNvSpPr>
              <a:spLocks noChangeShapeType="1"/>
            </p:cNvSpPr>
            <p:nvPr/>
          </p:nvSpPr>
          <p:spPr bwMode="auto">
            <a:xfrm>
              <a:off x="7235826" y="33988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4" name="Line 286"/>
            <p:cNvSpPr>
              <a:spLocks noChangeShapeType="1"/>
            </p:cNvSpPr>
            <p:nvPr/>
          </p:nvSpPr>
          <p:spPr bwMode="auto">
            <a:xfrm>
              <a:off x="7235826" y="421640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5" name="Line 287"/>
            <p:cNvSpPr>
              <a:spLocks noChangeShapeType="1"/>
            </p:cNvSpPr>
            <p:nvPr/>
          </p:nvSpPr>
          <p:spPr bwMode="auto">
            <a:xfrm>
              <a:off x="7388226" y="4117975"/>
              <a:ext cx="0" cy="2952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6" name="Line 288"/>
            <p:cNvSpPr>
              <a:spLocks noChangeShapeType="1"/>
            </p:cNvSpPr>
            <p:nvPr/>
          </p:nvSpPr>
          <p:spPr bwMode="auto">
            <a:xfrm>
              <a:off x="7366001" y="411797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7" name="Line 289"/>
            <p:cNvSpPr>
              <a:spLocks noChangeShapeType="1"/>
            </p:cNvSpPr>
            <p:nvPr/>
          </p:nvSpPr>
          <p:spPr bwMode="auto">
            <a:xfrm>
              <a:off x="7366001" y="441325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8" name="Line 290"/>
            <p:cNvSpPr>
              <a:spLocks noChangeShapeType="1"/>
            </p:cNvSpPr>
            <p:nvPr/>
          </p:nvSpPr>
          <p:spPr bwMode="auto">
            <a:xfrm>
              <a:off x="7518401" y="4368800"/>
              <a:ext cx="0" cy="3492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99" name="Line 291"/>
            <p:cNvSpPr>
              <a:spLocks noChangeShapeType="1"/>
            </p:cNvSpPr>
            <p:nvPr/>
          </p:nvSpPr>
          <p:spPr bwMode="auto">
            <a:xfrm>
              <a:off x="7486651" y="436880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0" name="Line 292"/>
            <p:cNvSpPr>
              <a:spLocks noChangeShapeType="1"/>
            </p:cNvSpPr>
            <p:nvPr/>
          </p:nvSpPr>
          <p:spPr bwMode="auto">
            <a:xfrm>
              <a:off x="7486651" y="471805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1" name="Line 293"/>
            <p:cNvSpPr>
              <a:spLocks noChangeShapeType="1"/>
            </p:cNvSpPr>
            <p:nvPr/>
          </p:nvSpPr>
          <p:spPr bwMode="auto">
            <a:xfrm>
              <a:off x="7650163" y="3246438"/>
              <a:ext cx="0" cy="64293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2" name="Line 294"/>
            <p:cNvSpPr>
              <a:spLocks noChangeShapeType="1"/>
            </p:cNvSpPr>
            <p:nvPr/>
          </p:nvSpPr>
          <p:spPr bwMode="auto">
            <a:xfrm>
              <a:off x="7616826" y="324643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3" name="Line 295"/>
            <p:cNvSpPr>
              <a:spLocks noChangeShapeType="1"/>
            </p:cNvSpPr>
            <p:nvPr/>
          </p:nvSpPr>
          <p:spPr bwMode="auto">
            <a:xfrm>
              <a:off x="7616826" y="388937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4" name="Line 296"/>
            <p:cNvSpPr>
              <a:spLocks noChangeShapeType="1"/>
            </p:cNvSpPr>
            <p:nvPr/>
          </p:nvSpPr>
          <p:spPr bwMode="auto">
            <a:xfrm>
              <a:off x="7780338" y="4151313"/>
              <a:ext cx="0" cy="33813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5" name="Line 297"/>
            <p:cNvSpPr>
              <a:spLocks noChangeShapeType="1"/>
            </p:cNvSpPr>
            <p:nvPr/>
          </p:nvSpPr>
          <p:spPr bwMode="auto">
            <a:xfrm>
              <a:off x="7747001" y="415131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6" name="Line 298"/>
            <p:cNvSpPr>
              <a:spLocks noChangeShapeType="1"/>
            </p:cNvSpPr>
            <p:nvPr/>
          </p:nvSpPr>
          <p:spPr bwMode="auto">
            <a:xfrm>
              <a:off x="7747001" y="4489450"/>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7" name="Line 299"/>
            <p:cNvSpPr>
              <a:spLocks noChangeShapeType="1"/>
            </p:cNvSpPr>
            <p:nvPr/>
          </p:nvSpPr>
          <p:spPr bwMode="auto">
            <a:xfrm>
              <a:off x="7900988" y="3060700"/>
              <a:ext cx="0" cy="8286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8" name="Line 300"/>
            <p:cNvSpPr>
              <a:spLocks noChangeShapeType="1"/>
            </p:cNvSpPr>
            <p:nvPr/>
          </p:nvSpPr>
          <p:spPr bwMode="auto">
            <a:xfrm>
              <a:off x="7878763" y="306070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9" name="Line 301"/>
            <p:cNvSpPr>
              <a:spLocks noChangeShapeType="1"/>
            </p:cNvSpPr>
            <p:nvPr/>
          </p:nvSpPr>
          <p:spPr bwMode="auto">
            <a:xfrm>
              <a:off x="7878763" y="388937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0" name="Line 302"/>
            <p:cNvSpPr>
              <a:spLocks noChangeShapeType="1"/>
            </p:cNvSpPr>
            <p:nvPr/>
          </p:nvSpPr>
          <p:spPr bwMode="auto">
            <a:xfrm>
              <a:off x="8031163" y="4041775"/>
              <a:ext cx="0" cy="28416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1" name="Line 303"/>
            <p:cNvSpPr>
              <a:spLocks noChangeShapeType="1"/>
            </p:cNvSpPr>
            <p:nvPr/>
          </p:nvSpPr>
          <p:spPr bwMode="auto">
            <a:xfrm>
              <a:off x="8008938" y="4041775"/>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2" name="Line 304"/>
            <p:cNvSpPr>
              <a:spLocks noChangeShapeType="1"/>
            </p:cNvSpPr>
            <p:nvPr/>
          </p:nvSpPr>
          <p:spPr bwMode="auto">
            <a:xfrm>
              <a:off x="8008938" y="4325938"/>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3" name="Line 305"/>
            <p:cNvSpPr>
              <a:spLocks noChangeShapeType="1"/>
            </p:cNvSpPr>
            <p:nvPr/>
          </p:nvSpPr>
          <p:spPr bwMode="auto">
            <a:xfrm>
              <a:off x="8161338" y="3813175"/>
              <a:ext cx="0" cy="86201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4" name="Line 306"/>
            <p:cNvSpPr>
              <a:spLocks noChangeShapeType="1"/>
            </p:cNvSpPr>
            <p:nvPr/>
          </p:nvSpPr>
          <p:spPr bwMode="auto">
            <a:xfrm>
              <a:off x="8129588" y="381317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5" name="Line 307"/>
            <p:cNvSpPr>
              <a:spLocks noChangeShapeType="1"/>
            </p:cNvSpPr>
            <p:nvPr/>
          </p:nvSpPr>
          <p:spPr bwMode="auto">
            <a:xfrm>
              <a:off x="8129588" y="467518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6" name="Line 308"/>
            <p:cNvSpPr>
              <a:spLocks noChangeShapeType="1"/>
            </p:cNvSpPr>
            <p:nvPr/>
          </p:nvSpPr>
          <p:spPr bwMode="auto">
            <a:xfrm>
              <a:off x="8293101" y="4106863"/>
              <a:ext cx="0" cy="2952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7" name="Line 309"/>
            <p:cNvSpPr>
              <a:spLocks noChangeShapeType="1"/>
            </p:cNvSpPr>
            <p:nvPr/>
          </p:nvSpPr>
          <p:spPr bwMode="auto">
            <a:xfrm>
              <a:off x="8259763" y="410686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8" name="Line 310"/>
            <p:cNvSpPr>
              <a:spLocks noChangeShapeType="1"/>
            </p:cNvSpPr>
            <p:nvPr/>
          </p:nvSpPr>
          <p:spPr bwMode="auto">
            <a:xfrm>
              <a:off x="8259763" y="44021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9" name="Oval 311"/>
            <p:cNvSpPr>
              <a:spLocks noChangeArrowheads="1"/>
            </p:cNvSpPr>
            <p:nvPr/>
          </p:nvSpPr>
          <p:spPr bwMode="auto">
            <a:xfrm>
              <a:off x="5295901" y="3748088"/>
              <a:ext cx="96838"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0" name="Oval 312"/>
            <p:cNvSpPr>
              <a:spLocks noChangeArrowheads="1"/>
            </p:cNvSpPr>
            <p:nvPr/>
          </p:nvSpPr>
          <p:spPr bwMode="auto">
            <a:xfrm>
              <a:off x="5426076" y="4117975"/>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1" name="Oval 313"/>
            <p:cNvSpPr>
              <a:spLocks noChangeArrowheads="1"/>
            </p:cNvSpPr>
            <p:nvPr/>
          </p:nvSpPr>
          <p:spPr bwMode="auto">
            <a:xfrm>
              <a:off x="5556251" y="4554538"/>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2" name="Oval 314"/>
            <p:cNvSpPr>
              <a:spLocks noChangeArrowheads="1"/>
            </p:cNvSpPr>
            <p:nvPr/>
          </p:nvSpPr>
          <p:spPr bwMode="auto">
            <a:xfrm>
              <a:off x="5688013" y="3857625"/>
              <a:ext cx="98425" cy="96837"/>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3" name="Oval 315"/>
            <p:cNvSpPr>
              <a:spLocks noChangeArrowheads="1"/>
            </p:cNvSpPr>
            <p:nvPr/>
          </p:nvSpPr>
          <p:spPr bwMode="auto">
            <a:xfrm>
              <a:off x="5807076" y="4664075"/>
              <a:ext cx="98425" cy="96837"/>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4" name="Oval 316"/>
            <p:cNvSpPr>
              <a:spLocks noChangeArrowheads="1"/>
            </p:cNvSpPr>
            <p:nvPr/>
          </p:nvSpPr>
          <p:spPr bwMode="auto">
            <a:xfrm>
              <a:off x="5938838" y="4368800"/>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5" name="Oval 317"/>
            <p:cNvSpPr>
              <a:spLocks noChangeArrowheads="1"/>
            </p:cNvSpPr>
            <p:nvPr/>
          </p:nvSpPr>
          <p:spPr bwMode="auto">
            <a:xfrm>
              <a:off x="6069013" y="445611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6" name="Oval 318"/>
            <p:cNvSpPr>
              <a:spLocks noChangeArrowheads="1"/>
            </p:cNvSpPr>
            <p:nvPr/>
          </p:nvSpPr>
          <p:spPr bwMode="auto">
            <a:xfrm>
              <a:off x="6200776" y="3965575"/>
              <a:ext cx="96838"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7" name="Oval 319"/>
            <p:cNvSpPr>
              <a:spLocks noChangeArrowheads="1"/>
            </p:cNvSpPr>
            <p:nvPr/>
          </p:nvSpPr>
          <p:spPr bwMode="auto">
            <a:xfrm>
              <a:off x="6319838" y="4249738"/>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8" name="Oval 320"/>
            <p:cNvSpPr>
              <a:spLocks noChangeArrowheads="1"/>
            </p:cNvSpPr>
            <p:nvPr/>
          </p:nvSpPr>
          <p:spPr bwMode="auto">
            <a:xfrm>
              <a:off x="6450013" y="410686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9" name="Oval 321"/>
            <p:cNvSpPr>
              <a:spLocks noChangeArrowheads="1"/>
            </p:cNvSpPr>
            <p:nvPr/>
          </p:nvSpPr>
          <p:spPr bwMode="auto">
            <a:xfrm>
              <a:off x="6581776" y="4597400"/>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0" name="Oval 322"/>
            <p:cNvSpPr>
              <a:spLocks noChangeArrowheads="1"/>
            </p:cNvSpPr>
            <p:nvPr/>
          </p:nvSpPr>
          <p:spPr bwMode="auto">
            <a:xfrm>
              <a:off x="6711951" y="4173538"/>
              <a:ext cx="98425" cy="96837"/>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1" name="Oval 323"/>
            <p:cNvSpPr>
              <a:spLocks noChangeArrowheads="1"/>
            </p:cNvSpPr>
            <p:nvPr/>
          </p:nvSpPr>
          <p:spPr bwMode="auto">
            <a:xfrm>
              <a:off x="6832601" y="4608513"/>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2" name="Oval 324"/>
            <p:cNvSpPr>
              <a:spLocks noChangeArrowheads="1"/>
            </p:cNvSpPr>
            <p:nvPr/>
          </p:nvSpPr>
          <p:spPr bwMode="auto">
            <a:xfrm>
              <a:off x="6962776" y="4325938"/>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3" name="Oval 325"/>
            <p:cNvSpPr>
              <a:spLocks noChangeArrowheads="1"/>
            </p:cNvSpPr>
            <p:nvPr/>
          </p:nvSpPr>
          <p:spPr bwMode="auto">
            <a:xfrm>
              <a:off x="7092951" y="4413250"/>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4" name="Oval 326"/>
            <p:cNvSpPr>
              <a:spLocks noChangeArrowheads="1"/>
            </p:cNvSpPr>
            <p:nvPr/>
          </p:nvSpPr>
          <p:spPr bwMode="auto">
            <a:xfrm>
              <a:off x="7224713" y="3759200"/>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5" name="Oval 327"/>
            <p:cNvSpPr>
              <a:spLocks noChangeArrowheads="1"/>
            </p:cNvSpPr>
            <p:nvPr/>
          </p:nvSpPr>
          <p:spPr bwMode="auto">
            <a:xfrm>
              <a:off x="7343776" y="4216400"/>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6" name="Oval 328"/>
            <p:cNvSpPr>
              <a:spLocks noChangeArrowheads="1"/>
            </p:cNvSpPr>
            <p:nvPr/>
          </p:nvSpPr>
          <p:spPr bwMode="auto">
            <a:xfrm>
              <a:off x="7475538" y="4500563"/>
              <a:ext cx="98425" cy="96837"/>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7" name="Oval 329"/>
            <p:cNvSpPr>
              <a:spLocks noChangeArrowheads="1"/>
            </p:cNvSpPr>
            <p:nvPr/>
          </p:nvSpPr>
          <p:spPr bwMode="auto">
            <a:xfrm>
              <a:off x="7605713" y="3530600"/>
              <a:ext cx="98425" cy="96837"/>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8" name="Oval 330"/>
            <p:cNvSpPr>
              <a:spLocks noChangeArrowheads="1"/>
            </p:cNvSpPr>
            <p:nvPr/>
          </p:nvSpPr>
          <p:spPr bwMode="auto">
            <a:xfrm>
              <a:off x="7737476" y="4281488"/>
              <a:ext cx="96838"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9" name="Oval 331"/>
            <p:cNvSpPr>
              <a:spLocks noChangeArrowheads="1"/>
            </p:cNvSpPr>
            <p:nvPr/>
          </p:nvSpPr>
          <p:spPr bwMode="auto">
            <a:xfrm>
              <a:off x="7856538" y="3432175"/>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40" name="Oval 332"/>
            <p:cNvSpPr>
              <a:spLocks noChangeArrowheads="1"/>
            </p:cNvSpPr>
            <p:nvPr/>
          </p:nvSpPr>
          <p:spPr bwMode="auto">
            <a:xfrm>
              <a:off x="7986713" y="4140200"/>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41" name="Oval 333"/>
            <p:cNvSpPr>
              <a:spLocks noChangeArrowheads="1"/>
            </p:cNvSpPr>
            <p:nvPr/>
          </p:nvSpPr>
          <p:spPr bwMode="auto">
            <a:xfrm>
              <a:off x="8118476" y="4205288"/>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42" name="Oval 334"/>
            <p:cNvSpPr>
              <a:spLocks noChangeArrowheads="1"/>
            </p:cNvSpPr>
            <p:nvPr/>
          </p:nvSpPr>
          <p:spPr bwMode="auto">
            <a:xfrm>
              <a:off x="8248651" y="4216400"/>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43" name="Oval 335"/>
            <p:cNvSpPr>
              <a:spLocks noChangeArrowheads="1"/>
            </p:cNvSpPr>
            <p:nvPr/>
          </p:nvSpPr>
          <p:spPr bwMode="auto">
            <a:xfrm>
              <a:off x="5295901" y="3748088"/>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4" name="Oval 336"/>
            <p:cNvSpPr>
              <a:spLocks noChangeArrowheads="1"/>
            </p:cNvSpPr>
            <p:nvPr/>
          </p:nvSpPr>
          <p:spPr bwMode="auto">
            <a:xfrm>
              <a:off x="5426076" y="4117975"/>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5" name="Oval 337"/>
            <p:cNvSpPr>
              <a:spLocks noChangeArrowheads="1"/>
            </p:cNvSpPr>
            <p:nvPr/>
          </p:nvSpPr>
          <p:spPr bwMode="auto">
            <a:xfrm>
              <a:off x="5556251" y="4554538"/>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6" name="Oval 338"/>
            <p:cNvSpPr>
              <a:spLocks noChangeArrowheads="1"/>
            </p:cNvSpPr>
            <p:nvPr/>
          </p:nvSpPr>
          <p:spPr bwMode="auto">
            <a:xfrm>
              <a:off x="5688013" y="3857625"/>
              <a:ext cx="87313" cy="857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7" name="Oval 339"/>
            <p:cNvSpPr>
              <a:spLocks noChangeArrowheads="1"/>
            </p:cNvSpPr>
            <p:nvPr/>
          </p:nvSpPr>
          <p:spPr bwMode="auto">
            <a:xfrm>
              <a:off x="5807076" y="4664075"/>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8" name="Oval 340"/>
            <p:cNvSpPr>
              <a:spLocks noChangeArrowheads="1"/>
            </p:cNvSpPr>
            <p:nvPr/>
          </p:nvSpPr>
          <p:spPr bwMode="auto">
            <a:xfrm>
              <a:off x="5938838" y="4368800"/>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9" name="Oval 341"/>
            <p:cNvSpPr>
              <a:spLocks noChangeArrowheads="1"/>
            </p:cNvSpPr>
            <p:nvPr/>
          </p:nvSpPr>
          <p:spPr bwMode="auto">
            <a:xfrm>
              <a:off x="6069013" y="4456113"/>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0" name="Oval 342"/>
            <p:cNvSpPr>
              <a:spLocks noChangeArrowheads="1"/>
            </p:cNvSpPr>
            <p:nvPr/>
          </p:nvSpPr>
          <p:spPr bwMode="auto">
            <a:xfrm>
              <a:off x="6200776" y="3965575"/>
              <a:ext cx="85725"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1" name="Oval 343"/>
            <p:cNvSpPr>
              <a:spLocks noChangeArrowheads="1"/>
            </p:cNvSpPr>
            <p:nvPr/>
          </p:nvSpPr>
          <p:spPr bwMode="auto">
            <a:xfrm>
              <a:off x="6319838" y="4249738"/>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2" name="Oval 344"/>
            <p:cNvSpPr>
              <a:spLocks noChangeArrowheads="1"/>
            </p:cNvSpPr>
            <p:nvPr/>
          </p:nvSpPr>
          <p:spPr bwMode="auto">
            <a:xfrm>
              <a:off x="6450013" y="4106863"/>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3" name="Oval 345"/>
            <p:cNvSpPr>
              <a:spLocks noChangeArrowheads="1"/>
            </p:cNvSpPr>
            <p:nvPr/>
          </p:nvSpPr>
          <p:spPr bwMode="auto">
            <a:xfrm>
              <a:off x="6581776" y="4597400"/>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4" name="Oval 346"/>
            <p:cNvSpPr>
              <a:spLocks noChangeArrowheads="1"/>
            </p:cNvSpPr>
            <p:nvPr/>
          </p:nvSpPr>
          <p:spPr bwMode="auto">
            <a:xfrm>
              <a:off x="6711951" y="4173538"/>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5" name="Oval 347"/>
            <p:cNvSpPr>
              <a:spLocks noChangeArrowheads="1"/>
            </p:cNvSpPr>
            <p:nvPr/>
          </p:nvSpPr>
          <p:spPr bwMode="auto">
            <a:xfrm>
              <a:off x="6832601" y="4608513"/>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6" name="Oval 348"/>
            <p:cNvSpPr>
              <a:spLocks noChangeArrowheads="1"/>
            </p:cNvSpPr>
            <p:nvPr/>
          </p:nvSpPr>
          <p:spPr bwMode="auto">
            <a:xfrm>
              <a:off x="6962776" y="4325938"/>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7" name="Oval 349"/>
            <p:cNvSpPr>
              <a:spLocks noChangeArrowheads="1"/>
            </p:cNvSpPr>
            <p:nvPr/>
          </p:nvSpPr>
          <p:spPr bwMode="auto">
            <a:xfrm>
              <a:off x="7092951" y="4413250"/>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8" name="Oval 350"/>
            <p:cNvSpPr>
              <a:spLocks noChangeArrowheads="1"/>
            </p:cNvSpPr>
            <p:nvPr/>
          </p:nvSpPr>
          <p:spPr bwMode="auto">
            <a:xfrm>
              <a:off x="7224713" y="3759200"/>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59" name="Oval 351"/>
            <p:cNvSpPr>
              <a:spLocks noChangeArrowheads="1"/>
            </p:cNvSpPr>
            <p:nvPr/>
          </p:nvSpPr>
          <p:spPr bwMode="auto">
            <a:xfrm>
              <a:off x="7343776" y="4216400"/>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0" name="Oval 352"/>
            <p:cNvSpPr>
              <a:spLocks noChangeArrowheads="1"/>
            </p:cNvSpPr>
            <p:nvPr/>
          </p:nvSpPr>
          <p:spPr bwMode="auto">
            <a:xfrm>
              <a:off x="7475538" y="4500563"/>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1" name="Oval 353"/>
            <p:cNvSpPr>
              <a:spLocks noChangeArrowheads="1"/>
            </p:cNvSpPr>
            <p:nvPr/>
          </p:nvSpPr>
          <p:spPr bwMode="auto">
            <a:xfrm>
              <a:off x="7605713" y="3530600"/>
              <a:ext cx="87313" cy="857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2" name="Oval 354"/>
            <p:cNvSpPr>
              <a:spLocks noChangeArrowheads="1"/>
            </p:cNvSpPr>
            <p:nvPr/>
          </p:nvSpPr>
          <p:spPr bwMode="auto">
            <a:xfrm>
              <a:off x="7737476" y="4281488"/>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3" name="Oval 355"/>
            <p:cNvSpPr>
              <a:spLocks noChangeArrowheads="1"/>
            </p:cNvSpPr>
            <p:nvPr/>
          </p:nvSpPr>
          <p:spPr bwMode="auto">
            <a:xfrm>
              <a:off x="7856538" y="3432175"/>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4" name="Oval 356"/>
            <p:cNvSpPr>
              <a:spLocks noChangeArrowheads="1"/>
            </p:cNvSpPr>
            <p:nvPr/>
          </p:nvSpPr>
          <p:spPr bwMode="auto">
            <a:xfrm>
              <a:off x="7986713" y="4140200"/>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5" name="Oval 357"/>
            <p:cNvSpPr>
              <a:spLocks noChangeArrowheads="1"/>
            </p:cNvSpPr>
            <p:nvPr/>
          </p:nvSpPr>
          <p:spPr bwMode="auto">
            <a:xfrm>
              <a:off x="8118476" y="4205288"/>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6" name="Oval 358"/>
            <p:cNvSpPr>
              <a:spLocks noChangeArrowheads="1"/>
            </p:cNvSpPr>
            <p:nvPr/>
          </p:nvSpPr>
          <p:spPr bwMode="auto">
            <a:xfrm>
              <a:off x="8248651" y="4216400"/>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7" name="Line 359"/>
            <p:cNvSpPr>
              <a:spLocks noChangeShapeType="1"/>
            </p:cNvSpPr>
            <p:nvPr/>
          </p:nvSpPr>
          <p:spPr bwMode="auto">
            <a:xfrm>
              <a:off x="5338763" y="4608513"/>
              <a:ext cx="0" cy="23971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8" name="Line 360"/>
            <p:cNvSpPr>
              <a:spLocks noChangeShapeType="1"/>
            </p:cNvSpPr>
            <p:nvPr/>
          </p:nvSpPr>
          <p:spPr bwMode="auto">
            <a:xfrm>
              <a:off x="5316538" y="460851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9" name="Line 361"/>
            <p:cNvSpPr>
              <a:spLocks noChangeShapeType="1"/>
            </p:cNvSpPr>
            <p:nvPr/>
          </p:nvSpPr>
          <p:spPr bwMode="auto">
            <a:xfrm>
              <a:off x="5316538" y="4848225"/>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0" name="Line 362"/>
            <p:cNvSpPr>
              <a:spLocks noChangeShapeType="1"/>
            </p:cNvSpPr>
            <p:nvPr/>
          </p:nvSpPr>
          <p:spPr bwMode="auto">
            <a:xfrm>
              <a:off x="5470526" y="4424363"/>
              <a:ext cx="0" cy="11906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1" name="Line 363"/>
            <p:cNvSpPr>
              <a:spLocks noChangeShapeType="1"/>
            </p:cNvSpPr>
            <p:nvPr/>
          </p:nvSpPr>
          <p:spPr bwMode="auto">
            <a:xfrm>
              <a:off x="5437188" y="442436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2" name="Line 364"/>
            <p:cNvSpPr>
              <a:spLocks noChangeShapeType="1"/>
            </p:cNvSpPr>
            <p:nvPr/>
          </p:nvSpPr>
          <p:spPr bwMode="auto">
            <a:xfrm>
              <a:off x="5437188" y="454342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3" name="Line 365"/>
            <p:cNvSpPr>
              <a:spLocks noChangeShapeType="1"/>
            </p:cNvSpPr>
            <p:nvPr/>
          </p:nvSpPr>
          <p:spPr bwMode="auto">
            <a:xfrm>
              <a:off x="5600701" y="3714750"/>
              <a:ext cx="0" cy="45878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4" name="Line 366"/>
            <p:cNvSpPr>
              <a:spLocks noChangeShapeType="1"/>
            </p:cNvSpPr>
            <p:nvPr/>
          </p:nvSpPr>
          <p:spPr bwMode="auto">
            <a:xfrm>
              <a:off x="5567363" y="3714750"/>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5" name="Line 367"/>
            <p:cNvSpPr>
              <a:spLocks noChangeShapeType="1"/>
            </p:cNvSpPr>
            <p:nvPr/>
          </p:nvSpPr>
          <p:spPr bwMode="auto">
            <a:xfrm>
              <a:off x="5567363" y="4173538"/>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6" name="Line 368"/>
            <p:cNvSpPr>
              <a:spLocks noChangeShapeType="1"/>
            </p:cNvSpPr>
            <p:nvPr/>
          </p:nvSpPr>
          <p:spPr bwMode="auto">
            <a:xfrm>
              <a:off x="5730876" y="4597400"/>
              <a:ext cx="0" cy="18573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7" name="Line 369"/>
            <p:cNvSpPr>
              <a:spLocks noChangeShapeType="1"/>
            </p:cNvSpPr>
            <p:nvPr/>
          </p:nvSpPr>
          <p:spPr bwMode="auto">
            <a:xfrm>
              <a:off x="5699126" y="459740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8" name="Line 370"/>
            <p:cNvSpPr>
              <a:spLocks noChangeShapeType="1"/>
            </p:cNvSpPr>
            <p:nvPr/>
          </p:nvSpPr>
          <p:spPr bwMode="auto">
            <a:xfrm>
              <a:off x="5699126" y="47831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9" name="Line 371"/>
            <p:cNvSpPr>
              <a:spLocks noChangeShapeType="1"/>
            </p:cNvSpPr>
            <p:nvPr/>
          </p:nvSpPr>
          <p:spPr bwMode="auto">
            <a:xfrm>
              <a:off x="5851526" y="3638550"/>
              <a:ext cx="0" cy="74136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0" name="Line 372"/>
            <p:cNvSpPr>
              <a:spLocks noChangeShapeType="1"/>
            </p:cNvSpPr>
            <p:nvPr/>
          </p:nvSpPr>
          <p:spPr bwMode="auto">
            <a:xfrm>
              <a:off x="5829301" y="363855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1" name="Line 373"/>
            <p:cNvSpPr>
              <a:spLocks noChangeShapeType="1"/>
            </p:cNvSpPr>
            <p:nvPr/>
          </p:nvSpPr>
          <p:spPr bwMode="auto">
            <a:xfrm>
              <a:off x="5829301" y="437991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2" name="Line 374"/>
            <p:cNvSpPr>
              <a:spLocks noChangeShapeType="1"/>
            </p:cNvSpPr>
            <p:nvPr/>
          </p:nvSpPr>
          <p:spPr bwMode="auto">
            <a:xfrm>
              <a:off x="5981701" y="3954463"/>
              <a:ext cx="0" cy="66516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3" name="Line 375"/>
            <p:cNvSpPr>
              <a:spLocks noChangeShapeType="1"/>
            </p:cNvSpPr>
            <p:nvPr/>
          </p:nvSpPr>
          <p:spPr bwMode="auto">
            <a:xfrm>
              <a:off x="5949951" y="395446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4" name="Line 376"/>
            <p:cNvSpPr>
              <a:spLocks noChangeShapeType="1"/>
            </p:cNvSpPr>
            <p:nvPr/>
          </p:nvSpPr>
          <p:spPr bwMode="auto">
            <a:xfrm>
              <a:off x="5949951" y="461962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5" name="Line 377"/>
            <p:cNvSpPr>
              <a:spLocks noChangeShapeType="1"/>
            </p:cNvSpPr>
            <p:nvPr/>
          </p:nvSpPr>
          <p:spPr bwMode="auto">
            <a:xfrm>
              <a:off x="6113463" y="4718050"/>
              <a:ext cx="0" cy="31591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6" name="Line 378"/>
            <p:cNvSpPr>
              <a:spLocks noChangeShapeType="1"/>
            </p:cNvSpPr>
            <p:nvPr/>
          </p:nvSpPr>
          <p:spPr bwMode="auto">
            <a:xfrm>
              <a:off x="6080126" y="471805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7" name="Line 379"/>
            <p:cNvSpPr>
              <a:spLocks noChangeShapeType="1"/>
            </p:cNvSpPr>
            <p:nvPr/>
          </p:nvSpPr>
          <p:spPr bwMode="auto">
            <a:xfrm>
              <a:off x="6080126" y="503396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8" name="Line 380"/>
            <p:cNvSpPr>
              <a:spLocks noChangeShapeType="1"/>
            </p:cNvSpPr>
            <p:nvPr/>
          </p:nvSpPr>
          <p:spPr bwMode="auto">
            <a:xfrm>
              <a:off x="6243638" y="3965575"/>
              <a:ext cx="0" cy="2190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9" name="Line 381"/>
            <p:cNvSpPr>
              <a:spLocks noChangeShapeType="1"/>
            </p:cNvSpPr>
            <p:nvPr/>
          </p:nvSpPr>
          <p:spPr bwMode="auto">
            <a:xfrm>
              <a:off x="6210301" y="3965575"/>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0" name="Line 382"/>
            <p:cNvSpPr>
              <a:spLocks noChangeShapeType="1"/>
            </p:cNvSpPr>
            <p:nvPr/>
          </p:nvSpPr>
          <p:spPr bwMode="auto">
            <a:xfrm>
              <a:off x="6210301" y="4184650"/>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1" name="Line 383"/>
            <p:cNvSpPr>
              <a:spLocks noChangeShapeType="1"/>
            </p:cNvSpPr>
            <p:nvPr/>
          </p:nvSpPr>
          <p:spPr bwMode="auto">
            <a:xfrm>
              <a:off x="6362701" y="3759200"/>
              <a:ext cx="0" cy="7524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2" name="Line 384"/>
            <p:cNvSpPr>
              <a:spLocks noChangeShapeType="1"/>
            </p:cNvSpPr>
            <p:nvPr/>
          </p:nvSpPr>
          <p:spPr bwMode="auto">
            <a:xfrm>
              <a:off x="6342063" y="375920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3" name="Line 385"/>
            <p:cNvSpPr>
              <a:spLocks noChangeShapeType="1"/>
            </p:cNvSpPr>
            <p:nvPr/>
          </p:nvSpPr>
          <p:spPr bwMode="auto">
            <a:xfrm>
              <a:off x="6342063" y="451167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4" name="Line 386"/>
            <p:cNvSpPr>
              <a:spLocks noChangeShapeType="1"/>
            </p:cNvSpPr>
            <p:nvPr/>
          </p:nvSpPr>
          <p:spPr bwMode="auto">
            <a:xfrm>
              <a:off x="6494463" y="4675188"/>
              <a:ext cx="0" cy="2286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5" name="Line 387"/>
            <p:cNvSpPr>
              <a:spLocks noChangeShapeType="1"/>
            </p:cNvSpPr>
            <p:nvPr/>
          </p:nvSpPr>
          <p:spPr bwMode="auto">
            <a:xfrm>
              <a:off x="6461126" y="467518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6" name="Line 388"/>
            <p:cNvSpPr>
              <a:spLocks noChangeShapeType="1"/>
            </p:cNvSpPr>
            <p:nvPr/>
          </p:nvSpPr>
          <p:spPr bwMode="auto">
            <a:xfrm>
              <a:off x="6461126" y="490378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7" name="Line 389"/>
            <p:cNvSpPr>
              <a:spLocks noChangeShapeType="1"/>
            </p:cNvSpPr>
            <p:nvPr/>
          </p:nvSpPr>
          <p:spPr bwMode="auto">
            <a:xfrm>
              <a:off x="6624638" y="4249738"/>
              <a:ext cx="0" cy="31591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8" name="Line 390"/>
            <p:cNvSpPr>
              <a:spLocks noChangeShapeType="1"/>
            </p:cNvSpPr>
            <p:nvPr/>
          </p:nvSpPr>
          <p:spPr bwMode="auto">
            <a:xfrm>
              <a:off x="6592888" y="424973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9" name="Line 391"/>
            <p:cNvSpPr>
              <a:spLocks noChangeShapeType="1"/>
            </p:cNvSpPr>
            <p:nvPr/>
          </p:nvSpPr>
          <p:spPr bwMode="auto">
            <a:xfrm>
              <a:off x="6592888" y="456565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0" name="Line 392"/>
            <p:cNvSpPr>
              <a:spLocks noChangeShapeType="1"/>
            </p:cNvSpPr>
            <p:nvPr/>
          </p:nvSpPr>
          <p:spPr bwMode="auto">
            <a:xfrm>
              <a:off x="6756401" y="3779838"/>
              <a:ext cx="0" cy="5778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1" name="Line 393"/>
            <p:cNvSpPr>
              <a:spLocks noChangeShapeType="1"/>
            </p:cNvSpPr>
            <p:nvPr/>
          </p:nvSpPr>
          <p:spPr bwMode="auto">
            <a:xfrm>
              <a:off x="6723063" y="37798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2" name="Line 394"/>
            <p:cNvSpPr>
              <a:spLocks noChangeShapeType="1"/>
            </p:cNvSpPr>
            <p:nvPr/>
          </p:nvSpPr>
          <p:spPr bwMode="auto">
            <a:xfrm>
              <a:off x="6723063" y="435768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3" name="Line 395"/>
            <p:cNvSpPr>
              <a:spLocks noChangeShapeType="1"/>
            </p:cNvSpPr>
            <p:nvPr/>
          </p:nvSpPr>
          <p:spPr bwMode="auto">
            <a:xfrm>
              <a:off x="6875463" y="3857625"/>
              <a:ext cx="0" cy="44608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4" name="Line 396"/>
            <p:cNvSpPr>
              <a:spLocks noChangeShapeType="1"/>
            </p:cNvSpPr>
            <p:nvPr/>
          </p:nvSpPr>
          <p:spPr bwMode="auto">
            <a:xfrm>
              <a:off x="6853238" y="3857625"/>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5" name="Line 397"/>
            <p:cNvSpPr>
              <a:spLocks noChangeShapeType="1"/>
            </p:cNvSpPr>
            <p:nvPr/>
          </p:nvSpPr>
          <p:spPr bwMode="auto">
            <a:xfrm>
              <a:off x="6853238" y="430371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6" name="Line 398"/>
            <p:cNvSpPr>
              <a:spLocks noChangeShapeType="1"/>
            </p:cNvSpPr>
            <p:nvPr/>
          </p:nvSpPr>
          <p:spPr bwMode="auto">
            <a:xfrm>
              <a:off x="7007226" y="2690813"/>
              <a:ext cx="0" cy="8286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7" name="Line 399"/>
            <p:cNvSpPr>
              <a:spLocks noChangeShapeType="1"/>
            </p:cNvSpPr>
            <p:nvPr/>
          </p:nvSpPr>
          <p:spPr bwMode="auto">
            <a:xfrm>
              <a:off x="6973888" y="2690813"/>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8" name="Line 400"/>
            <p:cNvSpPr>
              <a:spLocks noChangeShapeType="1"/>
            </p:cNvSpPr>
            <p:nvPr/>
          </p:nvSpPr>
          <p:spPr bwMode="auto">
            <a:xfrm>
              <a:off x="6973888" y="3519488"/>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9" name="Line 401"/>
            <p:cNvSpPr>
              <a:spLocks noChangeShapeType="1"/>
            </p:cNvSpPr>
            <p:nvPr/>
          </p:nvSpPr>
          <p:spPr bwMode="auto">
            <a:xfrm>
              <a:off x="7137401" y="3246438"/>
              <a:ext cx="0" cy="49053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0" name="Line 402"/>
            <p:cNvSpPr>
              <a:spLocks noChangeShapeType="1"/>
            </p:cNvSpPr>
            <p:nvPr/>
          </p:nvSpPr>
          <p:spPr bwMode="auto">
            <a:xfrm>
              <a:off x="7104063" y="3246438"/>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1" name="Line 403"/>
            <p:cNvSpPr>
              <a:spLocks noChangeShapeType="1"/>
            </p:cNvSpPr>
            <p:nvPr/>
          </p:nvSpPr>
          <p:spPr bwMode="auto">
            <a:xfrm>
              <a:off x="7104063" y="3736975"/>
              <a:ext cx="666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2" name="Line 404"/>
            <p:cNvSpPr>
              <a:spLocks noChangeShapeType="1"/>
            </p:cNvSpPr>
            <p:nvPr/>
          </p:nvSpPr>
          <p:spPr bwMode="auto">
            <a:xfrm>
              <a:off x="7267576" y="3736975"/>
              <a:ext cx="0" cy="5556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3" name="Line 405"/>
            <p:cNvSpPr>
              <a:spLocks noChangeShapeType="1"/>
            </p:cNvSpPr>
            <p:nvPr/>
          </p:nvSpPr>
          <p:spPr bwMode="auto">
            <a:xfrm>
              <a:off x="7235826" y="373697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4" name="Line 406"/>
            <p:cNvSpPr>
              <a:spLocks noChangeShapeType="1"/>
            </p:cNvSpPr>
            <p:nvPr/>
          </p:nvSpPr>
          <p:spPr bwMode="auto">
            <a:xfrm>
              <a:off x="7235826" y="429260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259" name="Line 408"/>
            <p:cNvSpPr>
              <a:spLocks noChangeShapeType="1"/>
            </p:cNvSpPr>
            <p:nvPr/>
          </p:nvSpPr>
          <p:spPr bwMode="auto">
            <a:xfrm>
              <a:off x="7388225" y="4391025"/>
              <a:ext cx="0" cy="1524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46" name="Line 409"/>
            <p:cNvSpPr>
              <a:spLocks noChangeShapeType="1"/>
            </p:cNvSpPr>
            <p:nvPr/>
          </p:nvSpPr>
          <p:spPr bwMode="auto">
            <a:xfrm>
              <a:off x="7366000" y="439102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47" name="Line 410"/>
            <p:cNvSpPr>
              <a:spLocks noChangeShapeType="1"/>
            </p:cNvSpPr>
            <p:nvPr/>
          </p:nvSpPr>
          <p:spPr bwMode="auto">
            <a:xfrm>
              <a:off x="7366000" y="454342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49" name="Line 411"/>
            <p:cNvSpPr>
              <a:spLocks noChangeShapeType="1"/>
            </p:cNvSpPr>
            <p:nvPr/>
          </p:nvSpPr>
          <p:spPr bwMode="auto">
            <a:xfrm>
              <a:off x="7518400" y="4314825"/>
              <a:ext cx="0" cy="2508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0" name="Line 412"/>
            <p:cNvSpPr>
              <a:spLocks noChangeShapeType="1"/>
            </p:cNvSpPr>
            <p:nvPr/>
          </p:nvSpPr>
          <p:spPr bwMode="auto">
            <a:xfrm>
              <a:off x="7486650" y="431482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1" name="Line 413"/>
            <p:cNvSpPr>
              <a:spLocks noChangeShapeType="1"/>
            </p:cNvSpPr>
            <p:nvPr/>
          </p:nvSpPr>
          <p:spPr bwMode="auto">
            <a:xfrm>
              <a:off x="7486650" y="456565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2" name="Line 414"/>
            <p:cNvSpPr>
              <a:spLocks noChangeShapeType="1"/>
            </p:cNvSpPr>
            <p:nvPr/>
          </p:nvSpPr>
          <p:spPr bwMode="auto">
            <a:xfrm>
              <a:off x="7650163" y="3965575"/>
              <a:ext cx="0" cy="6318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3" name="Line 415"/>
            <p:cNvSpPr>
              <a:spLocks noChangeShapeType="1"/>
            </p:cNvSpPr>
            <p:nvPr/>
          </p:nvSpPr>
          <p:spPr bwMode="auto">
            <a:xfrm>
              <a:off x="7616825" y="396557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4" name="Line 416"/>
            <p:cNvSpPr>
              <a:spLocks noChangeShapeType="1"/>
            </p:cNvSpPr>
            <p:nvPr/>
          </p:nvSpPr>
          <p:spPr bwMode="auto">
            <a:xfrm>
              <a:off x="7616825" y="4597400"/>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5" name="Line 417"/>
            <p:cNvSpPr>
              <a:spLocks noChangeShapeType="1"/>
            </p:cNvSpPr>
            <p:nvPr/>
          </p:nvSpPr>
          <p:spPr bwMode="auto">
            <a:xfrm>
              <a:off x="7780338" y="4511675"/>
              <a:ext cx="0" cy="17303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6" name="Line 418"/>
            <p:cNvSpPr>
              <a:spLocks noChangeShapeType="1"/>
            </p:cNvSpPr>
            <p:nvPr/>
          </p:nvSpPr>
          <p:spPr bwMode="auto">
            <a:xfrm>
              <a:off x="7747000" y="4511675"/>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7" name="Line 419"/>
            <p:cNvSpPr>
              <a:spLocks noChangeShapeType="1"/>
            </p:cNvSpPr>
            <p:nvPr/>
          </p:nvSpPr>
          <p:spPr bwMode="auto">
            <a:xfrm>
              <a:off x="7747000" y="468471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8" name="Line 420"/>
            <p:cNvSpPr>
              <a:spLocks noChangeShapeType="1"/>
            </p:cNvSpPr>
            <p:nvPr/>
          </p:nvSpPr>
          <p:spPr bwMode="auto">
            <a:xfrm>
              <a:off x="7900988" y="4391025"/>
              <a:ext cx="0" cy="36988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59" name="Line 421"/>
            <p:cNvSpPr>
              <a:spLocks noChangeShapeType="1"/>
            </p:cNvSpPr>
            <p:nvPr/>
          </p:nvSpPr>
          <p:spPr bwMode="auto">
            <a:xfrm>
              <a:off x="7878763" y="439102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60" name="Line 422"/>
            <p:cNvSpPr>
              <a:spLocks noChangeShapeType="1"/>
            </p:cNvSpPr>
            <p:nvPr/>
          </p:nvSpPr>
          <p:spPr bwMode="auto">
            <a:xfrm>
              <a:off x="7878763" y="476091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61" name="Line 423"/>
            <p:cNvSpPr>
              <a:spLocks noChangeShapeType="1"/>
            </p:cNvSpPr>
            <p:nvPr/>
          </p:nvSpPr>
          <p:spPr bwMode="auto">
            <a:xfrm>
              <a:off x="8031163" y="4348163"/>
              <a:ext cx="0" cy="2063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62" name="Line 424"/>
            <p:cNvSpPr>
              <a:spLocks noChangeShapeType="1"/>
            </p:cNvSpPr>
            <p:nvPr/>
          </p:nvSpPr>
          <p:spPr bwMode="auto">
            <a:xfrm>
              <a:off x="8008938" y="4348163"/>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63" name="Line 425"/>
            <p:cNvSpPr>
              <a:spLocks noChangeShapeType="1"/>
            </p:cNvSpPr>
            <p:nvPr/>
          </p:nvSpPr>
          <p:spPr bwMode="auto">
            <a:xfrm>
              <a:off x="8008938" y="4554538"/>
              <a:ext cx="5556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64" name="Line 426"/>
            <p:cNvSpPr>
              <a:spLocks noChangeShapeType="1"/>
            </p:cNvSpPr>
            <p:nvPr/>
          </p:nvSpPr>
          <p:spPr bwMode="auto">
            <a:xfrm>
              <a:off x="8161338" y="4543425"/>
              <a:ext cx="0" cy="2286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65" name="Line 427"/>
            <p:cNvSpPr>
              <a:spLocks noChangeShapeType="1"/>
            </p:cNvSpPr>
            <p:nvPr/>
          </p:nvSpPr>
          <p:spPr bwMode="auto">
            <a:xfrm>
              <a:off x="8129588" y="454342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66" name="Line 428"/>
            <p:cNvSpPr>
              <a:spLocks noChangeShapeType="1"/>
            </p:cNvSpPr>
            <p:nvPr/>
          </p:nvSpPr>
          <p:spPr bwMode="auto">
            <a:xfrm>
              <a:off x="8129588" y="4772025"/>
              <a:ext cx="650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67" name="Line 429"/>
            <p:cNvSpPr>
              <a:spLocks noChangeShapeType="1"/>
            </p:cNvSpPr>
            <p:nvPr/>
          </p:nvSpPr>
          <p:spPr bwMode="auto">
            <a:xfrm>
              <a:off x="8293100" y="3486150"/>
              <a:ext cx="0" cy="611187"/>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126" name="Line 430"/>
            <p:cNvSpPr>
              <a:spLocks noChangeShapeType="1"/>
            </p:cNvSpPr>
            <p:nvPr/>
          </p:nvSpPr>
          <p:spPr bwMode="auto">
            <a:xfrm>
              <a:off x="8259763" y="348615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127" name="Line 431"/>
            <p:cNvSpPr>
              <a:spLocks noChangeShapeType="1"/>
            </p:cNvSpPr>
            <p:nvPr/>
          </p:nvSpPr>
          <p:spPr bwMode="auto">
            <a:xfrm>
              <a:off x="8259763" y="40973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146" name="Rectangle 432"/>
            <p:cNvSpPr>
              <a:spLocks noChangeArrowheads="1"/>
            </p:cNvSpPr>
            <p:nvPr/>
          </p:nvSpPr>
          <p:spPr bwMode="auto">
            <a:xfrm>
              <a:off x="5295900" y="4684713"/>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68" name="Rectangle 433"/>
            <p:cNvSpPr>
              <a:spLocks noChangeArrowheads="1"/>
            </p:cNvSpPr>
            <p:nvPr/>
          </p:nvSpPr>
          <p:spPr bwMode="auto">
            <a:xfrm>
              <a:off x="5426075" y="4445000"/>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69" name="Rectangle 434"/>
            <p:cNvSpPr>
              <a:spLocks noChangeArrowheads="1"/>
            </p:cNvSpPr>
            <p:nvPr/>
          </p:nvSpPr>
          <p:spPr bwMode="auto">
            <a:xfrm>
              <a:off x="5556250" y="3900488"/>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0" name="Rectangle 435"/>
            <p:cNvSpPr>
              <a:spLocks noChangeArrowheads="1"/>
            </p:cNvSpPr>
            <p:nvPr/>
          </p:nvSpPr>
          <p:spPr bwMode="auto">
            <a:xfrm>
              <a:off x="5688013" y="4641850"/>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1" name="Rectangle 436"/>
            <p:cNvSpPr>
              <a:spLocks noChangeArrowheads="1"/>
            </p:cNvSpPr>
            <p:nvPr/>
          </p:nvSpPr>
          <p:spPr bwMode="auto">
            <a:xfrm>
              <a:off x="5807075" y="3965575"/>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2" name="Rectangle 437"/>
            <p:cNvSpPr>
              <a:spLocks noChangeArrowheads="1"/>
            </p:cNvSpPr>
            <p:nvPr/>
          </p:nvSpPr>
          <p:spPr bwMode="auto">
            <a:xfrm>
              <a:off x="5938838" y="4238625"/>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3" name="Rectangle 438"/>
            <p:cNvSpPr>
              <a:spLocks noChangeArrowheads="1"/>
            </p:cNvSpPr>
            <p:nvPr/>
          </p:nvSpPr>
          <p:spPr bwMode="auto">
            <a:xfrm>
              <a:off x="6069013" y="4838700"/>
              <a:ext cx="87313" cy="85725"/>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4" name="Rectangle 439"/>
            <p:cNvSpPr>
              <a:spLocks noChangeArrowheads="1"/>
            </p:cNvSpPr>
            <p:nvPr/>
          </p:nvSpPr>
          <p:spPr bwMode="auto">
            <a:xfrm>
              <a:off x="6200775" y="4030663"/>
              <a:ext cx="85725"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5" name="Rectangle 440"/>
            <p:cNvSpPr>
              <a:spLocks noChangeArrowheads="1"/>
            </p:cNvSpPr>
            <p:nvPr/>
          </p:nvSpPr>
          <p:spPr bwMode="auto">
            <a:xfrm>
              <a:off x="6319838" y="4086225"/>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6" name="Rectangle 441"/>
            <p:cNvSpPr>
              <a:spLocks noChangeArrowheads="1"/>
            </p:cNvSpPr>
            <p:nvPr/>
          </p:nvSpPr>
          <p:spPr bwMode="auto">
            <a:xfrm>
              <a:off x="6450013" y="4740275"/>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7" name="Rectangle 442"/>
            <p:cNvSpPr>
              <a:spLocks noChangeArrowheads="1"/>
            </p:cNvSpPr>
            <p:nvPr/>
          </p:nvSpPr>
          <p:spPr bwMode="auto">
            <a:xfrm>
              <a:off x="6581775" y="4357688"/>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8" name="Rectangle 443"/>
            <p:cNvSpPr>
              <a:spLocks noChangeArrowheads="1"/>
            </p:cNvSpPr>
            <p:nvPr/>
          </p:nvSpPr>
          <p:spPr bwMode="auto">
            <a:xfrm>
              <a:off x="6711950" y="4021138"/>
              <a:ext cx="87313" cy="85725"/>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79" name="Rectangle 444"/>
            <p:cNvSpPr>
              <a:spLocks noChangeArrowheads="1"/>
            </p:cNvSpPr>
            <p:nvPr/>
          </p:nvSpPr>
          <p:spPr bwMode="auto">
            <a:xfrm>
              <a:off x="6832600" y="4030663"/>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0" name="Rectangle 445"/>
            <p:cNvSpPr>
              <a:spLocks noChangeArrowheads="1"/>
            </p:cNvSpPr>
            <p:nvPr/>
          </p:nvSpPr>
          <p:spPr bwMode="auto">
            <a:xfrm>
              <a:off x="6962775" y="3060700"/>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1" name="Rectangle 446"/>
            <p:cNvSpPr>
              <a:spLocks noChangeArrowheads="1"/>
            </p:cNvSpPr>
            <p:nvPr/>
          </p:nvSpPr>
          <p:spPr bwMode="auto">
            <a:xfrm>
              <a:off x="7092950" y="3452813"/>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2" name="Rectangle 447"/>
            <p:cNvSpPr>
              <a:spLocks noChangeArrowheads="1"/>
            </p:cNvSpPr>
            <p:nvPr/>
          </p:nvSpPr>
          <p:spPr bwMode="auto">
            <a:xfrm>
              <a:off x="7224713" y="3976688"/>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3" name="Rectangle 448"/>
            <p:cNvSpPr>
              <a:spLocks noChangeArrowheads="1"/>
            </p:cNvSpPr>
            <p:nvPr/>
          </p:nvSpPr>
          <p:spPr bwMode="auto">
            <a:xfrm>
              <a:off x="7343775" y="4424363"/>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4" name="Rectangle 449"/>
            <p:cNvSpPr>
              <a:spLocks noChangeArrowheads="1"/>
            </p:cNvSpPr>
            <p:nvPr/>
          </p:nvSpPr>
          <p:spPr bwMode="auto">
            <a:xfrm>
              <a:off x="7475538" y="4391025"/>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5" name="Rectangle 450"/>
            <p:cNvSpPr>
              <a:spLocks noChangeArrowheads="1"/>
            </p:cNvSpPr>
            <p:nvPr/>
          </p:nvSpPr>
          <p:spPr bwMode="auto">
            <a:xfrm>
              <a:off x="7605713" y="4238625"/>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6" name="Rectangle 451"/>
            <p:cNvSpPr>
              <a:spLocks noChangeArrowheads="1"/>
            </p:cNvSpPr>
            <p:nvPr/>
          </p:nvSpPr>
          <p:spPr bwMode="auto">
            <a:xfrm>
              <a:off x="7737475" y="4554538"/>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7" name="Rectangle 452"/>
            <p:cNvSpPr>
              <a:spLocks noChangeArrowheads="1"/>
            </p:cNvSpPr>
            <p:nvPr/>
          </p:nvSpPr>
          <p:spPr bwMode="auto">
            <a:xfrm>
              <a:off x="7856538" y="4532313"/>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8" name="Rectangle 453"/>
            <p:cNvSpPr>
              <a:spLocks noChangeArrowheads="1"/>
            </p:cNvSpPr>
            <p:nvPr/>
          </p:nvSpPr>
          <p:spPr bwMode="auto">
            <a:xfrm>
              <a:off x="7986713" y="4413250"/>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89" name="Rectangle 454"/>
            <p:cNvSpPr>
              <a:spLocks noChangeArrowheads="1"/>
            </p:cNvSpPr>
            <p:nvPr/>
          </p:nvSpPr>
          <p:spPr bwMode="auto">
            <a:xfrm>
              <a:off x="8118475" y="4619625"/>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90" name="Rectangle 455"/>
            <p:cNvSpPr>
              <a:spLocks noChangeArrowheads="1"/>
            </p:cNvSpPr>
            <p:nvPr/>
          </p:nvSpPr>
          <p:spPr bwMode="auto">
            <a:xfrm>
              <a:off x="8248650" y="3748088"/>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2391" name="Rectangle 456"/>
            <p:cNvSpPr>
              <a:spLocks noChangeArrowheads="1"/>
            </p:cNvSpPr>
            <p:nvPr/>
          </p:nvSpPr>
          <p:spPr bwMode="auto">
            <a:xfrm>
              <a:off x="5920780" y="5481638"/>
              <a:ext cx="1819409"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FFFFFF"/>
                  </a:solidFill>
                  <a:effectLst/>
                  <a:cs typeface="Arial" pitchFamily="34" charset="0"/>
                </a:rPr>
                <a:t>Block Number</a:t>
              </a:r>
              <a:endParaRPr kumimoji="0" lang="en-US" sz="2400" b="0" i="0" u="none" strike="noStrike" cap="none" normalizeH="0" baseline="0" smtClean="0">
                <a:ln>
                  <a:noFill/>
                </a:ln>
                <a:solidFill>
                  <a:schemeClr val="tx1"/>
                </a:solidFill>
                <a:effectLst/>
                <a:cs typeface="Arial" pitchFamily="34" charset="0"/>
              </a:endParaRPr>
            </a:p>
          </p:txBody>
        </p:sp>
        <p:sp>
          <p:nvSpPr>
            <p:cNvPr id="2392" name="Rectangle 457"/>
            <p:cNvSpPr>
              <a:spLocks noChangeArrowheads="1"/>
            </p:cNvSpPr>
            <p:nvPr/>
          </p:nvSpPr>
          <p:spPr bwMode="auto">
            <a:xfrm rot="16200000">
              <a:off x="4677347" y="3418959"/>
              <a:ext cx="209994"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FFFFFF"/>
                  </a:solidFill>
                  <a:effectLst/>
                  <a:cs typeface="Arial" pitchFamily="34" charset="0"/>
                </a:rPr>
                <a:t>d'</a:t>
              </a:r>
              <a:endParaRPr kumimoji="0" lang="en-US" sz="2400" b="0" i="0" u="none" strike="noStrike" cap="none" normalizeH="0" baseline="0" smtClean="0">
                <a:ln>
                  <a:noFill/>
                </a:ln>
                <a:solidFill>
                  <a:schemeClr val="tx1"/>
                </a:solidFill>
                <a:effectLst/>
                <a:cs typeface="Arial" pitchFamily="34" charset="0"/>
              </a:endParaRPr>
            </a:p>
          </p:txBody>
        </p:sp>
        <p:sp>
          <p:nvSpPr>
            <p:cNvPr id="2393" name="Rectangle 458"/>
            <p:cNvSpPr>
              <a:spLocks noChangeArrowheads="1"/>
            </p:cNvSpPr>
            <p:nvPr/>
          </p:nvSpPr>
          <p:spPr bwMode="auto">
            <a:xfrm>
              <a:off x="6272759" y="1567904"/>
              <a:ext cx="936154"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FFFF"/>
                  </a:solidFill>
                  <a:effectLst/>
                  <a:cs typeface="Arial" pitchFamily="34" charset="0"/>
                </a:rPr>
                <a:t>Roved</a:t>
              </a:r>
              <a:endParaRPr kumimoji="0" lang="en-US" sz="2800" b="0" i="0" u="none" strike="noStrike" cap="none" normalizeH="0" baseline="0" smtClean="0">
                <a:ln>
                  <a:noFill/>
                </a:ln>
                <a:solidFill>
                  <a:schemeClr val="tx1"/>
                </a:solidFill>
                <a:effectLst/>
                <a:cs typeface="Arial" pitchFamily="34" charset="0"/>
              </a:endParaRPr>
            </a:p>
          </p:txBody>
        </p:sp>
        <p:sp>
          <p:nvSpPr>
            <p:cNvPr id="2394" name="Rectangle 459"/>
            <p:cNvSpPr>
              <a:spLocks noChangeArrowheads="1"/>
            </p:cNvSpPr>
            <p:nvPr/>
          </p:nvSpPr>
          <p:spPr bwMode="auto">
            <a:xfrm>
              <a:off x="5197475" y="5175250"/>
              <a:ext cx="109538"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Helvetica"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95" name="Rectangle 460"/>
            <p:cNvSpPr>
              <a:spLocks noChangeArrowheads="1"/>
            </p:cNvSpPr>
            <p:nvPr/>
          </p:nvSpPr>
          <p:spPr bwMode="auto">
            <a:xfrm>
              <a:off x="8412163" y="1960563"/>
              <a:ext cx="109538" cy="206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Helvetica"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96" name="Freeform 461"/>
            <p:cNvSpPr>
              <a:spLocks/>
            </p:cNvSpPr>
            <p:nvPr/>
          </p:nvSpPr>
          <p:spPr bwMode="auto">
            <a:xfrm>
              <a:off x="5338763" y="4194175"/>
              <a:ext cx="2954338" cy="142875"/>
            </a:xfrm>
            <a:custGeom>
              <a:avLst/>
              <a:gdLst>
                <a:gd name="T0" fmla="*/ 0 w 1861"/>
                <a:gd name="T1" fmla="*/ 90 h 90"/>
                <a:gd name="T2" fmla="*/ 83 w 1861"/>
                <a:gd name="T3" fmla="*/ 90 h 90"/>
                <a:gd name="T4" fmla="*/ 165 w 1861"/>
                <a:gd name="T5" fmla="*/ 83 h 90"/>
                <a:gd name="T6" fmla="*/ 247 w 1861"/>
                <a:gd name="T7" fmla="*/ 76 h 90"/>
                <a:gd name="T8" fmla="*/ 323 w 1861"/>
                <a:gd name="T9" fmla="*/ 76 h 90"/>
                <a:gd name="T10" fmla="*/ 405 w 1861"/>
                <a:gd name="T11" fmla="*/ 69 h 90"/>
                <a:gd name="T12" fmla="*/ 488 w 1861"/>
                <a:gd name="T13" fmla="*/ 69 h 90"/>
                <a:gd name="T14" fmla="*/ 570 w 1861"/>
                <a:gd name="T15" fmla="*/ 62 h 90"/>
                <a:gd name="T16" fmla="*/ 645 w 1861"/>
                <a:gd name="T17" fmla="*/ 62 h 90"/>
                <a:gd name="T18" fmla="*/ 728 w 1861"/>
                <a:gd name="T19" fmla="*/ 55 h 90"/>
                <a:gd name="T20" fmla="*/ 810 w 1861"/>
                <a:gd name="T21" fmla="*/ 55 h 90"/>
                <a:gd name="T22" fmla="*/ 893 w 1861"/>
                <a:gd name="T23" fmla="*/ 48 h 90"/>
                <a:gd name="T24" fmla="*/ 968 w 1861"/>
                <a:gd name="T25" fmla="*/ 42 h 90"/>
                <a:gd name="T26" fmla="*/ 1051 w 1861"/>
                <a:gd name="T27" fmla="*/ 42 h 90"/>
                <a:gd name="T28" fmla="*/ 1133 w 1861"/>
                <a:gd name="T29" fmla="*/ 35 h 90"/>
                <a:gd name="T30" fmla="*/ 1215 w 1861"/>
                <a:gd name="T31" fmla="*/ 35 h 90"/>
                <a:gd name="T32" fmla="*/ 1291 w 1861"/>
                <a:gd name="T33" fmla="*/ 28 h 90"/>
                <a:gd name="T34" fmla="*/ 1373 w 1861"/>
                <a:gd name="T35" fmla="*/ 28 h 90"/>
                <a:gd name="T36" fmla="*/ 1456 w 1861"/>
                <a:gd name="T37" fmla="*/ 21 h 90"/>
                <a:gd name="T38" fmla="*/ 1538 w 1861"/>
                <a:gd name="T39" fmla="*/ 21 h 90"/>
                <a:gd name="T40" fmla="*/ 1614 w 1861"/>
                <a:gd name="T41" fmla="*/ 14 h 90"/>
                <a:gd name="T42" fmla="*/ 1696 w 1861"/>
                <a:gd name="T43" fmla="*/ 14 h 90"/>
                <a:gd name="T44" fmla="*/ 1778 w 1861"/>
                <a:gd name="T45" fmla="*/ 7 h 90"/>
                <a:gd name="T46" fmla="*/ 1861 w 1861"/>
                <a:gd name="T47"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61" h="90">
                  <a:moveTo>
                    <a:pt x="0" y="90"/>
                  </a:moveTo>
                  <a:lnTo>
                    <a:pt x="83" y="90"/>
                  </a:lnTo>
                  <a:lnTo>
                    <a:pt x="165" y="83"/>
                  </a:lnTo>
                  <a:lnTo>
                    <a:pt x="247" y="76"/>
                  </a:lnTo>
                  <a:lnTo>
                    <a:pt x="323" y="76"/>
                  </a:lnTo>
                  <a:lnTo>
                    <a:pt x="405" y="69"/>
                  </a:lnTo>
                  <a:lnTo>
                    <a:pt x="488" y="69"/>
                  </a:lnTo>
                  <a:lnTo>
                    <a:pt x="570" y="62"/>
                  </a:lnTo>
                  <a:lnTo>
                    <a:pt x="645" y="62"/>
                  </a:lnTo>
                  <a:lnTo>
                    <a:pt x="728" y="55"/>
                  </a:lnTo>
                  <a:lnTo>
                    <a:pt x="810" y="55"/>
                  </a:lnTo>
                  <a:lnTo>
                    <a:pt x="893" y="48"/>
                  </a:lnTo>
                  <a:lnTo>
                    <a:pt x="968" y="42"/>
                  </a:lnTo>
                  <a:lnTo>
                    <a:pt x="1051" y="42"/>
                  </a:lnTo>
                  <a:lnTo>
                    <a:pt x="1133" y="35"/>
                  </a:lnTo>
                  <a:lnTo>
                    <a:pt x="1215" y="35"/>
                  </a:lnTo>
                  <a:lnTo>
                    <a:pt x="1291" y="28"/>
                  </a:lnTo>
                  <a:lnTo>
                    <a:pt x="1373" y="28"/>
                  </a:lnTo>
                  <a:lnTo>
                    <a:pt x="1456" y="21"/>
                  </a:lnTo>
                  <a:lnTo>
                    <a:pt x="1538" y="21"/>
                  </a:lnTo>
                  <a:lnTo>
                    <a:pt x="1614" y="14"/>
                  </a:lnTo>
                  <a:lnTo>
                    <a:pt x="1696" y="14"/>
                  </a:lnTo>
                  <a:lnTo>
                    <a:pt x="1778" y="7"/>
                  </a:lnTo>
                  <a:lnTo>
                    <a:pt x="1861" y="0"/>
                  </a:lnTo>
                </a:path>
              </a:pathLst>
            </a:custGeom>
            <a:noFill/>
            <a:ln w="14" cap="flat">
              <a:solidFill>
                <a:srgbClr val="FFFFFF"/>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97" name="Freeform 462"/>
            <p:cNvSpPr>
              <a:spLocks/>
            </p:cNvSpPr>
            <p:nvPr/>
          </p:nvSpPr>
          <p:spPr bwMode="auto">
            <a:xfrm>
              <a:off x="5338763" y="4140200"/>
              <a:ext cx="2954338" cy="185737"/>
            </a:xfrm>
            <a:custGeom>
              <a:avLst/>
              <a:gdLst>
                <a:gd name="T0" fmla="*/ 0 w 1861"/>
                <a:gd name="T1" fmla="*/ 117 h 117"/>
                <a:gd name="T2" fmla="*/ 83 w 1861"/>
                <a:gd name="T3" fmla="*/ 110 h 117"/>
                <a:gd name="T4" fmla="*/ 165 w 1861"/>
                <a:gd name="T5" fmla="*/ 110 h 117"/>
                <a:gd name="T6" fmla="*/ 247 w 1861"/>
                <a:gd name="T7" fmla="*/ 103 h 117"/>
                <a:gd name="T8" fmla="*/ 323 w 1861"/>
                <a:gd name="T9" fmla="*/ 96 h 117"/>
                <a:gd name="T10" fmla="*/ 405 w 1861"/>
                <a:gd name="T11" fmla="*/ 89 h 117"/>
                <a:gd name="T12" fmla="*/ 488 w 1861"/>
                <a:gd name="T13" fmla="*/ 82 h 117"/>
                <a:gd name="T14" fmla="*/ 570 w 1861"/>
                <a:gd name="T15" fmla="*/ 82 h 117"/>
                <a:gd name="T16" fmla="*/ 645 w 1861"/>
                <a:gd name="T17" fmla="*/ 76 h 117"/>
                <a:gd name="T18" fmla="*/ 728 w 1861"/>
                <a:gd name="T19" fmla="*/ 69 h 117"/>
                <a:gd name="T20" fmla="*/ 810 w 1861"/>
                <a:gd name="T21" fmla="*/ 62 h 117"/>
                <a:gd name="T22" fmla="*/ 893 w 1861"/>
                <a:gd name="T23" fmla="*/ 62 h 117"/>
                <a:gd name="T24" fmla="*/ 968 w 1861"/>
                <a:gd name="T25" fmla="*/ 55 h 117"/>
                <a:gd name="T26" fmla="*/ 1051 w 1861"/>
                <a:gd name="T27" fmla="*/ 48 h 117"/>
                <a:gd name="T28" fmla="*/ 1133 w 1861"/>
                <a:gd name="T29" fmla="*/ 41 h 117"/>
                <a:gd name="T30" fmla="*/ 1215 w 1861"/>
                <a:gd name="T31" fmla="*/ 41 h 117"/>
                <a:gd name="T32" fmla="*/ 1291 w 1861"/>
                <a:gd name="T33" fmla="*/ 34 h 117"/>
                <a:gd name="T34" fmla="*/ 1373 w 1861"/>
                <a:gd name="T35" fmla="*/ 28 h 117"/>
                <a:gd name="T36" fmla="*/ 1456 w 1861"/>
                <a:gd name="T37" fmla="*/ 21 h 117"/>
                <a:gd name="T38" fmla="*/ 1538 w 1861"/>
                <a:gd name="T39" fmla="*/ 21 h 117"/>
                <a:gd name="T40" fmla="*/ 1614 w 1861"/>
                <a:gd name="T41" fmla="*/ 14 h 117"/>
                <a:gd name="T42" fmla="*/ 1696 w 1861"/>
                <a:gd name="T43" fmla="*/ 7 h 117"/>
                <a:gd name="T44" fmla="*/ 1778 w 1861"/>
                <a:gd name="T45" fmla="*/ 0 h 117"/>
                <a:gd name="T46" fmla="*/ 1861 w 1861"/>
                <a:gd name="T47"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61" h="117">
                  <a:moveTo>
                    <a:pt x="0" y="117"/>
                  </a:moveTo>
                  <a:lnTo>
                    <a:pt x="83" y="110"/>
                  </a:lnTo>
                  <a:lnTo>
                    <a:pt x="165" y="110"/>
                  </a:lnTo>
                  <a:lnTo>
                    <a:pt x="247" y="103"/>
                  </a:lnTo>
                  <a:lnTo>
                    <a:pt x="323" y="96"/>
                  </a:lnTo>
                  <a:lnTo>
                    <a:pt x="405" y="89"/>
                  </a:lnTo>
                  <a:lnTo>
                    <a:pt x="488" y="82"/>
                  </a:lnTo>
                  <a:lnTo>
                    <a:pt x="570" y="82"/>
                  </a:lnTo>
                  <a:lnTo>
                    <a:pt x="645" y="76"/>
                  </a:lnTo>
                  <a:lnTo>
                    <a:pt x="728" y="69"/>
                  </a:lnTo>
                  <a:lnTo>
                    <a:pt x="810" y="62"/>
                  </a:lnTo>
                  <a:lnTo>
                    <a:pt x="893" y="62"/>
                  </a:lnTo>
                  <a:lnTo>
                    <a:pt x="968" y="55"/>
                  </a:lnTo>
                  <a:lnTo>
                    <a:pt x="1051" y="48"/>
                  </a:lnTo>
                  <a:lnTo>
                    <a:pt x="1133" y="41"/>
                  </a:lnTo>
                  <a:lnTo>
                    <a:pt x="1215" y="41"/>
                  </a:lnTo>
                  <a:lnTo>
                    <a:pt x="1291" y="34"/>
                  </a:lnTo>
                  <a:lnTo>
                    <a:pt x="1373" y="28"/>
                  </a:lnTo>
                  <a:lnTo>
                    <a:pt x="1456" y="21"/>
                  </a:lnTo>
                  <a:lnTo>
                    <a:pt x="1538" y="21"/>
                  </a:lnTo>
                  <a:lnTo>
                    <a:pt x="1614" y="14"/>
                  </a:lnTo>
                  <a:lnTo>
                    <a:pt x="1696" y="7"/>
                  </a:lnTo>
                  <a:lnTo>
                    <a:pt x="1778" y="0"/>
                  </a:lnTo>
                  <a:lnTo>
                    <a:pt x="1861" y="0"/>
                  </a:lnTo>
                </a:path>
              </a:pathLst>
            </a:custGeom>
            <a:noFill/>
            <a:ln w="14" cap="flat">
              <a:solidFill>
                <a:srgbClr val="FFFFFF"/>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399" name="Rectangle 464"/>
            <p:cNvSpPr>
              <a:spLocks noChangeArrowheads="1"/>
            </p:cNvSpPr>
            <p:nvPr/>
          </p:nvSpPr>
          <p:spPr bwMode="auto">
            <a:xfrm>
              <a:off x="7366000" y="2124075"/>
              <a:ext cx="992188" cy="457200"/>
            </a:xfrm>
            <a:prstGeom prst="rect">
              <a:avLst/>
            </a:prstGeom>
            <a:noFill/>
            <a:ln w="0">
              <a:solidFill>
                <a:schemeClr val="tx1"/>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0" name="Line 465"/>
            <p:cNvSpPr>
              <a:spLocks noChangeShapeType="1"/>
            </p:cNvSpPr>
            <p:nvPr/>
          </p:nvSpPr>
          <p:spPr bwMode="auto">
            <a:xfrm>
              <a:off x="7366000" y="2124075"/>
              <a:ext cx="992188"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1" name="Line 466"/>
            <p:cNvSpPr>
              <a:spLocks noChangeShapeType="1"/>
            </p:cNvSpPr>
            <p:nvPr/>
          </p:nvSpPr>
          <p:spPr bwMode="auto">
            <a:xfrm>
              <a:off x="7366000" y="2581275"/>
              <a:ext cx="992188"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2" name="Line 467"/>
            <p:cNvSpPr>
              <a:spLocks noChangeShapeType="1"/>
            </p:cNvSpPr>
            <p:nvPr/>
          </p:nvSpPr>
          <p:spPr bwMode="auto">
            <a:xfrm flipV="1">
              <a:off x="8358188" y="2124075"/>
              <a:ext cx="0" cy="45720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3" name="Line 468"/>
            <p:cNvSpPr>
              <a:spLocks noChangeShapeType="1"/>
            </p:cNvSpPr>
            <p:nvPr/>
          </p:nvSpPr>
          <p:spPr bwMode="auto">
            <a:xfrm flipV="1">
              <a:off x="7366000" y="2124075"/>
              <a:ext cx="0" cy="45720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4" name="Line 469"/>
            <p:cNvSpPr>
              <a:spLocks noChangeShapeType="1"/>
            </p:cNvSpPr>
            <p:nvPr/>
          </p:nvSpPr>
          <p:spPr bwMode="auto">
            <a:xfrm>
              <a:off x="7366000" y="2581275"/>
              <a:ext cx="992188"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5" name="Line 470"/>
            <p:cNvSpPr>
              <a:spLocks noChangeShapeType="1"/>
            </p:cNvSpPr>
            <p:nvPr/>
          </p:nvSpPr>
          <p:spPr bwMode="auto">
            <a:xfrm flipV="1">
              <a:off x="7366000" y="2124075"/>
              <a:ext cx="0" cy="45720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6" name="Line 471"/>
            <p:cNvSpPr>
              <a:spLocks noChangeShapeType="1"/>
            </p:cNvSpPr>
            <p:nvPr/>
          </p:nvSpPr>
          <p:spPr bwMode="auto">
            <a:xfrm>
              <a:off x="7366000" y="2124075"/>
              <a:ext cx="992188"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7" name="Line 472"/>
            <p:cNvSpPr>
              <a:spLocks noChangeShapeType="1"/>
            </p:cNvSpPr>
            <p:nvPr/>
          </p:nvSpPr>
          <p:spPr bwMode="auto">
            <a:xfrm>
              <a:off x="7366000" y="2581275"/>
              <a:ext cx="992188"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8" name="Line 473"/>
            <p:cNvSpPr>
              <a:spLocks noChangeShapeType="1"/>
            </p:cNvSpPr>
            <p:nvPr/>
          </p:nvSpPr>
          <p:spPr bwMode="auto">
            <a:xfrm flipV="1">
              <a:off x="8358188" y="2124075"/>
              <a:ext cx="0" cy="45720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09" name="Line 474"/>
            <p:cNvSpPr>
              <a:spLocks noChangeShapeType="1"/>
            </p:cNvSpPr>
            <p:nvPr/>
          </p:nvSpPr>
          <p:spPr bwMode="auto">
            <a:xfrm flipV="1">
              <a:off x="7366000" y="2124075"/>
              <a:ext cx="0" cy="45720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10" name="Rectangle 475"/>
            <p:cNvSpPr>
              <a:spLocks noChangeArrowheads="1"/>
            </p:cNvSpPr>
            <p:nvPr/>
          </p:nvSpPr>
          <p:spPr bwMode="auto">
            <a:xfrm>
              <a:off x="7943850" y="2166938"/>
              <a:ext cx="363882" cy="169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effectLst/>
                  <a:latin typeface="Helvetica" charset="0"/>
                  <a:cs typeface="Arial" pitchFamily="34" charset="0"/>
                </a:rPr>
                <a:t>1200"</a:t>
              </a:r>
              <a:endParaRPr kumimoji="0" lang="en-US" sz="1800" b="0" i="0" u="none" strike="noStrike" cap="none" normalizeH="0" baseline="0" dirty="0" smtClean="0">
                <a:ln>
                  <a:noFill/>
                </a:ln>
                <a:effectLst/>
                <a:latin typeface="Arial" pitchFamily="34" charset="0"/>
                <a:cs typeface="Arial" pitchFamily="34" charset="0"/>
              </a:endParaRPr>
            </a:p>
          </p:txBody>
        </p:sp>
        <p:sp>
          <p:nvSpPr>
            <p:cNvPr id="2411" name="Oval 476"/>
            <p:cNvSpPr>
              <a:spLocks noChangeArrowheads="1"/>
            </p:cNvSpPr>
            <p:nvPr/>
          </p:nvSpPr>
          <p:spPr bwMode="auto">
            <a:xfrm>
              <a:off x="7627938" y="2200275"/>
              <a:ext cx="98425" cy="98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12" name="Oval 477"/>
            <p:cNvSpPr>
              <a:spLocks noChangeArrowheads="1"/>
            </p:cNvSpPr>
            <p:nvPr/>
          </p:nvSpPr>
          <p:spPr bwMode="auto">
            <a:xfrm>
              <a:off x="7627938" y="2200275"/>
              <a:ext cx="87313" cy="873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413" name="Rectangle 478"/>
            <p:cNvSpPr>
              <a:spLocks noChangeArrowheads="1"/>
            </p:cNvSpPr>
            <p:nvPr/>
          </p:nvSpPr>
          <p:spPr bwMode="auto">
            <a:xfrm>
              <a:off x="7943850" y="2374900"/>
              <a:ext cx="363882" cy="169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effectLst/>
                  <a:latin typeface="Helvetica" charset="0"/>
                  <a:cs typeface="Arial" pitchFamily="34" charset="0"/>
                </a:rPr>
                <a:t>1800"</a:t>
              </a:r>
              <a:endParaRPr kumimoji="0" lang="en-US" sz="1800" b="0" i="0" u="none" strike="noStrike" cap="none" normalizeH="0" baseline="0" smtClean="0">
                <a:ln>
                  <a:noFill/>
                </a:ln>
                <a:effectLst/>
                <a:latin typeface="Arial" pitchFamily="34" charset="0"/>
                <a:cs typeface="Arial" pitchFamily="34" charset="0"/>
              </a:endParaRPr>
            </a:p>
          </p:txBody>
        </p:sp>
        <p:sp>
          <p:nvSpPr>
            <p:cNvPr id="2414" name="Rectangle 479"/>
            <p:cNvSpPr>
              <a:spLocks noChangeArrowheads="1"/>
            </p:cNvSpPr>
            <p:nvPr/>
          </p:nvSpPr>
          <p:spPr bwMode="auto">
            <a:xfrm>
              <a:off x="7627938" y="2406650"/>
              <a:ext cx="87313" cy="87312"/>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CA"/>
            </a:p>
          </p:txBody>
        </p:sp>
      </p:grpSp>
      <p:sp>
        <p:nvSpPr>
          <p:cNvPr id="2815" name="TextBox 2814"/>
          <p:cNvSpPr txBox="1"/>
          <p:nvPr/>
        </p:nvSpPr>
        <p:spPr>
          <a:xfrm>
            <a:off x="2482850" y="6150756"/>
            <a:ext cx="4434680" cy="307777"/>
          </a:xfrm>
          <a:prstGeom prst="rect">
            <a:avLst/>
          </a:prstGeom>
          <a:noFill/>
        </p:spPr>
        <p:txBody>
          <a:bodyPr wrap="square" rtlCol="0">
            <a:spAutoFit/>
          </a:bodyPr>
          <a:lstStyle/>
          <a:p>
            <a:r>
              <a:rPr lang="en-CA" sz="1400" dirty="0" smtClean="0"/>
              <a:t>Adapted from </a:t>
            </a:r>
            <a:r>
              <a:rPr lang="en-CA" sz="1400" dirty="0" err="1" smtClean="0"/>
              <a:t>Tartaglia</a:t>
            </a:r>
            <a:r>
              <a:rPr lang="en-CA" sz="1400" dirty="0" smtClean="0"/>
              <a:t>, </a:t>
            </a:r>
            <a:r>
              <a:rPr lang="en-CA" sz="1400" dirty="0" err="1" smtClean="0"/>
              <a:t>Bamert</a:t>
            </a:r>
            <a:r>
              <a:rPr lang="en-CA" sz="1400" dirty="0" smtClean="0"/>
              <a:t>, Mast &amp; H</a:t>
            </a:r>
            <a:r>
              <a:rPr lang="en-CA" sz="1400" dirty="0"/>
              <a:t>. </a:t>
            </a:r>
            <a:r>
              <a:rPr lang="en-CA" sz="1400" dirty="0" smtClean="0"/>
              <a:t>Herzog (2009)</a:t>
            </a:r>
            <a:endParaRPr lang="en-CA" sz="1400" dirty="0"/>
          </a:p>
        </p:txBody>
      </p:sp>
    </p:spTree>
    <p:extLst>
      <p:ext uri="{BB962C8B-B14F-4D97-AF65-F5344CB8AC3E}">
        <p14:creationId xmlns="" xmlns:p14="http://schemas.microsoft.com/office/powerpoint/2010/main" val="13568392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Talk Outline</a:t>
            </a:r>
            <a:endParaRPr lang="en-US" dirty="0"/>
          </a:p>
        </p:txBody>
      </p:sp>
      <p:sp>
        <p:nvSpPr>
          <p:cNvPr id="3" name="Content Placeholder 2"/>
          <p:cNvSpPr>
            <a:spLocks noGrp="1"/>
          </p:cNvSpPr>
          <p:nvPr>
            <p:ph idx="1"/>
          </p:nvPr>
        </p:nvSpPr>
        <p:spPr/>
        <p:txBody>
          <a:bodyPr>
            <a:normAutofit/>
          </a:bodyPr>
          <a:lstStyle/>
          <a:p>
            <a:r>
              <a:rPr lang="en-US" dirty="0" smtClean="0"/>
              <a:t>Perceptual Learning &amp; Roving</a:t>
            </a:r>
          </a:p>
          <a:p>
            <a:r>
              <a:rPr lang="en-US" dirty="0" smtClean="0"/>
              <a:t>The Unsupervised Bias</a:t>
            </a:r>
          </a:p>
          <a:p>
            <a:r>
              <a:rPr lang="en-US" dirty="0" smtClean="0"/>
              <a:t>Critical Experiment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Hypothesis</a:t>
            </a:r>
            <a:endParaRPr lang="en-CA" dirty="0"/>
          </a:p>
        </p:txBody>
      </p:sp>
      <p:sp>
        <p:nvSpPr>
          <p:cNvPr id="3" name="Content Placeholder 2"/>
          <p:cNvSpPr>
            <a:spLocks noGrp="1"/>
          </p:cNvSpPr>
          <p:nvPr>
            <p:ph idx="1"/>
          </p:nvPr>
        </p:nvSpPr>
        <p:spPr/>
        <p:txBody>
          <a:bodyPr/>
          <a:lstStyle/>
          <a:p>
            <a:r>
              <a:rPr lang="en-CA" dirty="0" smtClean="0"/>
              <a:t>Roving impairs perceptual learning when the average reward for the two learned stimuli differs significantly.</a:t>
            </a:r>
          </a:p>
          <a:p>
            <a:pPr lvl="1"/>
            <a:r>
              <a:rPr lang="en-CA" dirty="0" smtClean="0"/>
              <a:t>This kind of situation occurs when the two roved tasks differ in their difficulty levels.</a:t>
            </a:r>
            <a:endParaRPr lang="en-CA" dirty="0"/>
          </a:p>
        </p:txBody>
      </p:sp>
    </p:spTree>
    <p:extLst>
      <p:ext uri="{BB962C8B-B14F-4D97-AF65-F5344CB8AC3E}">
        <p14:creationId xmlns="" xmlns:p14="http://schemas.microsoft.com/office/powerpoint/2010/main" val="32654552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Roving</a:t>
            </a:r>
            <a:endParaRPr lang="en-US" dirty="0"/>
          </a:p>
        </p:txBody>
      </p:sp>
      <p:cxnSp>
        <p:nvCxnSpPr>
          <p:cNvPr id="4" name="Straight Connector 3"/>
          <p:cNvCxnSpPr/>
          <p:nvPr/>
        </p:nvCxnSpPr>
        <p:spPr>
          <a:xfrm rot="5400000">
            <a:off x="1926574"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3006694"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2460874"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615416" y="2933911"/>
            <a:ext cx="766801" cy="369332"/>
          </a:xfrm>
          <a:prstGeom prst="rect">
            <a:avLst/>
          </a:prstGeom>
          <a:noFill/>
        </p:spPr>
        <p:txBody>
          <a:bodyPr wrap="square" rtlCol="0">
            <a:spAutoFit/>
          </a:bodyPr>
          <a:lstStyle/>
          <a:p>
            <a:pPr algn="ctr"/>
            <a:r>
              <a:rPr lang="en-US" dirty="0" smtClean="0"/>
              <a:t>1200”</a:t>
            </a:r>
            <a:endParaRPr lang="en-US" dirty="0"/>
          </a:p>
        </p:txBody>
      </p:sp>
      <p:cxnSp>
        <p:nvCxnSpPr>
          <p:cNvPr id="8" name="Straight Connector 7"/>
          <p:cNvCxnSpPr/>
          <p:nvPr/>
        </p:nvCxnSpPr>
        <p:spPr>
          <a:xfrm rot="5400000">
            <a:off x="2282422"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3362542"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a:off x="2394627" y="3120165"/>
            <a:ext cx="220793"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263489" y="3118577"/>
            <a:ext cx="211257"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6200000" flipH="1">
            <a:off x="1115836"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6200000" flipH="1">
            <a:off x="35716"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6200000" flipH="1">
            <a:off x="603486"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724558" y="2933911"/>
            <a:ext cx="766801" cy="369332"/>
          </a:xfrm>
          <a:prstGeom prst="rect">
            <a:avLst/>
          </a:prstGeom>
          <a:noFill/>
        </p:spPr>
        <p:txBody>
          <a:bodyPr wrap="square" rtlCol="0">
            <a:spAutoFit/>
          </a:bodyPr>
          <a:lstStyle/>
          <a:p>
            <a:pPr algn="ctr"/>
            <a:r>
              <a:rPr lang="en-US" dirty="0" smtClean="0"/>
              <a:t>1200”</a:t>
            </a:r>
            <a:endParaRPr lang="en-US" dirty="0"/>
          </a:p>
        </p:txBody>
      </p:sp>
      <p:cxnSp>
        <p:nvCxnSpPr>
          <p:cNvPr id="26" name="Straight Connector 25"/>
          <p:cNvCxnSpPr/>
          <p:nvPr/>
        </p:nvCxnSpPr>
        <p:spPr>
          <a:xfrm rot="5400000">
            <a:off x="391564"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1471684"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10800000">
            <a:off x="503769" y="3120165"/>
            <a:ext cx="220793"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1372631" y="3118577"/>
            <a:ext cx="211257"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376732" y="2933911"/>
            <a:ext cx="766801" cy="369332"/>
          </a:xfrm>
          <a:prstGeom prst="rect">
            <a:avLst/>
          </a:prstGeom>
          <a:noFill/>
        </p:spPr>
        <p:txBody>
          <a:bodyPr wrap="square" rtlCol="0">
            <a:spAutoFit/>
          </a:bodyPr>
          <a:lstStyle/>
          <a:p>
            <a:pPr algn="ctr"/>
            <a:r>
              <a:rPr lang="en-US" dirty="0" smtClean="0"/>
              <a:t>1800”</a:t>
            </a:r>
            <a:endParaRPr lang="en-US" dirty="0"/>
          </a:p>
        </p:txBody>
      </p:sp>
      <p:cxnSp>
        <p:nvCxnSpPr>
          <p:cNvPr id="12" name="Straight Connector 11"/>
          <p:cNvCxnSpPr/>
          <p:nvPr/>
        </p:nvCxnSpPr>
        <p:spPr>
          <a:xfrm rot="5400000">
            <a:off x="4463988"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6120172"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5112060"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4819836"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6476020"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5" idx="1"/>
          </p:cNvCxnSpPr>
          <p:nvPr/>
        </p:nvCxnSpPr>
        <p:spPr>
          <a:xfrm flipH="1">
            <a:off x="4932042" y="3118577"/>
            <a:ext cx="44469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5" idx="3"/>
          </p:cNvCxnSpPr>
          <p:nvPr/>
        </p:nvCxnSpPr>
        <p:spPr>
          <a:xfrm>
            <a:off x="6143533" y="3118577"/>
            <a:ext cx="444691"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7509042" y="2933911"/>
            <a:ext cx="766801" cy="369332"/>
          </a:xfrm>
          <a:prstGeom prst="rect">
            <a:avLst/>
          </a:prstGeom>
          <a:noFill/>
        </p:spPr>
        <p:txBody>
          <a:bodyPr wrap="square" rtlCol="0">
            <a:spAutoFit/>
          </a:bodyPr>
          <a:lstStyle/>
          <a:p>
            <a:pPr algn="ctr"/>
            <a:r>
              <a:rPr lang="en-US" dirty="0" smtClean="0"/>
              <a:t>1800”</a:t>
            </a:r>
            <a:endParaRPr lang="en-US" dirty="0"/>
          </a:p>
        </p:txBody>
      </p:sp>
      <p:cxnSp>
        <p:nvCxnSpPr>
          <p:cNvPr id="33" name="Straight Connector 32"/>
          <p:cNvCxnSpPr/>
          <p:nvPr/>
        </p:nvCxnSpPr>
        <p:spPr>
          <a:xfrm rot="16200000" flipH="1">
            <a:off x="8252482"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flipH="1">
            <a:off x="6596298"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7604410"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6952146"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8608330"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32" idx="1"/>
          </p:cNvCxnSpPr>
          <p:nvPr/>
        </p:nvCxnSpPr>
        <p:spPr>
          <a:xfrm flipH="1">
            <a:off x="7064352" y="3118577"/>
            <a:ext cx="44469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32" idx="3"/>
          </p:cNvCxnSpPr>
          <p:nvPr/>
        </p:nvCxnSpPr>
        <p:spPr>
          <a:xfrm>
            <a:off x="8275843" y="3118577"/>
            <a:ext cx="444691"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848917" y="2204864"/>
            <a:ext cx="2280681" cy="461665"/>
          </a:xfrm>
          <a:prstGeom prst="rect">
            <a:avLst/>
          </a:prstGeom>
          <a:noFill/>
        </p:spPr>
        <p:txBody>
          <a:bodyPr wrap="square" rtlCol="0">
            <a:spAutoFit/>
          </a:bodyPr>
          <a:lstStyle/>
          <a:p>
            <a:r>
              <a:rPr lang="en-CA" sz="2400" dirty="0" smtClean="0"/>
              <a:t>Learning Task 1</a:t>
            </a:r>
            <a:endParaRPr lang="en-CA" sz="2400" dirty="0"/>
          </a:p>
        </p:txBody>
      </p:sp>
      <p:sp>
        <p:nvSpPr>
          <p:cNvPr id="43" name="TextBox 42"/>
          <p:cNvSpPr txBox="1"/>
          <p:nvPr/>
        </p:nvSpPr>
        <p:spPr>
          <a:xfrm>
            <a:off x="5685947" y="2229793"/>
            <a:ext cx="2280681" cy="461665"/>
          </a:xfrm>
          <a:prstGeom prst="rect">
            <a:avLst/>
          </a:prstGeom>
          <a:noFill/>
        </p:spPr>
        <p:txBody>
          <a:bodyPr wrap="square" rtlCol="0">
            <a:spAutoFit/>
          </a:bodyPr>
          <a:lstStyle/>
          <a:p>
            <a:r>
              <a:rPr lang="en-CA" sz="2400" dirty="0" smtClean="0"/>
              <a:t>Learning Task 2</a:t>
            </a:r>
            <a:endParaRPr lang="en-CA" sz="2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pSp>
        <p:nvGrpSpPr>
          <p:cNvPr id="3" name="Group 2"/>
          <p:cNvGrpSpPr/>
          <p:nvPr/>
        </p:nvGrpSpPr>
        <p:grpSpPr>
          <a:xfrm>
            <a:off x="5694612" y="3789040"/>
            <a:ext cx="2746648" cy="1939086"/>
            <a:chOff x="5652120" y="1214422"/>
            <a:chExt cx="2746648" cy="1939086"/>
          </a:xfrm>
        </p:grpSpPr>
        <p:sp>
          <p:nvSpPr>
            <p:cNvPr id="4" name="TextBox 3"/>
            <p:cNvSpPr txBox="1"/>
            <p:nvPr/>
          </p:nvSpPr>
          <p:spPr>
            <a:xfrm>
              <a:off x="5652120" y="1214422"/>
              <a:ext cx="2746648" cy="646331"/>
            </a:xfrm>
            <a:prstGeom prst="rect">
              <a:avLst/>
            </a:prstGeom>
            <a:noFill/>
          </p:spPr>
          <p:txBody>
            <a:bodyPr wrap="square" rtlCol="0">
              <a:spAutoFit/>
            </a:bodyPr>
            <a:lstStyle/>
            <a:p>
              <a:r>
                <a:rPr lang="en-US" dirty="0" smtClean="0"/>
                <a:t>H</a:t>
              </a:r>
              <a:r>
                <a:rPr lang="en-US" baseline="-25000" dirty="0" smtClean="0"/>
                <a:t>0</a:t>
              </a:r>
              <a:r>
                <a:rPr lang="en-US" dirty="0" smtClean="0"/>
                <a:t>: Mean Hard Slopes = 0:</a:t>
              </a:r>
            </a:p>
            <a:p>
              <a:r>
                <a:rPr lang="en-US" dirty="0" smtClean="0"/>
                <a:t>t(7) = -1.115, p = 0.151</a:t>
              </a:r>
            </a:p>
          </p:txBody>
        </p:sp>
        <p:grpSp>
          <p:nvGrpSpPr>
            <p:cNvPr id="14" name="Group 647"/>
            <p:cNvGrpSpPr/>
            <p:nvPr/>
          </p:nvGrpSpPr>
          <p:grpSpPr>
            <a:xfrm>
              <a:off x="6156176" y="2217404"/>
              <a:ext cx="1080120" cy="936104"/>
              <a:chOff x="6228184" y="3068960"/>
              <a:chExt cx="1080120" cy="1080120"/>
            </a:xfrm>
          </p:grpSpPr>
          <p:cxnSp>
            <p:nvCxnSpPr>
              <p:cNvPr id="15" name="Straight Connector 14"/>
              <p:cNvCxnSpPr/>
              <p:nvPr/>
            </p:nvCxnSpPr>
            <p:spPr>
              <a:xfrm rot="5400000">
                <a:off x="5688124" y="3609020"/>
                <a:ext cx="108012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6768244" y="3609020"/>
                <a:ext cx="108012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6228184" y="3609020"/>
                <a:ext cx="108012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6376966" y="1857364"/>
              <a:ext cx="766801" cy="369332"/>
            </a:xfrm>
            <a:prstGeom prst="rect">
              <a:avLst/>
            </a:prstGeom>
            <a:noFill/>
          </p:spPr>
          <p:txBody>
            <a:bodyPr wrap="square" rtlCol="0">
              <a:spAutoFit/>
            </a:bodyPr>
            <a:lstStyle/>
            <a:p>
              <a:pPr algn="ctr"/>
              <a:r>
                <a:rPr lang="en-US" dirty="0" smtClean="0"/>
                <a:t>1200”</a:t>
              </a:r>
              <a:endParaRPr lang="en-US" dirty="0"/>
            </a:p>
          </p:txBody>
        </p:sp>
        <p:cxnSp>
          <p:nvCxnSpPr>
            <p:cNvPr id="19" name="Straight Connector 18"/>
            <p:cNvCxnSpPr/>
            <p:nvPr/>
          </p:nvCxnSpPr>
          <p:spPr>
            <a:xfrm rot="5400000">
              <a:off x="6043972" y="2041576"/>
              <a:ext cx="22440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7124092" y="2041576"/>
              <a:ext cx="22440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10800000">
              <a:off x="6156177" y="2043618"/>
              <a:ext cx="220793"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7025039" y="2042030"/>
              <a:ext cx="211257"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5817796" y="1572865"/>
            <a:ext cx="2714644" cy="1942475"/>
            <a:chOff x="5786446" y="3711363"/>
            <a:chExt cx="2714644" cy="1942475"/>
          </a:xfrm>
        </p:grpSpPr>
        <p:grpSp>
          <p:nvGrpSpPr>
            <p:cNvPr id="5" name="Group 638"/>
            <p:cNvGrpSpPr/>
            <p:nvPr/>
          </p:nvGrpSpPr>
          <p:grpSpPr>
            <a:xfrm>
              <a:off x="5940152" y="4717734"/>
              <a:ext cx="1584176" cy="936104"/>
              <a:chOff x="5940324" y="5013176"/>
              <a:chExt cx="1584176" cy="1080120"/>
            </a:xfrm>
          </p:grpSpPr>
          <p:cxnSp>
            <p:nvCxnSpPr>
              <p:cNvPr id="6" name="Straight Connector 5"/>
              <p:cNvCxnSpPr/>
              <p:nvPr/>
            </p:nvCxnSpPr>
            <p:spPr>
              <a:xfrm rot="5400000">
                <a:off x="5400264" y="5553236"/>
                <a:ext cx="1080120"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6984440" y="5553236"/>
                <a:ext cx="1080120"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6192352" y="5553236"/>
                <a:ext cx="1080120"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cxnSp>
          <p:nvCxnSpPr>
            <p:cNvPr id="9" name="Straight Connector 8"/>
            <p:cNvCxnSpPr/>
            <p:nvPr/>
          </p:nvCxnSpPr>
          <p:spPr>
            <a:xfrm rot="5400000">
              <a:off x="5827948" y="4541906"/>
              <a:ext cx="224408"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7412124" y="4541906"/>
              <a:ext cx="224408"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400778" y="4357694"/>
              <a:ext cx="742990" cy="369332"/>
            </a:xfrm>
            <a:prstGeom prst="rect">
              <a:avLst/>
            </a:prstGeom>
            <a:noFill/>
          </p:spPr>
          <p:txBody>
            <a:bodyPr wrap="square" rtlCol="0">
              <a:spAutoFit/>
            </a:bodyPr>
            <a:lstStyle/>
            <a:p>
              <a:pPr algn="ctr"/>
              <a:r>
                <a:rPr lang="en-US" dirty="0" smtClean="0"/>
                <a:t>1800”</a:t>
              </a:r>
              <a:endParaRPr lang="en-US" dirty="0"/>
            </a:p>
          </p:txBody>
        </p:sp>
        <p:cxnSp>
          <p:nvCxnSpPr>
            <p:cNvPr id="12" name="Straight Arrow Connector 11"/>
            <p:cNvCxnSpPr>
              <a:stCxn id="11" idx="1"/>
            </p:cNvCxnSpPr>
            <p:nvPr/>
          </p:nvCxnSpPr>
          <p:spPr>
            <a:xfrm rot="10800000">
              <a:off x="5939988" y="4542360"/>
              <a:ext cx="460791" cy="1588"/>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1" idx="3"/>
            </p:cNvCxnSpPr>
            <p:nvPr/>
          </p:nvCxnSpPr>
          <p:spPr>
            <a:xfrm>
              <a:off x="7143768" y="4542360"/>
              <a:ext cx="382123" cy="1588"/>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786446" y="3711363"/>
              <a:ext cx="2714644" cy="646331"/>
            </a:xfrm>
            <a:prstGeom prst="rect">
              <a:avLst/>
            </a:prstGeom>
            <a:noFill/>
          </p:spPr>
          <p:txBody>
            <a:bodyPr wrap="square" rtlCol="0">
              <a:spAutoFit/>
            </a:bodyPr>
            <a:lstStyle/>
            <a:p>
              <a:r>
                <a:rPr lang="en-US" dirty="0" smtClean="0"/>
                <a:t>H</a:t>
              </a:r>
              <a:r>
                <a:rPr lang="en-US" baseline="-25000" dirty="0" smtClean="0"/>
                <a:t>0</a:t>
              </a:r>
              <a:r>
                <a:rPr lang="en-US" dirty="0" smtClean="0"/>
                <a:t>: Mean Easy Slopes = 0:</a:t>
              </a:r>
            </a:p>
            <a:p>
              <a:r>
                <a:rPr lang="en-US" dirty="0" smtClean="0"/>
                <a:t>t(7) = -0.222, p = 0.415</a:t>
              </a:r>
              <a:endParaRPr lang="en-US" dirty="0"/>
            </a:p>
          </p:txBody>
        </p:sp>
      </p:grpSp>
      <p:sp>
        <p:nvSpPr>
          <p:cNvPr id="1103" name="Rectangle 7"/>
          <p:cNvSpPr>
            <a:spLocks noChangeArrowheads="1"/>
          </p:cNvSpPr>
          <p:nvPr/>
        </p:nvSpPr>
        <p:spPr bwMode="auto">
          <a:xfrm>
            <a:off x="868363" y="1887538"/>
            <a:ext cx="4367213" cy="3836988"/>
          </a:xfrm>
          <a:prstGeom prst="rect">
            <a:avLst/>
          </a:prstGeom>
          <a:noFill/>
          <a:ln w="0">
            <a:solidFill>
              <a:srgbClr val="00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04" name="Line 8"/>
          <p:cNvSpPr>
            <a:spLocks noChangeShapeType="1"/>
          </p:cNvSpPr>
          <p:nvPr/>
        </p:nvSpPr>
        <p:spPr bwMode="auto">
          <a:xfrm>
            <a:off x="868363" y="1887538"/>
            <a:ext cx="43672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05" name="Line 9"/>
          <p:cNvSpPr>
            <a:spLocks noChangeShapeType="1"/>
          </p:cNvSpPr>
          <p:nvPr/>
        </p:nvSpPr>
        <p:spPr bwMode="auto">
          <a:xfrm>
            <a:off x="868363" y="5724525"/>
            <a:ext cx="43672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06" name="Line 10"/>
          <p:cNvSpPr>
            <a:spLocks noChangeShapeType="1"/>
          </p:cNvSpPr>
          <p:nvPr/>
        </p:nvSpPr>
        <p:spPr bwMode="auto">
          <a:xfrm flipV="1">
            <a:off x="5235575" y="1887538"/>
            <a:ext cx="0" cy="38369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07" name="Line 11"/>
          <p:cNvSpPr>
            <a:spLocks noChangeShapeType="1"/>
          </p:cNvSpPr>
          <p:nvPr/>
        </p:nvSpPr>
        <p:spPr bwMode="auto">
          <a:xfrm flipV="1">
            <a:off x="868363" y="1887538"/>
            <a:ext cx="0" cy="38369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08" name="Line 12"/>
          <p:cNvSpPr>
            <a:spLocks noChangeShapeType="1"/>
          </p:cNvSpPr>
          <p:nvPr/>
        </p:nvSpPr>
        <p:spPr bwMode="auto">
          <a:xfrm>
            <a:off x="868363" y="5724525"/>
            <a:ext cx="43672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09" name="Line 13"/>
          <p:cNvSpPr>
            <a:spLocks noChangeShapeType="1"/>
          </p:cNvSpPr>
          <p:nvPr/>
        </p:nvSpPr>
        <p:spPr bwMode="auto">
          <a:xfrm flipV="1">
            <a:off x="868363" y="1887538"/>
            <a:ext cx="0" cy="38369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10" name="Line 14"/>
          <p:cNvSpPr>
            <a:spLocks noChangeShapeType="1"/>
          </p:cNvSpPr>
          <p:nvPr/>
        </p:nvSpPr>
        <p:spPr bwMode="auto">
          <a:xfrm flipV="1">
            <a:off x="868363" y="5670550"/>
            <a:ext cx="0" cy="539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11" name="Line 15"/>
          <p:cNvSpPr>
            <a:spLocks noChangeShapeType="1"/>
          </p:cNvSpPr>
          <p:nvPr/>
        </p:nvSpPr>
        <p:spPr bwMode="auto">
          <a:xfrm>
            <a:off x="868363" y="1887538"/>
            <a:ext cx="0" cy="428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12" name="Rectangle 16"/>
          <p:cNvSpPr>
            <a:spLocks noChangeArrowheads="1"/>
          </p:cNvSpPr>
          <p:nvPr/>
        </p:nvSpPr>
        <p:spPr bwMode="auto">
          <a:xfrm>
            <a:off x="836613" y="5756275"/>
            <a:ext cx="138113"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3" name="Line 17"/>
          <p:cNvSpPr>
            <a:spLocks noChangeShapeType="1"/>
          </p:cNvSpPr>
          <p:nvPr/>
        </p:nvSpPr>
        <p:spPr bwMode="auto">
          <a:xfrm flipV="1">
            <a:off x="1906588" y="5670550"/>
            <a:ext cx="0" cy="539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14" name="Line 18"/>
          <p:cNvSpPr>
            <a:spLocks noChangeShapeType="1"/>
          </p:cNvSpPr>
          <p:nvPr/>
        </p:nvSpPr>
        <p:spPr bwMode="auto">
          <a:xfrm>
            <a:off x="1906588" y="1887538"/>
            <a:ext cx="0" cy="428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15" name="Rectangle 19"/>
          <p:cNvSpPr>
            <a:spLocks noChangeArrowheads="1"/>
          </p:cNvSpPr>
          <p:nvPr/>
        </p:nvSpPr>
        <p:spPr bwMode="auto">
          <a:xfrm>
            <a:off x="1874838" y="5756275"/>
            <a:ext cx="138113"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6" name="Line 20"/>
          <p:cNvSpPr>
            <a:spLocks noChangeShapeType="1"/>
          </p:cNvSpPr>
          <p:nvPr/>
        </p:nvSpPr>
        <p:spPr bwMode="auto">
          <a:xfrm flipV="1">
            <a:off x="2944813" y="5670550"/>
            <a:ext cx="0" cy="539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17" name="Line 21"/>
          <p:cNvSpPr>
            <a:spLocks noChangeShapeType="1"/>
          </p:cNvSpPr>
          <p:nvPr/>
        </p:nvSpPr>
        <p:spPr bwMode="auto">
          <a:xfrm>
            <a:off x="2944813" y="1887538"/>
            <a:ext cx="0" cy="428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18" name="Rectangle 22"/>
          <p:cNvSpPr>
            <a:spLocks noChangeArrowheads="1"/>
          </p:cNvSpPr>
          <p:nvPr/>
        </p:nvSpPr>
        <p:spPr bwMode="auto">
          <a:xfrm>
            <a:off x="2871788" y="5756275"/>
            <a:ext cx="212725"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9" name="Line 23"/>
          <p:cNvSpPr>
            <a:spLocks noChangeShapeType="1"/>
          </p:cNvSpPr>
          <p:nvPr/>
        </p:nvSpPr>
        <p:spPr bwMode="auto">
          <a:xfrm flipV="1">
            <a:off x="3995738" y="5670550"/>
            <a:ext cx="0" cy="539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0" name="Line 24"/>
          <p:cNvSpPr>
            <a:spLocks noChangeShapeType="1"/>
          </p:cNvSpPr>
          <p:nvPr/>
        </p:nvSpPr>
        <p:spPr bwMode="auto">
          <a:xfrm>
            <a:off x="3995738" y="1887538"/>
            <a:ext cx="0" cy="428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1" name="Rectangle 25"/>
          <p:cNvSpPr>
            <a:spLocks noChangeArrowheads="1"/>
          </p:cNvSpPr>
          <p:nvPr/>
        </p:nvSpPr>
        <p:spPr bwMode="auto">
          <a:xfrm>
            <a:off x="3921125" y="5756275"/>
            <a:ext cx="212725"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2" name="Line 26"/>
          <p:cNvSpPr>
            <a:spLocks noChangeShapeType="1"/>
          </p:cNvSpPr>
          <p:nvPr/>
        </p:nvSpPr>
        <p:spPr bwMode="auto">
          <a:xfrm flipV="1">
            <a:off x="5033963" y="5670550"/>
            <a:ext cx="0" cy="539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3" name="Line 27"/>
          <p:cNvSpPr>
            <a:spLocks noChangeShapeType="1"/>
          </p:cNvSpPr>
          <p:nvPr/>
        </p:nvSpPr>
        <p:spPr bwMode="auto">
          <a:xfrm>
            <a:off x="5033963" y="1887538"/>
            <a:ext cx="0" cy="428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4" name="Rectangle 28"/>
          <p:cNvSpPr>
            <a:spLocks noChangeArrowheads="1"/>
          </p:cNvSpPr>
          <p:nvPr/>
        </p:nvSpPr>
        <p:spPr bwMode="auto">
          <a:xfrm>
            <a:off x="4959350" y="5756275"/>
            <a:ext cx="212725"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5" name="Line 29"/>
          <p:cNvSpPr>
            <a:spLocks noChangeShapeType="1"/>
          </p:cNvSpPr>
          <p:nvPr/>
        </p:nvSpPr>
        <p:spPr bwMode="auto">
          <a:xfrm>
            <a:off x="868363" y="5724525"/>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6" name="Line 30"/>
          <p:cNvSpPr>
            <a:spLocks noChangeShapeType="1"/>
          </p:cNvSpPr>
          <p:nvPr/>
        </p:nvSpPr>
        <p:spPr bwMode="auto">
          <a:xfrm flipH="1">
            <a:off x="5192713" y="5724525"/>
            <a:ext cx="523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7" name="Rectangle 31"/>
          <p:cNvSpPr>
            <a:spLocks noChangeArrowheads="1"/>
          </p:cNvSpPr>
          <p:nvPr/>
        </p:nvSpPr>
        <p:spPr bwMode="auto">
          <a:xfrm>
            <a:off x="750888" y="5638800"/>
            <a:ext cx="138113"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8" name="Line 32"/>
          <p:cNvSpPr>
            <a:spLocks noChangeShapeType="1"/>
          </p:cNvSpPr>
          <p:nvPr/>
        </p:nvSpPr>
        <p:spPr bwMode="auto">
          <a:xfrm>
            <a:off x="868363" y="5289550"/>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9" name="Line 33"/>
          <p:cNvSpPr>
            <a:spLocks noChangeShapeType="1"/>
          </p:cNvSpPr>
          <p:nvPr/>
        </p:nvSpPr>
        <p:spPr bwMode="auto">
          <a:xfrm flipH="1">
            <a:off x="5192713" y="5289550"/>
            <a:ext cx="523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0" name="Rectangle 34"/>
          <p:cNvSpPr>
            <a:spLocks noChangeArrowheads="1"/>
          </p:cNvSpPr>
          <p:nvPr/>
        </p:nvSpPr>
        <p:spPr bwMode="auto">
          <a:xfrm>
            <a:off x="635000" y="5205413"/>
            <a:ext cx="254000"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1" name="Line 35"/>
          <p:cNvSpPr>
            <a:spLocks noChangeShapeType="1"/>
          </p:cNvSpPr>
          <p:nvPr/>
        </p:nvSpPr>
        <p:spPr bwMode="auto">
          <a:xfrm>
            <a:off x="868363" y="4865688"/>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2" name="Line 36"/>
          <p:cNvSpPr>
            <a:spLocks noChangeShapeType="1"/>
          </p:cNvSpPr>
          <p:nvPr/>
        </p:nvSpPr>
        <p:spPr bwMode="auto">
          <a:xfrm flipH="1">
            <a:off x="5192713" y="4865688"/>
            <a:ext cx="523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3" name="Rectangle 37"/>
          <p:cNvSpPr>
            <a:spLocks noChangeArrowheads="1"/>
          </p:cNvSpPr>
          <p:nvPr/>
        </p:nvSpPr>
        <p:spPr bwMode="auto">
          <a:xfrm>
            <a:off x="750888" y="4781550"/>
            <a:ext cx="138113"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4" name="Line 38"/>
          <p:cNvSpPr>
            <a:spLocks noChangeShapeType="1"/>
          </p:cNvSpPr>
          <p:nvPr/>
        </p:nvSpPr>
        <p:spPr bwMode="auto">
          <a:xfrm>
            <a:off x="868363" y="4441825"/>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5" name="Line 39"/>
          <p:cNvSpPr>
            <a:spLocks noChangeShapeType="1"/>
          </p:cNvSpPr>
          <p:nvPr/>
        </p:nvSpPr>
        <p:spPr bwMode="auto">
          <a:xfrm flipH="1">
            <a:off x="5192713" y="4441825"/>
            <a:ext cx="523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6" name="Rectangle 40"/>
          <p:cNvSpPr>
            <a:spLocks noChangeArrowheads="1"/>
          </p:cNvSpPr>
          <p:nvPr/>
        </p:nvSpPr>
        <p:spPr bwMode="auto">
          <a:xfrm>
            <a:off x="635000" y="4357688"/>
            <a:ext cx="254000"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7" name="Line 41"/>
          <p:cNvSpPr>
            <a:spLocks noChangeShapeType="1"/>
          </p:cNvSpPr>
          <p:nvPr/>
        </p:nvSpPr>
        <p:spPr bwMode="auto">
          <a:xfrm>
            <a:off x="868363" y="4017963"/>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8" name="Line 42"/>
          <p:cNvSpPr>
            <a:spLocks noChangeShapeType="1"/>
          </p:cNvSpPr>
          <p:nvPr/>
        </p:nvSpPr>
        <p:spPr bwMode="auto">
          <a:xfrm flipH="1">
            <a:off x="5192713" y="4017963"/>
            <a:ext cx="523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9" name="Rectangle 43"/>
          <p:cNvSpPr>
            <a:spLocks noChangeArrowheads="1"/>
          </p:cNvSpPr>
          <p:nvPr/>
        </p:nvSpPr>
        <p:spPr bwMode="auto">
          <a:xfrm>
            <a:off x="750888" y="3933825"/>
            <a:ext cx="138113"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40" name="Line 44"/>
          <p:cNvSpPr>
            <a:spLocks noChangeShapeType="1"/>
          </p:cNvSpPr>
          <p:nvPr/>
        </p:nvSpPr>
        <p:spPr bwMode="auto">
          <a:xfrm>
            <a:off x="868363" y="3582988"/>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1" name="Line 45"/>
          <p:cNvSpPr>
            <a:spLocks noChangeShapeType="1"/>
          </p:cNvSpPr>
          <p:nvPr/>
        </p:nvSpPr>
        <p:spPr bwMode="auto">
          <a:xfrm flipH="1">
            <a:off x="5192713" y="3582988"/>
            <a:ext cx="523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2" name="Rectangle 46"/>
          <p:cNvSpPr>
            <a:spLocks noChangeArrowheads="1"/>
          </p:cNvSpPr>
          <p:nvPr/>
        </p:nvSpPr>
        <p:spPr bwMode="auto">
          <a:xfrm>
            <a:off x="635000" y="3498850"/>
            <a:ext cx="254000"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43" name="Line 47"/>
          <p:cNvSpPr>
            <a:spLocks noChangeShapeType="1"/>
          </p:cNvSpPr>
          <p:nvPr/>
        </p:nvSpPr>
        <p:spPr bwMode="auto">
          <a:xfrm>
            <a:off x="868363" y="3159125"/>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4" name="Line 48"/>
          <p:cNvSpPr>
            <a:spLocks noChangeShapeType="1"/>
          </p:cNvSpPr>
          <p:nvPr/>
        </p:nvSpPr>
        <p:spPr bwMode="auto">
          <a:xfrm flipH="1">
            <a:off x="5192713" y="3159125"/>
            <a:ext cx="523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5" name="Rectangle 49"/>
          <p:cNvSpPr>
            <a:spLocks noChangeArrowheads="1"/>
          </p:cNvSpPr>
          <p:nvPr/>
        </p:nvSpPr>
        <p:spPr bwMode="auto">
          <a:xfrm>
            <a:off x="750888" y="3074988"/>
            <a:ext cx="138113"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46" name="Line 50"/>
          <p:cNvSpPr>
            <a:spLocks noChangeShapeType="1"/>
          </p:cNvSpPr>
          <p:nvPr/>
        </p:nvSpPr>
        <p:spPr bwMode="auto">
          <a:xfrm>
            <a:off x="868363" y="2735263"/>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7" name="Line 51"/>
          <p:cNvSpPr>
            <a:spLocks noChangeShapeType="1"/>
          </p:cNvSpPr>
          <p:nvPr/>
        </p:nvSpPr>
        <p:spPr bwMode="auto">
          <a:xfrm flipH="1">
            <a:off x="5192713" y="2735263"/>
            <a:ext cx="523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8" name="Rectangle 52"/>
          <p:cNvSpPr>
            <a:spLocks noChangeArrowheads="1"/>
          </p:cNvSpPr>
          <p:nvPr/>
        </p:nvSpPr>
        <p:spPr bwMode="auto">
          <a:xfrm>
            <a:off x="635000" y="2651125"/>
            <a:ext cx="254000"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3.5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49" name="Line 53"/>
          <p:cNvSpPr>
            <a:spLocks noChangeShapeType="1"/>
          </p:cNvSpPr>
          <p:nvPr/>
        </p:nvSpPr>
        <p:spPr bwMode="auto">
          <a:xfrm>
            <a:off x="868363" y="2311400"/>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50" name="Line 54"/>
          <p:cNvSpPr>
            <a:spLocks noChangeShapeType="1"/>
          </p:cNvSpPr>
          <p:nvPr/>
        </p:nvSpPr>
        <p:spPr bwMode="auto">
          <a:xfrm flipH="1">
            <a:off x="5192713" y="2311400"/>
            <a:ext cx="523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51" name="Rectangle 55"/>
          <p:cNvSpPr>
            <a:spLocks noChangeArrowheads="1"/>
          </p:cNvSpPr>
          <p:nvPr/>
        </p:nvSpPr>
        <p:spPr bwMode="auto">
          <a:xfrm>
            <a:off x="750888" y="2227263"/>
            <a:ext cx="138113"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2" name="Line 56"/>
          <p:cNvSpPr>
            <a:spLocks noChangeShapeType="1"/>
          </p:cNvSpPr>
          <p:nvPr/>
        </p:nvSpPr>
        <p:spPr bwMode="auto">
          <a:xfrm>
            <a:off x="868363" y="1887538"/>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53" name="Line 57"/>
          <p:cNvSpPr>
            <a:spLocks noChangeShapeType="1"/>
          </p:cNvSpPr>
          <p:nvPr/>
        </p:nvSpPr>
        <p:spPr bwMode="auto">
          <a:xfrm flipH="1">
            <a:off x="5192713" y="1887538"/>
            <a:ext cx="5238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54" name="Rectangle 58"/>
          <p:cNvSpPr>
            <a:spLocks noChangeArrowheads="1"/>
          </p:cNvSpPr>
          <p:nvPr/>
        </p:nvSpPr>
        <p:spPr bwMode="auto">
          <a:xfrm>
            <a:off x="635000" y="1803400"/>
            <a:ext cx="254000"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4.5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5" name="Line 59"/>
          <p:cNvSpPr>
            <a:spLocks noChangeShapeType="1"/>
          </p:cNvSpPr>
          <p:nvPr/>
        </p:nvSpPr>
        <p:spPr bwMode="auto">
          <a:xfrm>
            <a:off x="868363" y="1887538"/>
            <a:ext cx="43672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56" name="Line 60"/>
          <p:cNvSpPr>
            <a:spLocks noChangeShapeType="1"/>
          </p:cNvSpPr>
          <p:nvPr/>
        </p:nvSpPr>
        <p:spPr bwMode="auto">
          <a:xfrm>
            <a:off x="868363" y="5724525"/>
            <a:ext cx="43672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57" name="Line 61"/>
          <p:cNvSpPr>
            <a:spLocks noChangeShapeType="1"/>
          </p:cNvSpPr>
          <p:nvPr/>
        </p:nvSpPr>
        <p:spPr bwMode="auto">
          <a:xfrm flipV="1">
            <a:off x="5235575" y="1887538"/>
            <a:ext cx="0" cy="38369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58" name="Line 62"/>
          <p:cNvSpPr>
            <a:spLocks noChangeShapeType="1"/>
          </p:cNvSpPr>
          <p:nvPr/>
        </p:nvSpPr>
        <p:spPr bwMode="auto">
          <a:xfrm flipV="1">
            <a:off x="868363" y="1887538"/>
            <a:ext cx="0" cy="38369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59" name="Line 63"/>
          <p:cNvSpPr>
            <a:spLocks noChangeShapeType="1"/>
          </p:cNvSpPr>
          <p:nvPr/>
        </p:nvSpPr>
        <p:spPr bwMode="auto">
          <a:xfrm>
            <a:off x="1069975" y="2247900"/>
            <a:ext cx="0" cy="1357313"/>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0" name="Line 64"/>
          <p:cNvSpPr>
            <a:spLocks noChangeShapeType="1"/>
          </p:cNvSpPr>
          <p:nvPr/>
        </p:nvSpPr>
        <p:spPr bwMode="auto">
          <a:xfrm>
            <a:off x="1027113" y="2247900"/>
            <a:ext cx="84138"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1" name="Line 65"/>
          <p:cNvSpPr>
            <a:spLocks noChangeShapeType="1"/>
          </p:cNvSpPr>
          <p:nvPr/>
        </p:nvSpPr>
        <p:spPr bwMode="auto">
          <a:xfrm>
            <a:off x="1027113" y="3605213"/>
            <a:ext cx="84138"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2" name="Line 66"/>
          <p:cNvSpPr>
            <a:spLocks noChangeShapeType="1"/>
          </p:cNvSpPr>
          <p:nvPr/>
        </p:nvSpPr>
        <p:spPr bwMode="auto">
          <a:xfrm>
            <a:off x="1281113" y="2968625"/>
            <a:ext cx="0" cy="90170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3" name="Line 67"/>
          <p:cNvSpPr>
            <a:spLocks noChangeShapeType="1"/>
          </p:cNvSpPr>
          <p:nvPr/>
        </p:nvSpPr>
        <p:spPr bwMode="auto">
          <a:xfrm>
            <a:off x="1238250" y="2968625"/>
            <a:ext cx="857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4" name="Line 68"/>
          <p:cNvSpPr>
            <a:spLocks noChangeShapeType="1"/>
          </p:cNvSpPr>
          <p:nvPr/>
        </p:nvSpPr>
        <p:spPr bwMode="auto">
          <a:xfrm>
            <a:off x="1238250" y="3870325"/>
            <a:ext cx="857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5" name="Line 69"/>
          <p:cNvSpPr>
            <a:spLocks noChangeShapeType="1"/>
          </p:cNvSpPr>
          <p:nvPr/>
        </p:nvSpPr>
        <p:spPr bwMode="auto">
          <a:xfrm>
            <a:off x="1493838" y="2852738"/>
            <a:ext cx="0" cy="79375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6" name="Line 70"/>
          <p:cNvSpPr>
            <a:spLocks noChangeShapeType="1"/>
          </p:cNvSpPr>
          <p:nvPr/>
        </p:nvSpPr>
        <p:spPr bwMode="auto">
          <a:xfrm>
            <a:off x="1450975" y="2852738"/>
            <a:ext cx="746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7" name="Line 71"/>
          <p:cNvSpPr>
            <a:spLocks noChangeShapeType="1"/>
          </p:cNvSpPr>
          <p:nvPr/>
        </p:nvSpPr>
        <p:spPr bwMode="auto">
          <a:xfrm>
            <a:off x="1450975" y="3646488"/>
            <a:ext cx="746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8" name="Line 72"/>
          <p:cNvSpPr>
            <a:spLocks noChangeShapeType="1"/>
          </p:cNvSpPr>
          <p:nvPr/>
        </p:nvSpPr>
        <p:spPr bwMode="auto">
          <a:xfrm>
            <a:off x="1695450" y="3605213"/>
            <a:ext cx="0" cy="338138"/>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9" name="Line 73"/>
          <p:cNvSpPr>
            <a:spLocks noChangeShapeType="1"/>
          </p:cNvSpPr>
          <p:nvPr/>
        </p:nvSpPr>
        <p:spPr bwMode="auto">
          <a:xfrm>
            <a:off x="1652588" y="3605213"/>
            <a:ext cx="84138"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0" name="Line 74"/>
          <p:cNvSpPr>
            <a:spLocks noChangeShapeType="1"/>
          </p:cNvSpPr>
          <p:nvPr/>
        </p:nvSpPr>
        <p:spPr bwMode="auto">
          <a:xfrm>
            <a:off x="1652588" y="3943350"/>
            <a:ext cx="84138"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1" name="Line 75"/>
          <p:cNvSpPr>
            <a:spLocks noChangeShapeType="1"/>
          </p:cNvSpPr>
          <p:nvPr/>
        </p:nvSpPr>
        <p:spPr bwMode="auto">
          <a:xfrm>
            <a:off x="1906588" y="3181350"/>
            <a:ext cx="0" cy="677863"/>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2" name="Line 76"/>
          <p:cNvSpPr>
            <a:spLocks noChangeShapeType="1"/>
          </p:cNvSpPr>
          <p:nvPr/>
        </p:nvSpPr>
        <p:spPr bwMode="auto">
          <a:xfrm>
            <a:off x="1863725" y="3181350"/>
            <a:ext cx="857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3" name="Line 77"/>
          <p:cNvSpPr>
            <a:spLocks noChangeShapeType="1"/>
          </p:cNvSpPr>
          <p:nvPr/>
        </p:nvSpPr>
        <p:spPr bwMode="auto">
          <a:xfrm>
            <a:off x="1863725" y="3859213"/>
            <a:ext cx="857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4" name="Line 78"/>
          <p:cNvSpPr>
            <a:spLocks noChangeShapeType="1"/>
          </p:cNvSpPr>
          <p:nvPr/>
        </p:nvSpPr>
        <p:spPr bwMode="auto">
          <a:xfrm>
            <a:off x="2119313" y="2714625"/>
            <a:ext cx="0" cy="911225"/>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5" name="Line 79"/>
          <p:cNvSpPr>
            <a:spLocks noChangeShapeType="1"/>
          </p:cNvSpPr>
          <p:nvPr/>
        </p:nvSpPr>
        <p:spPr bwMode="auto">
          <a:xfrm>
            <a:off x="2076450" y="2714625"/>
            <a:ext cx="746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6" name="Line 80"/>
          <p:cNvSpPr>
            <a:spLocks noChangeShapeType="1"/>
          </p:cNvSpPr>
          <p:nvPr/>
        </p:nvSpPr>
        <p:spPr bwMode="auto">
          <a:xfrm>
            <a:off x="2076450" y="3625850"/>
            <a:ext cx="746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7" name="Line 81"/>
          <p:cNvSpPr>
            <a:spLocks noChangeShapeType="1"/>
          </p:cNvSpPr>
          <p:nvPr/>
        </p:nvSpPr>
        <p:spPr bwMode="auto">
          <a:xfrm>
            <a:off x="2320925" y="3498850"/>
            <a:ext cx="0" cy="307975"/>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8" name="Line 82"/>
          <p:cNvSpPr>
            <a:spLocks noChangeShapeType="1"/>
          </p:cNvSpPr>
          <p:nvPr/>
        </p:nvSpPr>
        <p:spPr bwMode="auto">
          <a:xfrm>
            <a:off x="2278063" y="3498850"/>
            <a:ext cx="84138"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9" name="Line 83"/>
          <p:cNvSpPr>
            <a:spLocks noChangeShapeType="1"/>
          </p:cNvSpPr>
          <p:nvPr/>
        </p:nvSpPr>
        <p:spPr bwMode="auto">
          <a:xfrm>
            <a:off x="2278063" y="3806825"/>
            <a:ext cx="84138"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0" name="Line 84"/>
          <p:cNvSpPr>
            <a:spLocks noChangeShapeType="1"/>
          </p:cNvSpPr>
          <p:nvPr/>
        </p:nvSpPr>
        <p:spPr bwMode="auto">
          <a:xfrm>
            <a:off x="2532063" y="3063875"/>
            <a:ext cx="0" cy="541338"/>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1" name="Line 85"/>
          <p:cNvSpPr>
            <a:spLocks noChangeShapeType="1"/>
          </p:cNvSpPr>
          <p:nvPr/>
        </p:nvSpPr>
        <p:spPr bwMode="auto">
          <a:xfrm>
            <a:off x="2489200" y="3063875"/>
            <a:ext cx="857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2" name="Line 86"/>
          <p:cNvSpPr>
            <a:spLocks noChangeShapeType="1"/>
          </p:cNvSpPr>
          <p:nvPr/>
        </p:nvSpPr>
        <p:spPr bwMode="auto">
          <a:xfrm>
            <a:off x="2489200" y="3605213"/>
            <a:ext cx="857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3" name="Line 87"/>
          <p:cNvSpPr>
            <a:spLocks noChangeShapeType="1"/>
          </p:cNvSpPr>
          <p:nvPr/>
        </p:nvSpPr>
        <p:spPr bwMode="auto">
          <a:xfrm>
            <a:off x="2733675" y="3573463"/>
            <a:ext cx="0" cy="392113"/>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4" name="Line 88"/>
          <p:cNvSpPr>
            <a:spLocks noChangeShapeType="1"/>
          </p:cNvSpPr>
          <p:nvPr/>
        </p:nvSpPr>
        <p:spPr bwMode="auto">
          <a:xfrm>
            <a:off x="2701925" y="3573463"/>
            <a:ext cx="746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5" name="Line 89"/>
          <p:cNvSpPr>
            <a:spLocks noChangeShapeType="1"/>
          </p:cNvSpPr>
          <p:nvPr/>
        </p:nvSpPr>
        <p:spPr bwMode="auto">
          <a:xfrm>
            <a:off x="2701925" y="3965575"/>
            <a:ext cx="746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6" name="Line 90"/>
          <p:cNvSpPr>
            <a:spLocks noChangeShapeType="1"/>
          </p:cNvSpPr>
          <p:nvPr/>
        </p:nvSpPr>
        <p:spPr bwMode="auto">
          <a:xfrm>
            <a:off x="2944813" y="2979738"/>
            <a:ext cx="0" cy="827088"/>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7" name="Line 91"/>
          <p:cNvSpPr>
            <a:spLocks noChangeShapeType="1"/>
          </p:cNvSpPr>
          <p:nvPr/>
        </p:nvSpPr>
        <p:spPr bwMode="auto">
          <a:xfrm>
            <a:off x="2903538" y="2979738"/>
            <a:ext cx="84138"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8" name="Line 92"/>
          <p:cNvSpPr>
            <a:spLocks noChangeShapeType="1"/>
          </p:cNvSpPr>
          <p:nvPr/>
        </p:nvSpPr>
        <p:spPr bwMode="auto">
          <a:xfrm>
            <a:off x="2903538" y="3806825"/>
            <a:ext cx="84138"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9" name="Line 93"/>
          <p:cNvSpPr>
            <a:spLocks noChangeShapeType="1"/>
          </p:cNvSpPr>
          <p:nvPr/>
        </p:nvSpPr>
        <p:spPr bwMode="auto">
          <a:xfrm>
            <a:off x="3157538" y="2492375"/>
            <a:ext cx="0" cy="931863"/>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0" name="Line 94"/>
          <p:cNvSpPr>
            <a:spLocks noChangeShapeType="1"/>
          </p:cNvSpPr>
          <p:nvPr/>
        </p:nvSpPr>
        <p:spPr bwMode="auto">
          <a:xfrm>
            <a:off x="3114675" y="2492375"/>
            <a:ext cx="857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1" name="Line 95"/>
          <p:cNvSpPr>
            <a:spLocks noChangeShapeType="1"/>
          </p:cNvSpPr>
          <p:nvPr/>
        </p:nvSpPr>
        <p:spPr bwMode="auto">
          <a:xfrm>
            <a:off x="3114675" y="3424238"/>
            <a:ext cx="857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2" name="Line 96"/>
          <p:cNvSpPr>
            <a:spLocks noChangeShapeType="1"/>
          </p:cNvSpPr>
          <p:nvPr/>
        </p:nvSpPr>
        <p:spPr bwMode="auto">
          <a:xfrm>
            <a:off x="3370263" y="2841625"/>
            <a:ext cx="0" cy="752475"/>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3" name="Line 97"/>
          <p:cNvSpPr>
            <a:spLocks noChangeShapeType="1"/>
          </p:cNvSpPr>
          <p:nvPr/>
        </p:nvSpPr>
        <p:spPr bwMode="auto">
          <a:xfrm>
            <a:off x="3327400" y="2841625"/>
            <a:ext cx="746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4" name="Line 98"/>
          <p:cNvSpPr>
            <a:spLocks noChangeShapeType="1"/>
          </p:cNvSpPr>
          <p:nvPr/>
        </p:nvSpPr>
        <p:spPr bwMode="auto">
          <a:xfrm>
            <a:off x="3327400" y="3594100"/>
            <a:ext cx="746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5" name="Line 99"/>
          <p:cNvSpPr>
            <a:spLocks noChangeShapeType="1"/>
          </p:cNvSpPr>
          <p:nvPr/>
        </p:nvSpPr>
        <p:spPr bwMode="auto">
          <a:xfrm>
            <a:off x="3570288" y="2789238"/>
            <a:ext cx="0" cy="1027113"/>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6" name="Line 100"/>
          <p:cNvSpPr>
            <a:spLocks noChangeShapeType="1"/>
          </p:cNvSpPr>
          <p:nvPr/>
        </p:nvSpPr>
        <p:spPr bwMode="auto">
          <a:xfrm>
            <a:off x="3529013" y="2789238"/>
            <a:ext cx="84138"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7" name="Line 101"/>
          <p:cNvSpPr>
            <a:spLocks noChangeShapeType="1"/>
          </p:cNvSpPr>
          <p:nvPr/>
        </p:nvSpPr>
        <p:spPr bwMode="auto">
          <a:xfrm>
            <a:off x="3529013" y="3816350"/>
            <a:ext cx="84138"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8" name="Line 102"/>
          <p:cNvSpPr>
            <a:spLocks noChangeShapeType="1"/>
          </p:cNvSpPr>
          <p:nvPr/>
        </p:nvSpPr>
        <p:spPr bwMode="auto">
          <a:xfrm>
            <a:off x="3783013" y="2959100"/>
            <a:ext cx="0" cy="782638"/>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9" name="Line 103"/>
          <p:cNvSpPr>
            <a:spLocks noChangeShapeType="1"/>
          </p:cNvSpPr>
          <p:nvPr/>
        </p:nvSpPr>
        <p:spPr bwMode="auto">
          <a:xfrm>
            <a:off x="3740150" y="2959100"/>
            <a:ext cx="857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0" name="Line 104"/>
          <p:cNvSpPr>
            <a:spLocks noChangeShapeType="1"/>
          </p:cNvSpPr>
          <p:nvPr/>
        </p:nvSpPr>
        <p:spPr bwMode="auto">
          <a:xfrm>
            <a:off x="3740150" y="3741738"/>
            <a:ext cx="857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1" name="Line 105"/>
          <p:cNvSpPr>
            <a:spLocks noChangeShapeType="1"/>
          </p:cNvSpPr>
          <p:nvPr/>
        </p:nvSpPr>
        <p:spPr bwMode="auto">
          <a:xfrm>
            <a:off x="3984625" y="2852738"/>
            <a:ext cx="0" cy="985838"/>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2" name="Line 106"/>
          <p:cNvSpPr>
            <a:spLocks noChangeShapeType="1"/>
          </p:cNvSpPr>
          <p:nvPr/>
        </p:nvSpPr>
        <p:spPr bwMode="auto">
          <a:xfrm>
            <a:off x="3952875" y="2852738"/>
            <a:ext cx="746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3" name="Line 107"/>
          <p:cNvSpPr>
            <a:spLocks noChangeShapeType="1"/>
          </p:cNvSpPr>
          <p:nvPr/>
        </p:nvSpPr>
        <p:spPr bwMode="auto">
          <a:xfrm>
            <a:off x="3952875" y="3838575"/>
            <a:ext cx="746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4" name="Line 108"/>
          <p:cNvSpPr>
            <a:spLocks noChangeShapeType="1"/>
          </p:cNvSpPr>
          <p:nvPr/>
        </p:nvSpPr>
        <p:spPr bwMode="auto">
          <a:xfrm>
            <a:off x="4195763" y="3117850"/>
            <a:ext cx="0" cy="720725"/>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5" name="Line 109"/>
          <p:cNvSpPr>
            <a:spLocks noChangeShapeType="1"/>
          </p:cNvSpPr>
          <p:nvPr/>
        </p:nvSpPr>
        <p:spPr bwMode="auto">
          <a:xfrm>
            <a:off x="4154488" y="3117850"/>
            <a:ext cx="84138"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6" name="Line 110"/>
          <p:cNvSpPr>
            <a:spLocks noChangeShapeType="1"/>
          </p:cNvSpPr>
          <p:nvPr/>
        </p:nvSpPr>
        <p:spPr bwMode="auto">
          <a:xfrm>
            <a:off x="4154488" y="3838575"/>
            <a:ext cx="84138"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7" name="Line 111"/>
          <p:cNvSpPr>
            <a:spLocks noChangeShapeType="1"/>
          </p:cNvSpPr>
          <p:nvPr/>
        </p:nvSpPr>
        <p:spPr bwMode="auto">
          <a:xfrm>
            <a:off x="4408488" y="2470150"/>
            <a:ext cx="0" cy="121920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8" name="Line 112"/>
          <p:cNvSpPr>
            <a:spLocks noChangeShapeType="1"/>
          </p:cNvSpPr>
          <p:nvPr/>
        </p:nvSpPr>
        <p:spPr bwMode="auto">
          <a:xfrm>
            <a:off x="4365625" y="2470150"/>
            <a:ext cx="857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9" name="Line 113"/>
          <p:cNvSpPr>
            <a:spLocks noChangeShapeType="1"/>
          </p:cNvSpPr>
          <p:nvPr/>
        </p:nvSpPr>
        <p:spPr bwMode="auto">
          <a:xfrm>
            <a:off x="4365625" y="3689350"/>
            <a:ext cx="857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0" name="Line 114"/>
          <p:cNvSpPr>
            <a:spLocks noChangeShapeType="1"/>
          </p:cNvSpPr>
          <p:nvPr/>
        </p:nvSpPr>
        <p:spPr bwMode="auto">
          <a:xfrm>
            <a:off x="4610100" y="3054350"/>
            <a:ext cx="0" cy="868363"/>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1" name="Line 115"/>
          <p:cNvSpPr>
            <a:spLocks noChangeShapeType="1"/>
          </p:cNvSpPr>
          <p:nvPr/>
        </p:nvSpPr>
        <p:spPr bwMode="auto">
          <a:xfrm>
            <a:off x="4578350" y="3054350"/>
            <a:ext cx="730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2" name="Line 116"/>
          <p:cNvSpPr>
            <a:spLocks noChangeShapeType="1"/>
          </p:cNvSpPr>
          <p:nvPr/>
        </p:nvSpPr>
        <p:spPr bwMode="auto">
          <a:xfrm>
            <a:off x="4578350" y="3922713"/>
            <a:ext cx="730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3" name="Line 117"/>
          <p:cNvSpPr>
            <a:spLocks noChangeShapeType="1"/>
          </p:cNvSpPr>
          <p:nvPr/>
        </p:nvSpPr>
        <p:spPr bwMode="auto">
          <a:xfrm>
            <a:off x="4821238" y="3657600"/>
            <a:ext cx="0" cy="573088"/>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4" name="Line 118"/>
          <p:cNvSpPr>
            <a:spLocks noChangeShapeType="1"/>
          </p:cNvSpPr>
          <p:nvPr/>
        </p:nvSpPr>
        <p:spPr bwMode="auto">
          <a:xfrm>
            <a:off x="4779963" y="3657600"/>
            <a:ext cx="84138"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5" name="Line 119"/>
          <p:cNvSpPr>
            <a:spLocks noChangeShapeType="1"/>
          </p:cNvSpPr>
          <p:nvPr/>
        </p:nvSpPr>
        <p:spPr bwMode="auto">
          <a:xfrm>
            <a:off x="4779963" y="4230688"/>
            <a:ext cx="84138"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6" name="Line 120"/>
          <p:cNvSpPr>
            <a:spLocks noChangeShapeType="1"/>
          </p:cNvSpPr>
          <p:nvPr/>
        </p:nvSpPr>
        <p:spPr bwMode="auto">
          <a:xfrm>
            <a:off x="5033963" y="2884488"/>
            <a:ext cx="0" cy="815975"/>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7" name="Line 121"/>
          <p:cNvSpPr>
            <a:spLocks noChangeShapeType="1"/>
          </p:cNvSpPr>
          <p:nvPr/>
        </p:nvSpPr>
        <p:spPr bwMode="auto">
          <a:xfrm>
            <a:off x="4991100" y="2884488"/>
            <a:ext cx="857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8" name="Line 122"/>
          <p:cNvSpPr>
            <a:spLocks noChangeShapeType="1"/>
          </p:cNvSpPr>
          <p:nvPr/>
        </p:nvSpPr>
        <p:spPr bwMode="auto">
          <a:xfrm>
            <a:off x="4991100" y="3700463"/>
            <a:ext cx="857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9" name="Oval 123"/>
          <p:cNvSpPr>
            <a:spLocks noChangeArrowheads="1"/>
          </p:cNvSpPr>
          <p:nvPr/>
        </p:nvSpPr>
        <p:spPr bwMode="auto">
          <a:xfrm>
            <a:off x="1027113" y="2884488"/>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20" name="Oval 124"/>
          <p:cNvSpPr>
            <a:spLocks noChangeArrowheads="1"/>
          </p:cNvSpPr>
          <p:nvPr/>
        </p:nvSpPr>
        <p:spPr bwMode="auto">
          <a:xfrm>
            <a:off x="1238250" y="3382963"/>
            <a:ext cx="96838"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21" name="Oval 125"/>
          <p:cNvSpPr>
            <a:spLocks noChangeArrowheads="1"/>
          </p:cNvSpPr>
          <p:nvPr/>
        </p:nvSpPr>
        <p:spPr bwMode="auto">
          <a:xfrm>
            <a:off x="1450975" y="3213100"/>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22" name="Oval 126"/>
          <p:cNvSpPr>
            <a:spLocks noChangeArrowheads="1"/>
          </p:cNvSpPr>
          <p:nvPr/>
        </p:nvSpPr>
        <p:spPr bwMode="auto">
          <a:xfrm>
            <a:off x="1652588" y="3732213"/>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23" name="Oval 127"/>
          <p:cNvSpPr>
            <a:spLocks noChangeArrowheads="1"/>
          </p:cNvSpPr>
          <p:nvPr/>
        </p:nvSpPr>
        <p:spPr bwMode="auto">
          <a:xfrm>
            <a:off x="1863725" y="3478213"/>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24" name="Oval 128"/>
          <p:cNvSpPr>
            <a:spLocks noChangeArrowheads="1"/>
          </p:cNvSpPr>
          <p:nvPr/>
        </p:nvSpPr>
        <p:spPr bwMode="auto">
          <a:xfrm>
            <a:off x="2076450" y="3127375"/>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25" name="Oval 129"/>
          <p:cNvSpPr>
            <a:spLocks noChangeArrowheads="1"/>
          </p:cNvSpPr>
          <p:nvPr/>
        </p:nvSpPr>
        <p:spPr bwMode="auto">
          <a:xfrm>
            <a:off x="2278063" y="3614738"/>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26" name="Oval 130"/>
          <p:cNvSpPr>
            <a:spLocks noChangeArrowheads="1"/>
          </p:cNvSpPr>
          <p:nvPr/>
        </p:nvSpPr>
        <p:spPr bwMode="auto">
          <a:xfrm>
            <a:off x="2489200" y="3297238"/>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27" name="Oval 131"/>
          <p:cNvSpPr>
            <a:spLocks noChangeArrowheads="1"/>
          </p:cNvSpPr>
          <p:nvPr/>
        </p:nvSpPr>
        <p:spPr bwMode="auto">
          <a:xfrm>
            <a:off x="2690813" y="3721100"/>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28" name="Oval 132"/>
          <p:cNvSpPr>
            <a:spLocks noChangeArrowheads="1"/>
          </p:cNvSpPr>
          <p:nvPr/>
        </p:nvSpPr>
        <p:spPr bwMode="auto">
          <a:xfrm>
            <a:off x="2903538" y="3349625"/>
            <a:ext cx="95250" cy="96838"/>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29" name="Oval 133"/>
          <p:cNvSpPr>
            <a:spLocks noChangeArrowheads="1"/>
          </p:cNvSpPr>
          <p:nvPr/>
        </p:nvSpPr>
        <p:spPr bwMode="auto">
          <a:xfrm>
            <a:off x="3114675" y="2916238"/>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30" name="Oval 134"/>
          <p:cNvSpPr>
            <a:spLocks noChangeArrowheads="1"/>
          </p:cNvSpPr>
          <p:nvPr/>
        </p:nvSpPr>
        <p:spPr bwMode="auto">
          <a:xfrm>
            <a:off x="3327400" y="3181350"/>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31" name="Oval 135"/>
          <p:cNvSpPr>
            <a:spLocks noChangeArrowheads="1"/>
          </p:cNvSpPr>
          <p:nvPr/>
        </p:nvSpPr>
        <p:spPr bwMode="auto">
          <a:xfrm>
            <a:off x="3529013" y="3254375"/>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32" name="Oval 136"/>
          <p:cNvSpPr>
            <a:spLocks noChangeArrowheads="1"/>
          </p:cNvSpPr>
          <p:nvPr/>
        </p:nvSpPr>
        <p:spPr bwMode="auto">
          <a:xfrm>
            <a:off x="3740150" y="3308350"/>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33" name="Oval 137"/>
          <p:cNvSpPr>
            <a:spLocks noChangeArrowheads="1"/>
          </p:cNvSpPr>
          <p:nvPr/>
        </p:nvSpPr>
        <p:spPr bwMode="auto">
          <a:xfrm>
            <a:off x="3941763" y="3297238"/>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34" name="Oval 138"/>
          <p:cNvSpPr>
            <a:spLocks noChangeArrowheads="1"/>
          </p:cNvSpPr>
          <p:nvPr/>
        </p:nvSpPr>
        <p:spPr bwMode="auto">
          <a:xfrm>
            <a:off x="4154488" y="3435350"/>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35" name="Oval 139"/>
          <p:cNvSpPr>
            <a:spLocks noChangeArrowheads="1"/>
          </p:cNvSpPr>
          <p:nvPr/>
        </p:nvSpPr>
        <p:spPr bwMode="auto">
          <a:xfrm>
            <a:off x="4365625" y="3032125"/>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36" name="Oval 140"/>
          <p:cNvSpPr>
            <a:spLocks noChangeArrowheads="1"/>
          </p:cNvSpPr>
          <p:nvPr/>
        </p:nvSpPr>
        <p:spPr bwMode="auto">
          <a:xfrm>
            <a:off x="4567238" y="3446463"/>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37" name="Oval 141"/>
          <p:cNvSpPr>
            <a:spLocks noChangeArrowheads="1"/>
          </p:cNvSpPr>
          <p:nvPr/>
        </p:nvSpPr>
        <p:spPr bwMode="auto">
          <a:xfrm>
            <a:off x="4779963" y="3902075"/>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38" name="Oval 142"/>
          <p:cNvSpPr>
            <a:spLocks noChangeArrowheads="1"/>
          </p:cNvSpPr>
          <p:nvPr/>
        </p:nvSpPr>
        <p:spPr bwMode="auto">
          <a:xfrm>
            <a:off x="4991100" y="3244850"/>
            <a:ext cx="95250" cy="95250"/>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239" name="Oval 143"/>
          <p:cNvSpPr>
            <a:spLocks noChangeArrowheads="1"/>
          </p:cNvSpPr>
          <p:nvPr/>
        </p:nvSpPr>
        <p:spPr bwMode="auto">
          <a:xfrm>
            <a:off x="1027113" y="2884488"/>
            <a:ext cx="84138"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40" name="Oval 144"/>
          <p:cNvSpPr>
            <a:spLocks noChangeArrowheads="1"/>
          </p:cNvSpPr>
          <p:nvPr/>
        </p:nvSpPr>
        <p:spPr bwMode="auto">
          <a:xfrm>
            <a:off x="1238250" y="3382963"/>
            <a:ext cx="85725"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41" name="Oval 145"/>
          <p:cNvSpPr>
            <a:spLocks noChangeArrowheads="1"/>
          </p:cNvSpPr>
          <p:nvPr/>
        </p:nvSpPr>
        <p:spPr bwMode="auto">
          <a:xfrm>
            <a:off x="1450975" y="3213100"/>
            <a:ext cx="84138"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42" name="Oval 146"/>
          <p:cNvSpPr>
            <a:spLocks noChangeArrowheads="1"/>
          </p:cNvSpPr>
          <p:nvPr/>
        </p:nvSpPr>
        <p:spPr bwMode="auto">
          <a:xfrm>
            <a:off x="1652588" y="3732213"/>
            <a:ext cx="84138"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43" name="Oval 147"/>
          <p:cNvSpPr>
            <a:spLocks noChangeArrowheads="1"/>
          </p:cNvSpPr>
          <p:nvPr/>
        </p:nvSpPr>
        <p:spPr bwMode="auto">
          <a:xfrm>
            <a:off x="1863725" y="3478213"/>
            <a:ext cx="85725"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44" name="Oval 148"/>
          <p:cNvSpPr>
            <a:spLocks noChangeArrowheads="1"/>
          </p:cNvSpPr>
          <p:nvPr/>
        </p:nvSpPr>
        <p:spPr bwMode="auto">
          <a:xfrm>
            <a:off x="2076450" y="3127375"/>
            <a:ext cx="84138" cy="85725"/>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45" name="Oval 149"/>
          <p:cNvSpPr>
            <a:spLocks noChangeArrowheads="1"/>
          </p:cNvSpPr>
          <p:nvPr/>
        </p:nvSpPr>
        <p:spPr bwMode="auto">
          <a:xfrm>
            <a:off x="2278063" y="3614738"/>
            <a:ext cx="84138" cy="85725"/>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46" name="Oval 150"/>
          <p:cNvSpPr>
            <a:spLocks noChangeArrowheads="1"/>
          </p:cNvSpPr>
          <p:nvPr/>
        </p:nvSpPr>
        <p:spPr bwMode="auto">
          <a:xfrm>
            <a:off x="2489200" y="3297238"/>
            <a:ext cx="85725" cy="85725"/>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47" name="Oval 151"/>
          <p:cNvSpPr>
            <a:spLocks noChangeArrowheads="1"/>
          </p:cNvSpPr>
          <p:nvPr/>
        </p:nvSpPr>
        <p:spPr bwMode="auto">
          <a:xfrm>
            <a:off x="2690813" y="3721100"/>
            <a:ext cx="85725" cy="85725"/>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48" name="Oval 152"/>
          <p:cNvSpPr>
            <a:spLocks noChangeArrowheads="1"/>
          </p:cNvSpPr>
          <p:nvPr/>
        </p:nvSpPr>
        <p:spPr bwMode="auto">
          <a:xfrm>
            <a:off x="2903538" y="3349625"/>
            <a:ext cx="84138" cy="85725"/>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49" name="Oval 153"/>
          <p:cNvSpPr>
            <a:spLocks noChangeArrowheads="1"/>
          </p:cNvSpPr>
          <p:nvPr/>
        </p:nvSpPr>
        <p:spPr bwMode="auto">
          <a:xfrm>
            <a:off x="3114675" y="2916238"/>
            <a:ext cx="85725"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50" name="Oval 154"/>
          <p:cNvSpPr>
            <a:spLocks noChangeArrowheads="1"/>
          </p:cNvSpPr>
          <p:nvPr/>
        </p:nvSpPr>
        <p:spPr bwMode="auto">
          <a:xfrm>
            <a:off x="3327400" y="3181350"/>
            <a:ext cx="84138"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51" name="Oval 155"/>
          <p:cNvSpPr>
            <a:spLocks noChangeArrowheads="1"/>
          </p:cNvSpPr>
          <p:nvPr/>
        </p:nvSpPr>
        <p:spPr bwMode="auto">
          <a:xfrm>
            <a:off x="3529013" y="3254375"/>
            <a:ext cx="84138" cy="85725"/>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52" name="Oval 156"/>
          <p:cNvSpPr>
            <a:spLocks noChangeArrowheads="1"/>
          </p:cNvSpPr>
          <p:nvPr/>
        </p:nvSpPr>
        <p:spPr bwMode="auto">
          <a:xfrm>
            <a:off x="3740150" y="3308350"/>
            <a:ext cx="85725"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53" name="Oval 157"/>
          <p:cNvSpPr>
            <a:spLocks noChangeArrowheads="1"/>
          </p:cNvSpPr>
          <p:nvPr/>
        </p:nvSpPr>
        <p:spPr bwMode="auto">
          <a:xfrm>
            <a:off x="3941763" y="3297238"/>
            <a:ext cx="85725" cy="85725"/>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54" name="Oval 158"/>
          <p:cNvSpPr>
            <a:spLocks noChangeArrowheads="1"/>
          </p:cNvSpPr>
          <p:nvPr/>
        </p:nvSpPr>
        <p:spPr bwMode="auto">
          <a:xfrm>
            <a:off x="4154488" y="3435350"/>
            <a:ext cx="84138"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55" name="Oval 159"/>
          <p:cNvSpPr>
            <a:spLocks noChangeArrowheads="1"/>
          </p:cNvSpPr>
          <p:nvPr/>
        </p:nvSpPr>
        <p:spPr bwMode="auto">
          <a:xfrm>
            <a:off x="4365625" y="3032125"/>
            <a:ext cx="85725" cy="85725"/>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56" name="Oval 160"/>
          <p:cNvSpPr>
            <a:spLocks noChangeArrowheads="1"/>
          </p:cNvSpPr>
          <p:nvPr/>
        </p:nvSpPr>
        <p:spPr bwMode="auto">
          <a:xfrm>
            <a:off x="4567238" y="3446463"/>
            <a:ext cx="84138"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57" name="Oval 161"/>
          <p:cNvSpPr>
            <a:spLocks noChangeArrowheads="1"/>
          </p:cNvSpPr>
          <p:nvPr/>
        </p:nvSpPr>
        <p:spPr bwMode="auto">
          <a:xfrm>
            <a:off x="4779963" y="3902075"/>
            <a:ext cx="84138"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58" name="Oval 162"/>
          <p:cNvSpPr>
            <a:spLocks noChangeArrowheads="1"/>
          </p:cNvSpPr>
          <p:nvPr/>
        </p:nvSpPr>
        <p:spPr bwMode="auto">
          <a:xfrm>
            <a:off x="4991100" y="3244850"/>
            <a:ext cx="85725"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259" name="Line 163"/>
          <p:cNvSpPr>
            <a:spLocks noChangeShapeType="1"/>
          </p:cNvSpPr>
          <p:nvPr/>
        </p:nvSpPr>
        <p:spPr bwMode="auto">
          <a:xfrm>
            <a:off x="1069975" y="4516438"/>
            <a:ext cx="0" cy="328613"/>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0" name="Line 164"/>
          <p:cNvSpPr>
            <a:spLocks noChangeShapeType="1"/>
          </p:cNvSpPr>
          <p:nvPr/>
        </p:nvSpPr>
        <p:spPr bwMode="auto">
          <a:xfrm>
            <a:off x="1027113" y="4516438"/>
            <a:ext cx="84138"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1" name="Line 165"/>
          <p:cNvSpPr>
            <a:spLocks noChangeShapeType="1"/>
          </p:cNvSpPr>
          <p:nvPr/>
        </p:nvSpPr>
        <p:spPr bwMode="auto">
          <a:xfrm>
            <a:off x="1027113" y="4845050"/>
            <a:ext cx="84138"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2" name="Line 166"/>
          <p:cNvSpPr>
            <a:spLocks noChangeShapeType="1"/>
          </p:cNvSpPr>
          <p:nvPr/>
        </p:nvSpPr>
        <p:spPr bwMode="auto">
          <a:xfrm>
            <a:off x="1281113" y="4124325"/>
            <a:ext cx="0" cy="53975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3" name="Line 167"/>
          <p:cNvSpPr>
            <a:spLocks noChangeShapeType="1"/>
          </p:cNvSpPr>
          <p:nvPr/>
        </p:nvSpPr>
        <p:spPr bwMode="auto">
          <a:xfrm>
            <a:off x="1238250" y="4124325"/>
            <a:ext cx="857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4" name="Line 168"/>
          <p:cNvSpPr>
            <a:spLocks noChangeShapeType="1"/>
          </p:cNvSpPr>
          <p:nvPr/>
        </p:nvSpPr>
        <p:spPr bwMode="auto">
          <a:xfrm>
            <a:off x="1238250" y="4664075"/>
            <a:ext cx="857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5" name="Line 169"/>
          <p:cNvSpPr>
            <a:spLocks noChangeShapeType="1"/>
          </p:cNvSpPr>
          <p:nvPr/>
        </p:nvSpPr>
        <p:spPr bwMode="auto">
          <a:xfrm>
            <a:off x="1493838" y="4738688"/>
            <a:ext cx="0" cy="211138"/>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6" name="Line 170"/>
          <p:cNvSpPr>
            <a:spLocks noChangeShapeType="1"/>
          </p:cNvSpPr>
          <p:nvPr/>
        </p:nvSpPr>
        <p:spPr bwMode="auto">
          <a:xfrm>
            <a:off x="1450975" y="4738688"/>
            <a:ext cx="746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7" name="Line 171"/>
          <p:cNvSpPr>
            <a:spLocks noChangeShapeType="1"/>
          </p:cNvSpPr>
          <p:nvPr/>
        </p:nvSpPr>
        <p:spPr bwMode="auto">
          <a:xfrm>
            <a:off x="1450975" y="4949825"/>
            <a:ext cx="746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8" name="Line 172"/>
          <p:cNvSpPr>
            <a:spLocks noChangeShapeType="1"/>
          </p:cNvSpPr>
          <p:nvPr/>
        </p:nvSpPr>
        <p:spPr bwMode="auto">
          <a:xfrm>
            <a:off x="1695450" y="4421188"/>
            <a:ext cx="0" cy="233363"/>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9" name="Line 173"/>
          <p:cNvSpPr>
            <a:spLocks noChangeShapeType="1"/>
          </p:cNvSpPr>
          <p:nvPr/>
        </p:nvSpPr>
        <p:spPr bwMode="auto">
          <a:xfrm>
            <a:off x="1652588" y="4421188"/>
            <a:ext cx="84138"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0" name="Line 174"/>
          <p:cNvSpPr>
            <a:spLocks noChangeShapeType="1"/>
          </p:cNvSpPr>
          <p:nvPr/>
        </p:nvSpPr>
        <p:spPr bwMode="auto">
          <a:xfrm>
            <a:off x="1652588" y="4654550"/>
            <a:ext cx="84138"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1" name="Line 175"/>
          <p:cNvSpPr>
            <a:spLocks noChangeShapeType="1"/>
          </p:cNvSpPr>
          <p:nvPr/>
        </p:nvSpPr>
        <p:spPr bwMode="auto">
          <a:xfrm>
            <a:off x="1906588" y="4378325"/>
            <a:ext cx="0" cy="466725"/>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2" name="Line 176"/>
          <p:cNvSpPr>
            <a:spLocks noChangeShapeType="1"/>
          </p:cNvSpPr>
          <p:nvPr/>
        </p:nvSpPr>
        <p:spPr bwMode="auto">
          <a:xfrm>
            <a:off x="1863725" y="4378325"/>
            <a:ext cx="857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3" name="Line 177"/>
          <p:cNvSpPr>
            <a:spLocks noChangeShapeType="1"/>
          </p:cNvSpPr>
          <p:nvPr/>
        </p:nvSpPr>
        <p:spPr bwMode="auto">
          <a:xfrm>
            <a:off x="1863725" y="4845050"/>
            <a:ext cx="857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4" name="Line 178"/>
          <p:cNvSpPr>
            <a:spLocks noChangeShapeType="1"/>
          </p:cNvSpPr>
          <p:nvPr/>
        </p:nvSpPr>
        <p:spPr bwMode="auto">
          <a:xfrm>
            <a:off x="2119313" y="4759325"/>
            <a:ext cx="0" cy="212725"/>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5" name="Line 179"/>
          <p:cNvSpPr>
            <a:spLocks noChangeShapeType="1"/>
          </p:cNvSpPr>
          <p:nvPr/>
        </p:nvSpPr>
        <p:spPr bwMode="auto">
          <a:xfrm>
            <a:off x="2076450" y="4759325"/>
            <a:ext cx="746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6" name="Line 180"/>
          <p:cNvSpPr>
            <a:spLocks noChangeShapeType="1"/>
          </p:cNvSpPr>
          <p:nvPr/>
        </p:nvSpPr>
        <p:spPr bwMode="auto">
          <a:xfrm>
            <a:off x="2076450" y="4972050"/>
            <a:ext cx="746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7" name="Line 181"/>
          <p:cNvSpPr>
            <a:spLocks noChangeShapeType="1"/>
          </p:cNvSpPr>
          <p:nvPr/>
        </p:nvSpPr>
        <p:spPr bwMode="auto">
          <a:xfrm>
            <a:off x="2320925" y="4537075"/>
            <a:ext cx="0" cy="233363"/>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8" name="Line 182"/>
          <p:cNvSpPr>
            <a:spLocks noChangeShapeType="1"/>
          </p:cNvSpPr>
          <p:nvPr/>
        </p:nvSpPr>
        <p:spPr bwMode="auto">
          <a:xfrm>
            <a:off x="2278063" y="4537075"/>
            <a:ext cx="84138"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9" name="Line 183"/>
          <p:cNvSpPr>
            <a:spLocks noChangeShapeType="1"/>
          </p:cNvSpPr>
          <p:nvPr/>
        </p:nvSpPr>
        <p:spPr bwMode="auto">
          <a:xfrm>
            <a:off x="2278063" y="4770438"/>
            <a:ext cx="84138"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0" name="Line 184"/>
          <p:cNvSpPr>
            <a:spLocks noChangeShapeType="1"/>
          </p:cNvSpPr>
          <p:nvPr/>
        </p:nvSpPr>
        <p:spPr bwMode="auto">
          <a:xfrm>
            <a:off x="2532063" y="4695825"/>
            <a:ext cx="0" cy="319088"/>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1" name="Line 185"/>
          <p:cNvSpPr>
            <a:spLocks noChangeShapeType="1"/>
          </p:cNvSpPr>
          <p:nvPr/>
        </p:nvSpPr>
        <p:spPr bwMode="auto">
          <a:xfrm>
            <a:off x="2489200" y="4695825"/>
            <a:ext cx="857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2" name="Line 186"/>
          <p:cNvSpPr>
            <a:spLocks noChangeShapeType="1"/>
          </p:cNvSpPr>
          <p:nvPr/>
        </p:nvSpPr>
        <p:spPr bwMode="auto">
          <a:xfrm>
            <a:off x="2489200" y="5014913"/>
            <a:ext cx="857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3" name="Line 187"/>
          <p:cNvSpPr>
            <a:spLocks noChangeShapeType="1"/>
          </p:cNvSpPr>
          <p:nvPr/>
        </p:nvSpPr>
        <p:spPr bwMode="auto">
          <a:xfrm>
            <a:off x="2733675" y="4854575"/>
            <a:ext cx="0" cy="244475"/>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4" name="Line 188"/>
          <p:cNvSpPr>
            <a:spLocks noChangeShapeType="1"/>
          </p:cNvSpPr>
          <p:nvPr/>
        </p:nvSpPr>
        <p:spPr bwMode="auto">
          <a:xfrm>
            <a:off x="2701925" y="4854575"/>
            <a:ext cx="746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5" name="Line 189"/>
          <p:cNvSpPr>
            <a:spLocks noChangeShapeType="1"/>
          </p:cNvSpPr>
          <p:nvPr/>
        </p:nvSpPr>
        <p:spPr bwMode="auto">
          <a:xfrm>
            <a:off x="2701925" y="5099050"/>
            <a:ext cx="746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6" name="Line 190"/>
          <p:cNvSpPr>
            <a:spLocks noChangeShapeType="1"/>
          </p:cNvSpPr>
          <p:nvPr/>
        </p:nvSpPr>
        <p:spPr bwMode="auto">
          <a:xfrm>
            <a:off x="2944813" y="4494213"/>
            <a:ext cx="0" cy="414338"/>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7" name="Line 191"/>
          <p:cNvSpPr>
            <a:spLocks noChangeShapeType="1"/>
          </p:cNvSpPr>
          <p:nvPr/>
        </p:nvSpPr>
        <p:spPr bwMode="auto">
          <a:xfrm>
            <a:off x="2903538" y="4494213"/>
            <a:ext cx="84138"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8" name="Line 192"/>
          <p:cNvSpPr>
            <a:spLocks noChangeShapeType="1"/>
          </p:cNvSpPr>
          <p:nvPr/>
        </p:nvSpPr>
        <p:spPr bwMode="auto">
          <a:xfrm>
            <a:off x="2903538" y="4908550"/>
            <a:ext cx="84138"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9" name="Line 193"/>
          <p:cNvSpPr>
            <a:spLocks noChangeShapeType="1"/>
          </p:cNvSpPr>
          <p:nvPr/>
        </p:nvSpPr>
        <p:spPr bwMode="auto">
          <a:xfrm>
            <a:off x="3157538" y="4579938"/>
            <a:ext cx="0" cy="31750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0" name="Line 194"/>
          <p:cNvSpPr>
            <a:spLocks noChangeShapeType="1"/>
          </p:cNvSpPr>
          <p:nvPr/>
        </p:nvSpPr>
        <p:spPr bwMode="auto">
          <a:xfrm>
            <a:off x="3114675" y="4579938"/>
            <a:ext cx="857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1" name="Line 195"/>
          <p:cNvSpPr>
            <a:spLocks noChangeShapeType="1"/>
          </p:cNvSpPr>
          <p:nvPr/>
        </p:nvSpPr>
        <p:spPr bwMode="auto">
          <a:xfrm>
            <a:off x="3114675" y="4897438"/>
            <a:ext cx="857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2" name="Line 196"/>
          <p:cNvSpPr>
            <a:spLocks noChangeShapeType="1"/>
          </p:cNvSpPr>
          <p:nvPr/>
        </p:nvSpPr>
        <p:spPr bwMode="auto">
          <a:xfrm>
            <a:off x="3370263" y="4611688"/>
            <a:ext cx="0" cy="306388"/>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3" name="Line 197"/>
          <p:cNvSpPr>
            <a:spLocks noChangeShapeType="1"/>
          </p:cNvSpPr>
          <p:nvPr/>
        </p:nvSpPr>
        <p:spPr bwMode="auto">
          <a:xfrm>
            <a:off x="3327400" y="4611688"/>
            <a:ext cx="746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4" name="Line 198"/>
          <p:cNvSpPr>
            <a:spLocks noChangeShapeType="1"/>
          </p:cNvSpPr>
          <p:nvPr/>
        </p:nvSpPr>
        <p:spPr bwMode="auto">
          <a:xfrm>
            <a:off x="3327400" y="4918075"/>
            <a:ext cx="746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5" name="Line 199"/>
          <p:cNvSpPr>
            <a:spLocks noChangeShapeType="1"/>
          </p:cNvSpPr>
          <p:nvPr/>
        </p:nvSpPr>
        <p:spPr bwMode="auto">
          <a:xfrm>
            <a:off x="3570288" y="4749800"/>
            <a:ext cx="0" cy="306388"/>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6" name="Line 200"/>
          <p:cNvSpPr>
            <a:spLocks noChangeShapeType="1"/>
          </p:cNvSpPr>
          <p:nvPr/>
        </p:nvSpPr>
        <p:spPr bwMode="auto">
          <a:xfrm>
            <a:off x="3529013" y="4749800"/>
            <a:ext cx="84138"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7" name="Line 201"/>
          <p:cNvSpPr>
            <a:spLocks noChangeShapeType="1"/>
          </p:cNvSpPr>
          <p:nvPr/>
        </p:nvSpPr>
        <p:spPr bwMode="auto">
          <a:xfrm>
            <a:off x="3529013" y="5056188"/>
            <a:ext cx="84138"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8" name="Line 202"/>
          <p:cNvSpPr>
            <a:spLocks noChangeShapeType="1"/>
          </p:cNvSpPr>
          <p:nvPr/>
        </p:nvSpPr>
        <p:spPr bwMode="auto">
          <a:xfrm>
            <a:off x="3783013" y="4579938"/>
            <a:ext cx="0" cy="274638"/>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9" name="Line 203"/>
          <p:cNvSpPr>
            <a:spLocks noChangeShapeType="1"/>
          </p:cNvSpPr>
          <p:nvPr/>
        </p:nvSpPr>
        <p:spPr bwMode="auto">
          <a:xfrm>
            <a:off x="3740150" y="4579938"/>
            <a:ext cx="857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300" name="Line 204"/>
          <p:cNvSpPr>
            <a:spLocks noChangeShapeType="1"/>
          </p:cNvSpPr>
          <p:nvPr/>
        </p:nvSpPr>
        <p:spPr bwMode="auto">
          <a:xfrm>
            <a:off x="3740150" y="4854575"/>
            <a:ext cx="857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301" name="Line 205"/>
          <p:cNvSpPr>
            <a:spLocks noChangeShapeType="1"/>
          </p:cNvSpPr>
          <p:nvPr/>
        </p:nvSpPr>
        <p:spPr bwMode="auto">
          <a:xfrm>
            <a:off x="3984625" y="4770438"/>
            <a:ext cx="0" cy="179388"/>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 name="Line 207"/>
          <p:cNvSpPr>
            <a:spLocks noChangeShapeType="1"/>
          </p:cNvSpPr>
          <p:nvPr/>
        </p:nvSpPr>
        <p:spPr bwMode="auto">
          <a:xfrm>
            <a:off x="3952875" y="4770438"/>
            <a:ext cx="746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 name="Line 208"/>
          <p:cNvSpPr>
            <a:spLocks noChangeShapeType="1"/>
          </p:cNvSpPr>
          <p:nvPr/>
        </p:nvSpPr>
        <p:spPr bwMode="auto">
          <a:xfrm>
            <a:off x="3952875" y="4949825"/>
            <a:ext cx="746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0" name="Line 209"/>
          <p:cNvSpPr>
            <a:spLocks noChangeShapeType="1"/>
          </p:cNvSpPr>
          <p:nvPr/>
        </p:nvSpPr>
        <p:spPr bwMode="auto">
          <a:xfrm>
            <a:off x="4195763" y="4749800"/>
            <a:ext cx="0" cy="179387"/>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 name="Line 210"/>
          <p:cNvSpPr>
            <a:spLocks noChangeShapeType="1"/>
          </p:cNvSpPr>
          <p:nvPr/>
        </p:nvSpPr>
        <p:spPr bwMode="auto">
          <a:xfrm>
            <a:off x="4154488" y="4749800"/>
            <a:ext cx="84138"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24" name="Line 211"/>
          <p:cNvSpPr>
            <a:spLocks noChangeShapeType="1"/>
          </p:cNvSpPr>
          <p:nvPr/>
        </p:nvSpPr>
        <p:spPr bwMode="auto">
          <a:xfrm>
            <a:off x="4154488" y="4929188"/>
            <a:ext cx="84138"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25" name="Line 212"/>
          <p:cNvSpPr>
            <a:spLocks noChangeShapeType="1"/>
          </p:cNvSpPr>
          <p:nvPr/>
        </p:nvSpPr>
        <p:spPr bwMode="auto">
          <a:xfrm>
            <a:off x="4408488" y="4484688"/>
            <a:ext cx="0" cy="423862"/>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27" name="Line 213"/>
          <p:cNvSpPr>
            <a:spLocks noChangeShapeType="1"/>
          </p:cNvSpPr>
          <p:nvPr/>
        </p:nvSpPr>
        <p:spPr bwMode="auto">
          <a:xfrm>
            <a:off x="4365625" y="4484688"/>
            <a:ext cx="857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28" name="Line 214"/>
          <p:cNvSpPr>
            <a:spLocks noChangeShapeType="1"/>
          </p:cNvSpPr>
          <p:nvPr/>
        </p:nvSpPr>
        <p:spPr bwMode="auto">
          <a:xfrm>
            <a:off x="4365625" y="4908550"/>
            <a:ext cx="857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29" name="Line 215"/>
          <p:cNvSpPr>
            <a:spLocks noChangeShapeType="1"/>
          </p:cNvSpPr>
          <p:nvPr/>
        </p:nvSpPr>
        <p:spPr bwMode="auto">
          <a:xfrm>
            <a:off x="4610100" y="4791075"/>
            <a:ext cx="0" cy="265112"/>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30" name="Line 216"/>
          <p:cNvSpPr>
            <a:spLocks noChangeShapeType="1"/>
          </p:cNvSpPr>
          <p:nvPr/>
        </p:nvSpPr>
        <p:spPr bwMode="auto">
          <a:xfrm>
            <a:off x="4578350" y="4791075"/>
            <a:ext cx="730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31" name="Line 217"/>
          <p:cNvSpPr>
            <a:spLocks noChangeShapeType="1"/>
          </p:cNvSpPr>
          <p:nvPr/>
        </p:nvSpPr>
        <p:spPr bwMode="auto">
          <a:xfrm>
            <a:off x="4578350" y="5056188"/>
            <a:ext cx="730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32" name="Line 218"/>
          <p:cNvSpPr>
            <a:spLocks noChangeShapeType="1"/>
          </p:cNvSpPr>
          <p:nvPr/>
        </p:nvSpPr>
        <p:spPr bwMode="auto">
          <a:xfrm>
            <a:off x="4821238" y="4749800"/>
            <a:ext cx="0" cy="31750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33" name="Line 219"/>
          <p:cNvSpPr>
            <a:spLocks noChangeShapeType="1"/>
          </p:cNvSpPr>
          <p:nvPr/>
        </p:nvSpPr>
        <p:spPr bwMode="auto">
          <a:xfrm>
            <a:off x="4779963" y="4749800"/>
            <a:ext cx="84138"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34" name="Line 220"/>
          <p:cNvSpPr>
            <a:spLocks noChangeShapeType="1"/>
          </p:cNvSpPr>
          <p:nvPr/>
        </p:nvSpPr>
        <p:spPr bwMode="auto">
          <a:xfrm>
            <a:off x="4779963" y="5067300"/>
            <a:ext cx="84138"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35" name="Line 221"/>
          <p:cNvSpPr>
            <a:spLocks noChangeShapeType="1"/>
          </p:cNvSpPr>
          <p:nvPr/>
        </p:nvSpPr>
        <p:spPr bwMode="auto">
          <a:xfrm>
            <a:off x="5033963" y="4632325"/>
            <a:ext cx="0" cy="296862"/>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36" name="Line 222"/>
          <p:cNvSpPr>
            <a:spLocks noChangeShapeType="1"/>
          </p:cNvSpPr>
          <p:nvPr/>
        </p:nvSpPr>
        <p:spPr bwMode="auto">
          <a:xfrm>
            <a:off x="4991100" y="4632325"/>
            <a:ext cx="857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37" name="Line 223"/>
          <p:cNvSpPr>
            <a:spLocks noChangeShapeType="1"/>
          </p:cNvSpPr>
          <p:nvPr/>
        </p:nvSpPr>
        <p:spPr bwMode="auto">
          <a:xfrm>
            <a:off x="4991100" y="4929188"/>
            <a:ext cx="857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38" name="Oval 224"/>
          <p:cNvSpPr>
            <a:spLocks noChangeArrowheads="1"/>
          </p:cNvSpPr>
          <p:nvPr/>
        </p:nvSpPr>
        <p:spPr bwMode="auto">
          <a:xfrm>
            <a:off x="1027113" y="4643438"/>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39" name="Oval 225"/>
          <p:cNvSpPr>
            <a:spLocks noChangeArrowheads="1"/>
          </p:cNvSpPr>
          <p:nvPr/>
        </p:nvSpPr>
        <p:spPr bwMode="auto">
          <a:xfrm>
            <a:off x="1238250" y="4346575"/>
            <a:ext cx="96838"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0" name="Oval 226"/>
          <p:cNvSpPr>
            <a:spLocks noChangeArrowheads="1"/>
          </p:cNvSpPr>
          <p:nvPr/>
        </p:nvSpPr>
        <p:spPr bwMode="auto">
          <a:xfrm>
            <a:off x="1450975" y="4802188"/>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1" name="Oval 227"/>
          <p:cNvSpPr>
            <a:spLocks noChangeArrowheads="1"/>
          </p:cNvSpPr>
          <p:nvPr/>
        </p:nvSpPr>
        <p:spPr bwMode="auto">
          <a:xfrm>
            <a:off x="1652588" y="4494213"/>
            <a:ext cx="95250" cy="96837"/>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2" name="Oval 228"/>
          <p:cNvSpPr>
            <a:spLocks noChangeArrowheads="1"/>
          </p:cNvSpPr>
          <p:nvPr/>
        </p:nvSpPr>
        <p:spPr bwMode="auto">
          <a:xfrm>
            <a:off x="1863725" y="4568825"/>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3" name="Oval 229"/>
          <p:cNvSpPr>
            <a:spLocks noChangeArrowheads="1"/>
          </p:cNvSpPr>
          <p:nvPr/>
        </p:nvSpPr>
        <p:spPr bwMode="auto">
          <a:xfrm>
            <a:off x="2076450" y="4822825"/>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4" name="Oval 230"/>
          <p:cNvSpPr>
            <a:spLocks noChangeArrowheads="1"/>
          </p:cNvSpPr>
          <p:nvPr/>
        </p:nvSpPr>
        <p:spPr bwMode="auto">
          <a:xfrm>
            <a:off x="2278063" y="4611688"/>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5" name="Oval 231"/>
          <p:cNvSpPr>
            <a:spLocks noChangeArrowheads="1"/>
          </p:cNvSpPr>
          <p:nvPr/>
        </p:nvSpPr>
        <p:spPr bwMode="auto">
          <a:xfrm>
            <a:off x="2489200" y="4813300"/>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6" name="Oval 232"/>
          <p:cNvSpPr>
            <a:spLocks noChangeArrowheads="1"/>
          </p:cNvSpPr>
          <p:nvPr/>
        </p:nvSpPr>
        <p:spPr bwMode="auto">
          <a:xfrm>
            <a:off x="2690813" y="4940300"/>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7" name="Oval 233"/>
          <p:cNvSpPr>
            <a:spLocks noChangeArrowheads="1"/>
          </p:cNvSpPr>
          <p:nvPr/>
        </p:nvSpPr>
        <p:spPr bwMode="auto">
          <a:xfrm>
            <a:off x="2903538" y="4664075"/>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8" name="Oval 234"/>
          <p:cNvSpPr>
            <a:spLocks noChangeArrowheads="1"/>
          </p:cNvSpPr>
          <p:nvPr/>
        </p:nvSpPr>
        <p:spPr bwMode="auto">
          <a:xfrm>
            <a:off x="3114675" y="4695825"/>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9" name="Oval 235"/>
          <p:cNvSpPr>
            <a:spLocks noChangeArrowheads="1"/>
          </p:cNvSpPr>
          <p:nvPr/>
        </p:nvSpPr>
        <p:spPr bwMode="auto">
          <a:xfrm>
            <a:off x="3327400" y="4727575"/>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0" name="Oval 236"/>
          <p:cNvSpPr>
            <a:spLocks noChangeArrowheads="1"/>
          </p:cNvSpPr>
          <p:nvPr/>
        </p:nvSpPr>
        <p:spPr bwMode="auto">
          <a:xfrm>
            <a:off x="3529013" y="4865688"/>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1" name="Oval 237"/>
          <p:cNvSpPr>
            <a:spLocks noChangeArrowheads="1"/>
          </p:cNvSpPr>
          <p:nvPr/>
        </p:nvSpPr>
        <p:spPr bwMode="auto">
          <a:xfrm>
            <a:off x="3740150" y="4675188"/>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2" name="Oval 238"/>
          <p:cNvSpPr>
            <a:spLocks noChangeArrowheads="1"/>
          </p:cNvSpPr>
          <p:nvPr/>
        </p:nvSpPr>
        <p:spPr bwMode="auto">
          <a:xfrm>
            <a:off x="3941763" y="4813300"/>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3" name="Oval 239"/>
          <p:cNvSpPr>
            <a:spLocks noChangeArrowheads="1"/>
          </p:cNvSpPr>
          <p:nvPr/>
        </p:nvSpPr>
        <p:spPr bwMode="auto">
          <a:xfrm>
            <a:off x="4154488" y="4791075"/>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4" name="Oval 240"/>
          <p:cNvSpPr>
            <a:spLocks noChangeArrowheads="1"/>
          </p:cNvSpPr>
          <p:nvPr/>
        </p:nvSpPr>
        <p:spPr bwMode="auto">
          <a:xfrm>
            <a:off x="4365625" y="4654550"/>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5" name="Oval 241"/>
          <p:cNvSpPr>
            <a:spLocks noChangeArrowheads="1"/>
          </p:cNvSpPr>
          <p:nvPr/>
        </p:nvSpPr>
        <p:spPr bwMode="auto">
          <a:xfrm>
            <a:off x="4567238" y="4886325"/>
            <a:ext cx="95250" cy="96837"/>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6" name="Oval 242"/>
          <p:cNvSpPr>
            <a:spLocks noChangeArrowheads="1"/>
          </p:cNvSpPr>
          <p:nvPr/>
        </p:nvSpPr>
        <p:spPr bwMode="auto">
          <a:xfrm>
            <a:off x="4779963" y="4865688"/>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7" name="Oval 243"/>
          <p:cNvSpPr>
            <a:spLocks noChangeArrowheads="1"/>
          </p:cNvSpPr>
          <p:nvPr/>
        </p:nvSpPr>
        <p:spPr bwMode="auto">
          <a:xfrm>
            <a:off x="4991100" y="4738688"/>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8" name="Oval 244"/>
          <p:cNvSpPr>
            <a:spLocks noChangeArrowheads="1"/>
          </p:cNvSpPr>
          <p:nvPr/>
        </p:nvSpPr>
        <p:spPr bwMode="auto">
          <a:xfrm>
            <a:off x="1027113" y="4643438"/>
            <a:ext cx="84138" cy="84137"/>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59" name="Oval 245"/>
          <p:cNvSpPr>
            <a:spLocks noChangeArrowheads="1"/>
          </p:cNvSpPr>
          <p:nvPr/>
        </p:nvSpPr>
        <p:spPr bwMode="auto">
          <a:xfrm>
            <a:off x="1238250" y="4346575"/>
            <a:ext cx="85725" cy="84137"/>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0" name="Oval 246"/>
          <p:cNvSpPr>
            <a:spLocks noChangeArrowheads="1"/>
          </p:cNvSpPr>
          <p:nvPr/>
        </p:nvSpPr>
        <p:spPr bwMode="auto">
          <a:xfrm>
            <a:off x="1450975" y="4802188"/>
            <a:ext cx="84138" cy="84137"/>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1" name="Oval 247"/>
          <p:cNvSpPr>
            <a:spLocks noChangeArrowheads="1"/>
          </p:cNvSpPr>
          <p:nvPr/>
        </p:nvSpPr>
        <p:spPr bwMode="auto">
          <a:xfrm>
            <a:off x="1652588" y="4494213"/>
            <a:ext cx="84138" cy="85725"/>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2" name="Oval 248"/>
          <p:cNvSpPr>
            <a:spLocks noChangeArrowheads="1"/>
          </p:cNvSpPr>
          <p:nvPr/>
        </p:nvSpPr>
        <p:spPr bwMode="auto">
          <a:xfrm>
            <a:off x="1863725" y="4568825"/>
            <a:ext cx="85725" cy="85725"/>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3" name="Oval 249"/>
          <p:cNvSpPr>
            <a:spLocks noChangeArrowheads="1"/>
          </p:cNvSpPr>
          <p:nvPr/>
        </p:nvSpPr>
        <p:spPr bwMode="auto">
          <a:xfrm>
            <a:off x="2076450" y="4822825"/>
            <a:ext cx="84138" cy="85725"/>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4" name="Oval 250"/>
          <p:cNvSpPr>
            <a:spLocks noChangeArrowheads="1"/>
          </p:cNvSpPr>
          <p:nvPr/>
        </p:nvSpPr>
        <p:spPr bwMode="auto">
          <a:xfrm>
            <a:off x="2278063" y="4611688"/>
            <a:ext cx="84138" cy="84137"/>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5" name="Oval 251"/>
          <p:cNvSpPr>
            <a:spLocks noChangeArrowheads="1"/>
          </p:cNvSpPr>
          <p:nvPr/>
        </p:nvSpPr>
        <p:spPr bwMode="auto">
          <a:xfrm>
            <a:off x="2489200" y="4813300"/>
            <a:ext cx="85725" cy="84137"/>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6" name="Oval 252"/>
          <p:cNvSpPr>
            <a:spLocks noChangeArrowheads="1"/>
          </p:cNvSpPr>
          <p:nvPr/>
        </p:nvSpPr>
        <p:spPr bwMode="auto">
          <a:xfrm>
            <a:off x="2690813" y="4940300"/>
            <a:ext cx="85725" cy="84137"/>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7" name="Oval 253"/>
          <p:cNvSpPr>
            <a:spLocks noChangeArrowheads="1"/>
          </p:cNvSpPr>
          <p:nvPr/>
        </p:nvSpPr>
        <p:spPr bwMode="auto">
          <a:xfrm>
            <a:off x="2903538" y="4664075"/>
            <a:ext cx="84138" cy="85725"/>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8" name="Oval 254"/>
          <p:cNvSpPr>
            <a:spLocks noChangeArrowheads="1"/>
          </p:cNvSpPr>
          <p:nvPr/>
        </p:nvSpPr>
        <p:spPr bwMode="auto">
          <a:xfrm>
            <a:off x="3114675" y="4695825"/>
            <a:ext cx="85725" cy="85725"/>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9" name="Oval 255"/>
          <p:cNvSpPr>
            <a:spLocks noChangeArrowheads="1"/>
          </p:cNvSpPr>
          <p:nvPr/>
        </p:nvSpPr>
        <p:spPr bwMode="auto">
          <a:xfrm>
            <a:off x="3327400" y="4727575"/>
            <a:ext cx="84138" cy="85725"/>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0" name="Oval 256"/>
          <p:cNvSpPr>
            <a:spLocks noChangeArrowheads="1"/>
          </p:cNvSpPr>
          <p:nvPr/>
        </p:nvSpPr>
        <p:spPr bwMode="auto">
          <a:xfrm>
            <a:off x="3529013" y="4865688"/>
            <a:ext cx="84138" cy="84137"/>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1" name="Oval 257"/>
          <p:cNvSpPr>
            <a:spLocks noChangeArrowheads="1"/>
          </p:cNvSpPr>
          <p:nvPr/>
        </p:nvSpPr>
        <p:spPr bwMode="auto">
          <a:xfrm>
            <a:off x="3740150" y="4675188"/>
            <a:ext cx="85725" cy="84137"/>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2" name="Oval 258"/>
          <p:cNvSpPr>
            <a:spLocks noChangeArrowheads="1"/>
          </p:cNvSpPr>
          <p:nvPr/>
        </p:nvSpPr>
        <p:spPr bwMode="auto">
          <a:xfrm>
            <a:off x="3941763" y="4813300"/>
            <a:ext cx="85725" cy="84137"/>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3" name="Oval 259"/>
          <p:cNvSpPr>
            <a:spLocks noChangeArrowheads="1"/>
          </p:cNvSpPr>
          <p:nvPr/>
        </p:nvSpPr>
        <p:spPr bwMode="auto">
          <a:xfrm>
            <a:off x="4154488" y="4791075"/>
            <a:ext cx="84138" cy="85725"/>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4" name="Oval 260"/>
          <p:cNvSpPr>
            <a:spLocks noChangeArrowheads="1"/>
          </p:cNvSpPr>
          <p:nvPr/>
        </p:nvSpPr>
        <p:spPr bwMode="auto">
          <a:xfrm>
            <a:off x="4365625" y="4654550"/>
            <a:ext cx="85725" cy="84137"/>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5" name="Oval 261"/>
          <p:cNvSpPr>
            <a:spLocks noChangeArrowheads="1"/>
          </p:cNvSpPr>
          <p:nvPr/>
        </p:nvSpPr>
        <p:spPr bwMode="auto">
          <a:xfrm>
            <a:off x="4567238" y="4886325"/>
            <a:ext cx="84138" cy="85725"/>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6" name="Oval 262"/>
          <p:cNvSpPr>
            <a:spLocks noChangeArrowheads="1"/>
          </p:cNvSpPr>
          <p:nvPr/>
        </p:nvSpPr>
        <p:spPr bwMode="auto">
          <a:xfrm>
            <a:off x="4779963" y="4865688"/>
            <a:ext cx="84138" cy="84137"/>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7" name="Oval 263"/>
          <p:cNvSpPr>
            <a:spLocks noChangeArrowheads="1"/>
          </p:cNvSpPr>
          <p:nvPr/>
        </p:nvSpPr>
        <p:spPr bwMode="auto">
          <a:xfrm>
            <a:off x="4991100" y="4738688"/>
            <a:ext cx="85725" cy="84137"/>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8" name="Rectangle 264"/>
          <p:cNvSpPr>
            <a:spLocks noChangeArrowheads="1"/>
          </p:cNvSpPr>
          <p:nvPr/>
        </p:nvSpPr>
        <p:spPr bwMode="auto">
          <a:xfrm>
            <a:off x="2320925" y="5935663"/>
            <a:ext cx="1819409"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FF"/>
                </a:solidFill>
                <a:effectLst/>
                <a:cs typeface="Arial" pitchFamily="34" charset="0"/>
              </a:rPr>
              <a:t>Block Number</a:t>
            </a:r>
            <a:endParaRPr kumimoji="0" lang="en-US" sz="2400" b="0" i="0" u="none" strike="noStrike" cap="none" normalizeH="0" baseline="0" dirty="0" smtClean="0">
              <a:ln>
                <a:noFill/>
              </a:ln>
              <a:solidFill>
                <a:schemeClr val="tx1"/>
              </a:solidFill>
              <a:effectLst/>
              <a:cs typeface="Arial" pitchFamily="34" charset="0"/>
            </a:endParaRPr>
          </a:p>
        </p:txBody>
      </p:sp>
      <p:sp>
        <p:nvSpPr>
          <p:cNvPr id="1079" name="Rectangle 265"/>
          <p:cNvSpPr>
            <a:spLocks noChangeArrowheads="1"/>
          </p:cNvSpPr>
          <p:nvPr/>
        </p:nvSpPr>
        <p:spPr bwMode="auto">
          <a:xfrm rot="16200000">
            <a:off x="353791" y="3573741"/>
            <a:ext cx="209994"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FF"/>
                </a:solidFill>
                <a:effectLst/>
                <a:cs typeface="Arial" pitchFamily="34" charset="0"/>
              </a:rPr>
              <a:t>d'</a:t>
            </a:r>
            <a:endParaRPr kumimoji="0" lang="en-US" sz="2400" b="0" i="0" u="none" strike="noStrike" cap="none" normalizeH="0" baseline="0" dirty="0" smtClean="0">
              <a:ln>
                <a:noFill/>
              </a:ln>
              <a:solidFill>
                <a:schemeClr val="tx1"/>
              </a:solidFill>
              <a:effectLst/>
              <a:cs typeface="Arial" pitchFamily="34" charset="0"/>
            </a:endParaRPr>
          </a:p>
        </p:txBody>
      </p:sp>
      <p:sp>
        <p:nvSpPr>
          <p:cNvPr id="1080" name="Rectangle 266"/>
          <p:cNvSpPr>
            <a:spLocks noChangeArrowheads="1"/>
          </p:cNvSpPr>
          <p:nvPr/>
        </p:nvSpPr>
        <p:spPr bwMode="auto">
          <a:xfrm>
            <a:off x="846138" y="5649913"/>
            <a:ext cx="106363"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Helvetica"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1" name="Rectangle 267"/>
          <p:cNvSpPr>
            <a:spLocks noChangeArrowheads="1"/>
          </p:cNvSpPr>
          <p:nvPr/>
        </p:nvSpPr>
        <p:spPr bwMode="auto">
          <a:xfrm>
            <a:off x="5235575" y="1803400"/>
            <a:ext cx="106363" cy="190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Helvetica"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2" name="Freeform 268"/>
          <p:cNvSpPr>
            <a:spLocks/>
          </p:cNvSpPr>
          <p:nvPr/>
        </p:nvSpPr>
        <p:spPr bwMode="auto">
          <a:xfrm>
            <a:off x="1069975" y="3328988"/>
            <a:ext cx="3963988" cy="106362"/>
          </a:xfrm>
          <a:custGeom>
            <a:avLst/>
            <a:gdLst>
              <a:gd name="T0" fmla="*/ 0 w 2497"/>
              <a:gd name="T1" fmla="*/ 0 h 67"/>
              <a:gd name="T2" fmla="*/ 133 w 2497"/>
              <a:gd name="T3" fmla="*/ 7 h 67"/>
              <a:gd name="T4" fmla="*/ 267 w 2497"/>
              <a:gd name="T5" fmla="*/ 7 h 67"/>
              <a:gd name="T6" fmla="*/ 394 w 2497"/>
              <a:gd name="T7" fmla="*/ 13 h 67"/>
              <a:gd name="T8" fmla="*/ 527 w 2497"/>
              <a:gd name="T9" fmla="*/ 13 h 67"/>
              <a:gd name="T10" fmla="*/ 661 w 2497"/>
              <a:gd name="T11" fmla="*/ 20 h 67"/>
              <a:gd name="T12" fmla="*/ 788 w 2497"/>
              <a:gd name="T13" fmla="*/ 20 h 67"/>
              <a:gd name="T14" fmla="*/ 921 w 2497"/>
              <a:gd name="T15" fmla="*/ 27 h 67"/>
              <a:gd name="T16" fmla="*/ 1048 w 2497"/>
              <a:gd name="T17" fmla="*/ 27 h 67"/>
              <a:gd name="T18" fmla="*/ 1181 w 2497"/>
              <a:gd name="T19" fmla="*/ 34 h 67"/>
              <a:gd name="T20" fmla="*/ 1315 w 2497"/>
              <a:gd name="T21" fmla="*/ 34 h 67"/>
              <a:gd name="T22" fmla="*/ 1449 w 2497"/>
              <a:gd name="T23" fmla="*/ 40 h 67"/>
              <a:gd name="T24" fmla="*/ 1575 w 2497"/>
              <a:gd name="T25" fmla="*/ 40 h 67"/>
              <a:gd name="T26" fmla="*/ 1709 w 2497"/>
              <a:gd name="T27" fmla="*/ 47 h 67"/>
              <a:gd name="T28" fmla="*/ 1836 w 2497"/>
              <a:gd name="T29" fmla="*/ 47 h 67"/>
              <a:gd name="T30" fmla="*/ 1969 w 2497"/>
              <a:gd name="T31" fmla="*/ 54 h 67"/>
              <a:gd name="T32" fmla="*/ 2103 w 2497"/>
              <a:gd name="T33" fmla="*/ 54 h 67"/>
              <a:gd name="T34" fmla="*/ 2230 w 2497"/>
              <a:gd name="T35" fmla="*/ 60 h 67"/>
              <a:gd name="T36" fmla="*/ 2363 w 2497"/>
              <a:gd name="T37" fmla="*/ 60 h 67"/>
              <a:gd name="T38" fmla="*/ 2497 w 2497"/>
              <a:gd name="T39"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97" h="67">
                <a:moveTo>
                  <a:pt x="0" y="0"/>
                </a:moveTo>
                <a:lnTo>
                  <a:pt x="133" y="7"/>
                </a:lnTo>
                <a:lnTo>
                  <a:pt x="267" y="7"/>
                </a:lnTo>
                <a:lnTo>
                  <a:pt x="394" y="13"/>
                </a:lnTo>
                <a:lnTo>
                  <a:pt x="527" y="13"/>
                </a:lnTo>
                <a:lnTo>
                  <a:pt x="661" y="20"/>
                </a:lnTo>
                <a:lnTo>
                  <a:pt x="788" y="20"/>
                </a:lnTo>
                <a:lnTo>
                  <a:pt x="921" y="27"/>
                </a:lnTo>
                <a:lnTo>
                  <a:pt x="1048" y="27"/>
                </a:lnTo>
                <a:lnTo>
                  <a:pt x="1181" y="34"/>
                </a:lnTo>
                <a:lnTo>
                  <a:pt x="1315" y="34"/>
                </a:lnTo>
                <a:lnTo>
                  <a:pt x="1449" y="40"/>
                </a:lnTo>
                <a:lnTo>
                  <a:pt x="1575" y="40"/>
                </a:lnTo>
                <a:lnTo>
                  <a:pt x="1709" y="47"/>
                </a:lnTo>
                <a:lnTo>
                  <a:pt x="1836" y="47"/>
                </a:lnTo>
                <a:lnTo>
                  <a:pt x="1969" y="54"/>
                </a:lnTo>
                <a:lnTo>
                  <a:pt x="2103" y="54"/>
                </a:lnTo>
                <a:lnTo>
                  <a:pt x="2230" y="60"/>
                </a:lnTo>
                <a:lnTo>
                  <a:pt x="2363" y="60"/>
                </a:lnTo>
                <a:lnTo>
                  <a:pt x="2497" y="67"/>
                </a:lnTo>
              </a:path>
            </a:pathLst>
          </a:custGeom>
          <a:solidFill>
            <a:srgbClr val="00B0F0"/>
          </a:solidFill>
          <a:ln w="28575">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083" name="Freeform 269"/>
          <p:cNvSpPr>
            <a:spLocks/>
          </p:cNvSpPr>
          <p:nvPr/>
        </p:nvSpPr>
        <p:spPr bwMode="auto">
          <a:xfrm>
            <a:off x="1069975" y="4643438"/>
            <a:ext cx="3963988" cy="233362"/>
          </a:xfrm>
          <a:custGeom>
            <a:avLst/>
            <a:gdLst>
              <a:gd name="T0" fmla="*/ 0 w 2497"/>
              <a:gd name="T1" fmla="*/ 0 h 147"/>
              <a:gd name="T2" fmla="*/ 133 w 2497"/>
              <a:gd name="T3" fmla="*/ 7 h 147"/>
              <a:gd name="T4" fmla="*/ 267 w 2497"/>
              <a:gd name="T5" fmla="*/ 20 h 147"/>
              <a:gd name="T6" fmla="*/ 394 w 2497"/>
              <a:gd name="T7" fmla="*/ 27 h 147"/>
              <a:gd name="T8" fmla="*/ 527 w 2497"/>
              <a:gd name="T9" fmla="*/ 33 h 147"/>
              <a:gd name="T10" fmla="*/ 661 w 2497"/>
              <a:gd name="T11" fmla="*/ 40 h 147"/>
              <a:gd name="T12" fmla="*/ 788 w 2497"/>
              <a:gd name="T13" fmla="*/ 47 h 147"/>
              <a:gd name="T14" fmla="*/ 921 w 2497"/>
              <a:gd name="T15" fmla="*/ 53 h 147"/>
              <a:gd name="T16" fmla="*/ 1048 w 2497"/>
              <a:gd name="T17" fmla="*/ 67 h 147"/>
              <a:gd name="T18" fmla="*/ 1181 w 2497"/>
              <a:gd name="T19" fmla="*/ 73 h 147"/>
              <a:gd name="T20" fmla="*/ 1315 w 2497"/>
              <a:gd name="T21" fmla="*/ 80 h 147"/>
              <a:gd name="T22" fmla="*/ 1449 w 2497"/>
              <a:gd name="T23" fmla="*/ 87 h 147"/>
              <a:gd name="T24" fmla="*/ 1575 w 2497"/>
              <a:gd name="T25" fmla="*/ 93 h 147"/>
              <a:gd name="T26" fmla="*/ 1709 w 2497"/>
              <a:gd name="T27" fmla="*/ 100 h 147"/>
              <a:gd name="T28" fmla="*/ 1836 w 2497"/>
              <a:gd name="T29" fmla="*/ 107 h 147"/>
              <a:gd name="T30" fmla="*/ 1969 w 2497"/>
              <a:gd name="T31" fmla="*/ 120 h 147"/>
              <a:gd name="T32" fmla="*/ 2103 w 2497"/>
              <a:gd name="T33" fmla="*/ 127 h 147"/>
              <a:gd name="T34" fmla="*/ 2230 w 2497"/>
              <a:gd name="T35" fmla="*/ 133 h 147"/>
              <a:gd name="T36" fmla="*/ 2363 w 2497"/>
              <a:gd name="T37" fmla="*/ 140 h 147"/>
              <a:gd name="T38" fmla="*/ 2497 w 2497"/>
              <a:gd name="T39"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97" h="147">
                <a:moveTo>
                  <a:pt x="0" y="0"/>
                </a:moveTo>
                <a:lnTo>
                  <a:pt x="133" y="7"/>
                </a:lnTo>
                <a:lnTo>
                  <a:pt x="267" y="20"/>
                </a:lnTo>
                <a:lnTo>
                  <a:pt x="394" y="27"/>
                </a:lnTo>
                <a:lnTo>
                  <a:pt x="527" y="33"/>
                </a:lnTo>
                <a:lnTo>
                  <a:pt x="661" y="40"/>
                </a:lnTo>
                <a:lnTo>
                  <a:pt x="788" y="47"/>
                </a:lnTo>
                <a:lnTo>
                  <a:pt x="921" y="53"/>
                </a:lnTo>
                <a:lnTo>
                  <a:pt x="1048" y="67"/>
                </a:lnTo>
                <a:lnTo>
                  <a:pt x="1181" y="73"/>
                </a:lnTo>
                <a:lnTo>
                  <a:pt x="1315" y="80"/>
                </a:lnTo>
                <a:lnTo>
                  <a:pt x="1449" y="87"/>
                </a:lnTo>
                <a:lnTo>
                  <a:pt x="1575" y="93"/>
                </a:lnTo>
                <a:lnTo>
                  <a:pt x="1709" y="100"/>
                </a:lnTo>
                <a:lnTo>
                  <a:pt x="1836" y="107"/>
                </a:lnTo>
                <a:lnTo>
                  <a:pt x="1969" y="120"/>
                </a:lnTo>
                <a:lnTo>
                  <a:pt x="2103" y="127"/>
                </a:lnTo>
                <a:lnTo>
                  <a:pt x="2230" y="133"/>
                </a:lnTo>
                <a:lnTo>
                  <a:pt x="2363" y="140"/>
                </a:lnTo>
                <a:lnTo>
                  <a:pt x="2497" y="147"/>
                </a:lnTo>
              </a:path>
            </a:pathLst>
          </a:custGeom>
          <a:noFill/>
          <a:ln w="28575">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84" name="Rectangle 270"/>
          <p:cNvSpPr>
            <a:spLocks noChangeArrowheads="1"/>
          </p:cNvSpPr>
          <p:nvPr/>
        </p:nvSpPr>
        <p:spPr bwMode="auto">
          <a:xfrm>
            <a:off x="4249738" y="1962150"/>
            <a:ext cx="931863" cy="444500"/>
          </a:xfrm>
          <a:prstGeom prst="rect">
            <a:avLst/>
          </a:prstGeom>
          <a:noFill/>
          <a:ln>
            <a:solidFill>
              <a:schemeClr val="tx1"/>
            </a:solidFill>
          </a:ln>
        </p:spPr>
        <p:txBody>
          <a:bodyPr vert="horz" wrap="square" lIns="91440" tIns="45720" rIns="91440" bIns="45720" numCol="1" anchor="t" anchorCtr="0" compatLnSpc="1">
            <a:prstTxWarp prst="textNoShape">
              <a:avLst/>
            </a:prstTxWarp>
          </a:bodyPr>
          <a:lstStyle/>
          <a:p>
            <a:endParaRPr lang="en-CA"/>
          </a:p>
        </p:txBody>
      </p:sp>
      <p:sp>
        <p:nvSpPr>
          <p:cNvPr id="1085" name="Rectangle 271"/>
          <p:cNvSpPr>
            <a:spLocks noChangeArrowheads="1"/>
          </p:cNvSpPr>
          <p:nvPr/>
        </p:nvSpPr>
        <p:spPr bwMode="auto">
          <a:xfrm>
            <a:off x="4249738" y="1962150"/>
            <a:ext cx="931863" cy="444500"/>
          </a:xfrm>
          <a:prstGeom prst="rect">
            <a:avLst/>
          </a:prstGeom>
          <a:noFill/>
          <a:ln w="0">
            <a:solidFill>
              <a:schemeClr val="tx1"/>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86" name="Line 272"/>
          <p:cNvSpPr>
            <a:spLocks noChangeShapeType="1"/>
          </p:cNvSpPr>
          <p:nvPr/>
        </p:nvSpPr>
        <p:spPr bwMode="auto">
          <a:xfrm>
            <a:off x="4249738" y="1962150"/>
            <a:ext cx="931863"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87" name="Line 273"/>
          <p:cNvSpPr>
            <a:spLocks noChangeShapeType="1"/>
          </p:cNvSpPr>
          <p:nvPr/>
        </p:nvSpPr>
        <p:spPr bwMode="auto">
          <a:xfrm>
            <a:off x="4249738" y="2406650"/>
            <a:ext cx="931863"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88" name="Line 274"/>
          <p:cNvSpPr>
            <a:spLocks noChangeShapeType="1"/>
          </p:cNvSpPr>
          <p:nvPr/>
        </p:nvSpPr>
        <p:spPr bwMode="auto">
          <a:xfrm flipV="1">
            <a:off x="5181600" y="1962150"/>
            <a:ext cx="0" cy="44450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89" name="Line 275"/>
          <p:cNvSpPr>
            <a:spLocks noChangeShapeType="1"/>
          </p:cNvSpPr>
          <p:nvPr/>
        </p:nvSpPr>
        <p:spPr bwMode="auto">
          <a:xfrm flipV="1">
            <a:off x="4249738" y="1962150"/>
            <a:ext cx="0" cy="44450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0" name="Line 276"/>
          <p:cNvSpPr>
            <a:spLocks noChangeShapeType="1"/>
          </p:cNvSpPr>
          <p:nvPr/>
        </p:nvSpPr>
        <p:spPr bwMode="auto">
          <a:xfrm>
            <a:off x="4249738" y="2406650"/>
            <a:ext cx="931863"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1" name="Line 277"/>
          <p:cNvSpPr>
            <a:spLocks noChangeShapeType="1"/>
          </p:cNvSpPr>
          <p:nvPr/>
        </p:nvSpPr>
        <p:spPr bwMode="auto">
          <a:xfrm flipV="1">
            <a:off x="4249738" y="1962150"/>
            <a:ext cx="0" cy="44450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2" name="Line 278"/>
          <p:cNvSpPr>
            <a:spLocks noChangeShapeType="1"/>
          </p:cNvSpPr>
          <p:nvPr/>
        </p:nvSpPr>
        <p:spPr bwMode="auto">
          <a:xfrm>
            <a:off x="4249738" y="1962150"/>
            <a:ext cx="931863"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3" name="Line 279"/>
          <p:cNvSpPr>
            <a:spLocks noChangeShapeType="1"/>
          </p:cNvSpPr>
          <p:nvPr/>
        </p:nvSpPr>
        <p:spPr bwMode="auto">
          <a:xfrm>
            <a:off x="4249738" y="2406650"/>
            <a:ext cx="931863"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4" name="Line 280"/>
          <p:cNvSpPr>
            <a:spLocks noChangeShapeType="1"/>
          </p:cNvSpPr>
          <p:nvPr/>
        </p:nvSpPr>
        <p:spPr bwMode="auto">
          <a:xfrm flipV="1">
            <a:off x="5181600" y="1962150"/>
            <a:ext cx="0" cy="44450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5" name="Line 281"/>
          <p:cNvSpPr>
            <a:spLocks noChangeShapeType="1"/>
          </p:cNvSpPr>
          <p:nvPr/>
        </p:nvSpPr>
        <p:spPr bwMode="auto">
          <a:xfrm flipV="1">
            <a:off x="4249738" y="1962150"/>
            <a:ext cx="0" cy="44450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6" name="Rectangle 282"/>
          <p:cNvSpPr>
            <a:spLocks noChangeArrowheads="1"/>
          </p:cNvSpPr>
          <p:nvPr/>
        </p:nvSpPr>
        <p:spPr bwMode="auto">
          <a:xfrm>
            <a:off x="4811713" y="2005013"/>
            <a:ext cx="314189" cy="169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effectLst/>
                <a:latin typeface="Helvetica" charset="0"/>
                <a:cs typeface="Arial" pitchFamily="34" charset="0"/>
              </a:rPr>
              <a:t>Easy</a:t>
            </a:r>
            <a:endParaRPr kumimoji="0" lang="en-US" sz="1800" b="0" i="0" u="none" strike="noStrike" cap="none" normalizeH="0" baseline="0" smtClean="0">
              <a:ln>
                <a:noFill/>
              </a:ln>
              <a:effectLst/>
              <a:latin typeface="Arial" pitchFamily="34" charset="0"/>
              <a:cs typeface="Arial" pitchFamily="34" charset="0"/>
            </a:endParaRPr>
          </a:p>
        </p:txBody>
      </p:sp>
      <p:sp>
        <p:nvSpPr>
          <p:cNvPr id="1097" name="Oval 283"/>
          <p:cNvSpPr>
            <a:spLocks noChangeArrowheads="1"/>
          </p:cNvSpPr>
          <p:nvPr/>
        </p:nvSpPr>
        <p:spPr bwMode="auto">
          <a:xfrm>
            <a:off x="4503738" y="2036763"/>
            <a:ext cx="95250" cy="95250"/>
          </a:xfrm>
          <a:prstGeom prst="ellipse">
            <a:avLst/>
          </a:prstGeom>
          <a:solidFill>
            <a:srgbClr val="00B0F0"/>
          </a:solidFill>
          <a:ln>
            <a:solidFill>
              <a:srgbClr val="00B0F0"/>
            </a:solidFill>
          </a:ln>
        </p:spPr>
        <p:txBody>
          <a:bodyPr vert="horz" wrap="square" lIns="91440" tIns="45720" rIns="91440" bIns="45720" numCol="1" anchor="t" anchorCtr="0" compatLnSpc="1">
            <a:prstTxWarp prst="textNoShape">
              <a:avLst/>
            </a:prstTxWarp>
          </a:bodyPr>
          <a:lstStyle/>
          <a:p>
            <a:endParaRPr lang="en-CA"/>
          </a:p>
        </p:txBody>
      </p:sp>
      <p:sp>
        <p:nvSpPr>
          <p:cNvPr id="1098" name="Oval 284"/>
          <p:cNvSpPr>
            <a:spLocks noChangeArrowheads="1"/>
          </p:cNvSpPr>
          <p:nvPr/>
        </p:nvSpPr>
        <p:spPr bwMode="auto">
          <a:xfrm>
            <a:off x="4503738" y="2036763"/>
            <a:ext cx="84138" cy="84137"/>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1099" name="Rectangle 285"/>
          <p:cNvSpPr>
            <a:spLocks noChangeArrowheads="1"/>
          </p:cNvSpPr>
          <p:nvPr/>
        </p:nvSpPr>
        <p:spPr bwMode="auto">
          <a:xfrm>
            <a:off x="4811713" y="2206625"/>
            <a:ext cx="306174" cy="169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effectLst/>
                <a:latin typeface="Helvetica" charset="0"/>
                <a:cs typeface="Arial" pitchFamily="34" charset="0"/>
              </a:rPr>
              <a:t>Hard</a:t>
            </a:r>
            <a:endParaRPr kumimoji="0" lang="en-US" sz="1800" b="0" i="0" u="none" strike="noStrike" cap="none" normalizeH="0" baseline="0" dirty="0" smtClean="0">
              <a:ln>
                <a:noFill/>
              </a:ln>
              <a:effectLst/>
              <a:latin typeface="Arial" pitchFamily="34" charset="0"/>
              <a:cs typeface="Arial" pitchFamily="34" charset="0"/>
            </a:endParaRPr>
          </a:p>
        </p:txBody>
      </p:sp>
      <p:sp>
        <p:nvSpPr>
          <p:cNvPr id="1100" name="Oval 286"/>
          <p:cNvSpPr>
            <a:spLocks noChangeArrowheads="1"/>
          </p:cNvSpPr>
          <p:nvPr/>
        </p:nvSpPr>
        <p:spPr bwMode="auto">
          <a:xfrm>
            <a:off x="4503738" y="2238375"/>
            <a:ext cx="95250" cy="95250"/>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101" name="Oval 287"/>
          <p:cNvSpPr>
            <a:spLocks noChangeArrowheads="1"/>
          </p:cNvSpPr>
          <p:nvPr/>
        </p:nvSpPr>
        <p:spPr bwMode="auto">
          <a:xfrm>
            <a:off x="4503738" y="2238375"/>
            <a:ext cx="84138" cy="84137"/>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Tree>
    <p:extLst>
      <p:ext uri="{BB962C8B-B14F-4D97-AF65-F5344CB8AC3E}">
        <p14:creationId xmlns="" xmlns:p14="http://schemas.microsoft.com/office/powerpoint/2010/main" val="5727940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sp>
        <p:nvSpPr>
          <p:cNvPr id="2732" name="Rectangle 447"/>
          <p:cNvSpPr>
            <a:spLocks noChangeArrowheads="1"/>
          </p:cNvSpPr>
          <p:nvPr/>
        </p:nvSpPr>
        <p:spPr bwMode="auto">
          <a:xfrm>
            <a:off x="728663" y="1743076"/>
            <a:ext cx="3473450" cy="3463925"/>
          </a:xfrm>
          <a:prstGeom prst="rect">
            <a:avLst/>
          </a:prstGeom>
          <a:noFill/>
          <a:ln w="0">
            <a:solidFill>
              <a:srgbClr val="00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3" name="Line 448"/>
          <p:cNvSpPr>
            <a:spLocks noChangeShapeType="1"/>
          </p:cNvSpPr>
          <p:nvPr/>
        </p:nvSpPr>
        <p:spPr bwMode="auto">
          <a:xfrm>
            <a:off x="728663" y="1743076"/>
            <a:ext cx="34734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4" name="Line 449"/>
          <p:cNvSpPr>
            <a:spLocks noChangeShapeType="1"/>
          </p:cNvSpPr>
          <p:nvPr/>
        </p:nvSpPr>
        <p:spPr bwMode="auto">
          <a:xfrm>
            <a:off x="728663" y="5207001"/>
            <a:ext cx="34734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5" name="Line 450"/>
          <p:cNvSpPr>
            <a:spLocks noChangeShapeType="1"/>
          </p:cNvSpPr>
          <p:nvPr/>
        </p:nvSpPr>
        <p:spPr bwMode="auto">
          <a:xfrm flipV="1">
            <a:off x="4202113" y="1743076"/>
            <a:ext cx="0" cy="3463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6" name="Line 451"/>
          <p:cNvSpPr>
            <a:spLocks noChangeShapeType="1"/>
          </p:cNvSpPr>
          <p:nvPr/>
        </p:nvSpPr>
        <p:spPr bwMode="auto">
          <a:xfrm flipV="1">
            <a:off x="728663" y="1743076"/>
            <a:ext cx="0" cy="3463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7" name="Line 452"/>
          <p:cNvSpPr>
            <a:spLocks noChangeShapeType="1"/>
          </p:cNvSpPr>
          <p:nvPr/>
        </p:nvSpPr>
        <p:spPr bwMode="auto">
          <a:xfrm>
            <a:off x="728663" y="5207001"/>
            <a:ext cx="34734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8" name="Line 453"/>
          <p:cNvSpPr>
            <a:spLocks noChangeShapeType="1"/>
          </p:cNvSpPr>
          <p:nvPr/>
        </p:nvSpPr>
        <p:spPr bwMode="auto">
          <a:xfrm flipV="1">
            <a:off x="728663" y="1743076"/>
            <a:ext cx="0" cy="3463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39" name="Line 454"/>
          <p:cNvSpPr>
            <a:spLocks noChangeShapeType="1"/>
          </p:cNvSpPr>
          <p:nvPr/>
        </p:nvSpPr>
        <p:spPr bwMode="auto">
          <a:xfrm flipV="1">
            <a:off x="728663" y="517525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40" name="Line 455"/>
          <p:cNvSpPr>
            <a:spLocks noChangeShapeType="1"/>
          </p:cNvSpPr>
          <p:nvPr/>
        </p:nvSpPr>
        <p:spPr bwMode="auto">
          <a:xfrm>
            <a:off x="728663" y="17430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41" name="Rectangle 456"/>
          <p:cNvSpPr>
            <a:spLocks noChangeArrowheads="1"/>
          </p:cNvSpPr>
          <p:nvPr/>
        </p:nvSpPr>
        <p:spPr bwMode="auto">
          <a:xfrm>
            <a:off x="696913" y="5248276"/>
            <a:ext cx="1349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42" name="Line 457"/>
          <p:cNvSpPr>
            <a:spLocks noChangeShapeType="1"/>
          </p:cNvSpPr>
          <p:nvPr/>
        </p:nvSpPr>
        <p:spPr bwMode="auto">
          <a:xfrm flipV="1">
            <a:off x="1560513" y="517525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43" name="Line 458"/>
          <p:cNvSpPr>
            <a:spLocks noChangeShapeType="1"/>
          </p:cNvSpPr>
          <p:nvPr/>
        </p:nvSpPr>
        <p:spPr bwMode="auto">
          <a:xfrm>
            <a:off x="1560513" y="17430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44" name="Rectangle 459"/>
          <p:cNvSpPr>
            <a:spLocks noChangeArrowheads="1"/>
          </p:cNvSpPr>
          <p:nvPr/>
        </p:nvSpPr>
        <p:spPr bwMode="auto">
          <a:xfrm>
            <a:off x="1528763" y="5248276"/>
            <a:ext cx="1349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45" name="Line 460"/>
          <p:cNvSpPr>
            <a:spLocks noChangeShapeType="1"/>
          </p:cNvSpPr>
          <p:nvPr/>
        </p:nvSpPr>
        <p:spPr bwMode="auto">
          <a:xfrm flipV="1">
            <a:off x="2382838" y="517525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46" name="Line 461"/>
          <p:cNvSpPr>
            <a:spLocks noChangeShapeType="1"/>
          </p:cNvSpPr>
          <p:nvPr/>
        </p:nvSpPr>
        <p:spPr bwMode="auto">
          <a:xfrm>
            <a:off x="2382838" y="17430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47" name="Rectangle 462"/>
          <p:cNvSpPr>
            <a:spLocks noChangeArrowheads="1"/>
          </p:cNvSpPr>
          <p:nvPr/>
        </p:nvSpPr>
        <p:spPr bwMode="auto">
          <a:xfrm>
            <a:off x="2309813" y="5248276"/>
            <a:ext cx="207963"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48" name="Line 463"/>
          <p:cNvSpPr>
            <a:spLocks noChangeShapeType="1"/>
          </p:cNvSpPr>
          <p:nvPr/>
        </p:nvSpPr>
        <p:spPr bwMode="auto">
          <a:xfrm flipV="1">
            <a:off x="3203576" y="517525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49" name="Line 464"/>
          <p:cNvSpPr>
            <a:spLocks noChangeShapeType="1"/>
          </p:cNvSpPr>
          <p:nvPr/>
        </p:nvSpPr>
        <p:spPr bwMode="auto">
          <a:xfrm>
            <a:off x="3203576" y="17430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50" name="Rectangle 465"/>
          <p:cNvSpPr>
            <a:spLocks noChangeArrowheads="1"/>
          </p:cNvSpPr>
          <p:nvPr/>
        </p:nvSpPr>
        <p:spPr bwMode="auto">
          <a:xfrm>
            <a:off x="3130551" y="5248276"/>
            <a:ext cx="207963"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51" name="Line 466"/>
          <p:cNvSpPr>
            <a:spLocks noChangeShapeType="1"/>
          </p:cNvSpPr>
          <p:nvPr/>
        </p:nvSpPr>
        <p:spPr bwMode="auto">
          <a:xfrm flipV="1">
            <a:off x="4035426" y="517525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52" name="Line 467"/>
          <p:cNvSpPr>
            <a:spLocks noChangeShapeType="1"/>
          </p:cNvSpPr>
          <p:nvPr/>
        </p:nvSpPr>
        <p:spPr bwMode="auto">
          <a:xfrm>
            <a:off x="4035426" y="17430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53" name="Rectangle 468"/>
          <p:cNvSpPr>
            <a:spLocks noChangeArrowheads="1"/>
          </p:cNvSpPr>
          <p:nvPr/>
        </p:nvSpPr>
        <p:spPr bwMode="auto">
          <a:xfrm>
            <a:off x="3962401" y="5248276"/>
            <a:ext cx="207963"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54" name="Line 469"/>
          <p:cNvSpPr>
            <a:spLocks noChangeShapeType="1"/>
          </p:cNvSpPr>
          <p:nvPr/>
        </p:nvSpPr>
        <p:spPr bwMode="auto">
          <a:xfrm>
            <a:off x="728663" y="5207001"/>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55" name="Line 470"/>
          <p:cNvSpPr>
            <a:spLocks noChangeShapeType="1"/>
          </p:cNvSpPr>
          <p:nvPr/>
        </p:nvSpPr>
        <p:spPr bwMode="auto">
          <a:xfrm flipH="1">
            <a:off x="4160838" y="5207001"/>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56" name="Rectangle 471"/>
          <p:cNvSpPr>
            <a:spLocks noChangeArrowheads="1"/>
          </p:cNvSpPr>
          <p:nvPr/>
        </p:nvSpPr>
        <p:spPr bwMode="auto">
          <a:xfrm>
            <a:off x="623888" y="5122863"/>
            <a:ext cx="1349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57" name="Line 472"/>
          <p:cNvSpPr>
            <a:spLocks noChangeShapeType="1"/>
          </p:cNvSpPr>
          <p:nvPr/>
        </p:nvSpPr>
        <p:spPr bwMode="auto">
          <a:xfrm>
            <a:off x="728663" y="4821238"/>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58" name="Line 473"/>
          <p:cNvSpPr>
            <a:spLocks noChangeShapeType="1"/>
          </p:cNvSpPr>
          <p:nvPr/>
        </p:nvSpPr>
        <p:spPr bwMode="auto">
          <a:xfrm flipH="1">
            <a:off x="4160838" y="4821238"/>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59" name="Rectangle 474"/>
          <p:cNvSpPr>
            <a:spLocks noChangeArrowheads="1"/>
          </p:cNvSpPr>
          <p:nvPr/>
        </p:nvSpPr>
        <p:spPr bwMode="auto">
          <a:xfrm>
            <a:off x="509588" y="4738688"/>
            <a:ext cx="2492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0" name="Line 475"/>
          <p:cNvSpPr>
            <a:spLocks noChangeShapeType="1"/>
          </p:cNvSpPr>
          <p:nvPr/>
        </p:nvSpPr>
        <p:spPr bwMode="auto">
          <a:xfrm>
            <a:off x="728663" y="4437063"/>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61" name="Line 476"/>
          <p:cNvSpPr>
            <a:spLocks noChangeShapeType="1"/>
          </p:cNvSpPr>
          <p:nvPr/>
        </p:nvSpPr>
        <p:spPr bwMode="auto">
          <a:xfrm flipH="1">
            <a:off x="4160838" y="4437063"/>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62" name="Rectangle 477"/>
          <p:cNvSpPr>
            <a:spLocks noChangeArrowheads="1"/>
          </p:cNvSpPr>
          <p:nvPr/>
        </p:nvSpPr>
        <p:spPr bwMode="auto">
          <a:xfrm>
            <a:off x="623888" y="4352926"/>
            <a:ext cx="1349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3" name="Line 478"/>
          <p:cNvSpPr>
            <a:spLocks noChangeShapeType="1"/>
          </p:cNvSpPr>
          <p:nvPr/>
        </p:nvSpPr>
        <p:spPr bwMode="auto">
          <a:xfrm>
            <a:off x="728663" y="4051301"/>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64" name="Line 479"/>
          <p:cNvSpPr>
            <a:spLocks noChangeShapeType="1"/>
          </p:cNvSpPr>
          <p:nvPr/>
        </p:nvSpPr>
        <p:spPr bwMode="auto">
          <a:xfrm flipH="1">
            <a:off x="4160838" y="4051301"/>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65" name="Rectangle 480"/>
          <p:cNvSpPr>
            <a:spLocks noChangeArrowheads="1"/>
          </p:cNvSpPr>
          <p:nvPr/>
        </p:nvSpPr>
        <p:spPr bwMode="auto">
          <a:xfrm>
            <a:off x="509588" y="3968751"/>
            <a:ext cx="2492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6" name="Line 481"/>
          <p:cNvSpPr>
            <a:spLocks noChangeShapeType="1"/>
          </p:cNvSpPr>
          <p:nvPr/>
        </p:nvSpPr>
        <p:spPr bwMode="auto">
          <a:xfrm>
            <a:off x="728663" y="3667126"/>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67" name="Line 482"/>
          <p:cNvSpPr>
            <a:spLocks noChangeShapeType="1"/>
          </p:cNvSpPr>
          <p:nvPr/>
        </p:nvSpPr>
        <p:spPr bwMode="auto">
          <a:xfrm flipH="1">
            <a:off x="4160838" y="3667126"/>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68" name="Rectangle 483"/>
          <p:cNvSpPr>
            <a:spLocks noChangeArrowheads="1"/>
          </p:cNvSpPr>
          <p:nvPr/>
        </p:nvSpPr>
        <p:spPr bwMode="auto">
          <a:xfrm>
            <a:off x="623888" y="3584576"/>
            <a:ext cx="1349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9" name="Line 484"/>
          <p:cNvSpPr>
            <a:spLocks noChangeShapeType="1"/>
          </p:cNvSpPr>
          <p:nvPr/>
        </p:nvSpPr>
        <p:spPr bwMode="auto">
          <a:xfrm>
            <a:off x="728663" y="3282951"/>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0" name="Line 485"/>
          <p:cNvSpPr>
            <a:spLocks noChangeShapeType="1"/>
          </p:cNvSpPr>
          <p:nvPr/>
        </p:nvSpPr>
        <p:spPr bwMode="auto">
          <a:xfrm flipH="1">
            <a:off x="4160838" y="3282951"/>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1" name="Rectangle 486"/>
          <p:cNvSpPr>
            <a:spLocks noChangeArrowheads="1"/>
          </p:cNvSpPr>
          <p:nvPr/>
        </p:nvSpPr>
        <p:spPr bwMode="auto">
          <a:xfrm>
            <a:off x="509588" y="3198813"/>
            <a:ext cx="2492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72" name="Line 487"/>
          <p:cNvSpPr>
            <a:spLocks noChangeShapeType="1"/>
          </p:cNvSpPr>
          <p:nvPr/>
        </p:nvSpPr>
        <p:spPr bwMode="auto">
          <a:xfrm>
            <a:off x="728663" y="2897188"/>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3" name="Line 488"/>
          <p:cNvSpPr>
            <a:spLocks noChangeShapeType="1"/>
          </p:cNvSpPr>
          <p:nvPr/>
        </p:nvSpPr>
        <p:spPr bwMode="auto">
          <a:xfrm flipH="1">
            <a:off x="4160838" y="2897188"/>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4" name="Rectangle 489"/>
          <p:cNvSpPr>
            <a:spLocks noChangeArrowheads="1"/>
          </p:cNvSpPr>
          <p:nvPr/>
        </p:nvSpPr>
        <p:spPr bwMode="auto">
          <a:xfrm>
            <a:off x="623888" y="2814638"/>
            <a:ext cx="1349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75" name="Line 490"/>
          <p:cNvSpPr>
            <a:spLocks noChangeShapeType="1"/>
          </p:cNvSpPr>
          <p:nvPr/>
        </p:nvSpPr>
        <p:spPr bwMode="auto">
          <a:xfrm>
            <a:off x="728663" y="2513013"/>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6" name="Line 491"/>
          <p:cNvSpPr>
            <a:spLocks noChangeShapeType="1"/>
          </p:cNvSpPr>
          <p:nvPr/>
        </p:nvSpPr>
        <p:spPr bwMode="auto">
          <a:xfrm flipH="1">
            <a:off x="4160838" y="2513013"/>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7" name="Rectangle 492"/>
          <p:cNvSpPr>
            <a:spLocks noChangeArrowheads="1"/>
          </p:cNvSpPr>
          <p:nvPr/>
        </p:nvSpPr>
        <p:spPr bwMode="auto">
          <a:xfrm>
            <a:off x="509588" y="2428876"/>
            <a:ext cx="2492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3.5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78" name="Line 493"/>
          <p:cNvSpPr>
            <a:spLocks noChangeShapeType="1"/>
          </p:cNvSpPr>
          <p:nvPr/>
        </p:nvSpPr>
        <p:spPr bwMode="auto">
          <a:xfrm>
            <a:off x="728663" y="2127251"/>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79" name="Line 494"/>
          <p:cNvSpPr>
            <a:spLocks noChangeShapeType="1"/>
          </p:cNvSpPr>
          <p:nvPr/>
        </p:nvSpPr>
        <p:spPr bwMode="auto">
          <a:xfrm flipH="1">
            <a:off x="4160838" y="2127251"/>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0" name="Rectangle 495"/>
          <p:cNvSpPr>
            <a:spLocks noChangeArrowheads="1"/>
          </p:cNvSpPr>
          <p:nvPr/>
        </p:nvSpPr>
        <p:spPr bwMode="auto">
          <a:xfrm>
            <a:off x="623888" y="2044701"/>
            <a:ext cx="1349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81" name="Line 496"/>
          <p:cNvSpPr>
            <a:spLocks noChangeShapeType="1"/>
          </p:cNvSpPr>
          <p:nvPr/>
        </p:nvSpPr>
        <p:spPr bwMode="auto">
          <a:xfrm>
            <a:off x="728663" y="1743076"/>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2" name="Line 497"/>
          <p:cNvSpPr>
            <a:spLocks noChangeShapeType="1"/>
          </p:cNvSpPr>
          <p:nvPr/>
        </p:nvSpPr>
        <p:spPr bwMode="auto">
          <a:xfrm flipH="1">
            <a:off x="4160838" y="1743076"/>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3" name="Rectangle 498"/>
          <p:cNvSpPr>
            <a:spLocks noChangeArrowheads="1"/>
          </p:cNvSpPr>
          <p:nvPr/>
        </p:nvSpPr>
        <p:spPr bwMode="auto">
          <a:xfrm>
            <a:off x="509588" y="1658938"/>
            <a:ext cx="2492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4.5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84" name="Line 499"/>
          <p:cNvSpPr>
            <a:spLocks noChangeShapeType="1"/>
          </p:cNvSpPr>
          <p:nvPr/>
        </p:nvSpPr>
        <p:spPr bwMode="auto">
          <a:xfrm>
            <a:off x="728663" y="1743076"/>
            <a:ext cx="34734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5" name="Line 500"/>
          <p:cNvSpPr>
            <a:spLocks noChangeShapeType="1"/>
          </p:cNvSpPr>
          <p:nvPr/>
        </p:nvSpPr>
        <p:spPr bwMode="auto">
          <a:xfrm>
            <a:off x="728663" y="5207001"/>
            <a:ext cx="34734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6" name="Line 501"/>
          <p:cNvSpPr>
            <a:spLocks noChangeShapeType="1"/>
          </p:cNvSpPr>
          <p:nvPr/>
        </p:nvSpPr>
        <p:spPr bwMode="auto">
          <a:xfrm flipV="1">
            <a:off x="4202113" y="1743076"/>
            <a:ext cx="0" cy="3463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7" name="Line 502"/>
          <p:cNvSpPr>
            <a:spLocks noChangeShapeType="1"/>
          </p:cNvSpPr>
          <p:nvPr/>
        </p:nvSpPr>
        <p:spPr bwMode="auto">
          <a:xfrm flipV="1">
            <a:off x="728663" y="1743076"/>
            <a:ext cx="0" cy="3463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8" name="Line 503"/>
          <p:cNvSpPr>
            <a:spLocks noChangeShapeType="1"/>
          </p:cNvSpPr>
          <p:nvPr/>
        </p:nvSpPr>
        <p:spPr bwMode="auto">
          <a:xfrm>
            <a:off x="895351" y="2076451"/>
            <a:ext cx="0" cy="1216025"/>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89" name="Line 504"/>
          <p:cNvSpPr>
            <a:spLocks noChangeShapeType="1"/>
          </p:cNvSpPr>
          <p:nvPr/>
        </p:nvSpPr>
        <p:spPr bwMode="auto">
          <a:xfrm>
            <a:off x="863601" y="2076451"/>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0" name="Line 505"/>
          <p:cNvSpPr>
            <a:spLocks noChangeShapeType="1"/>
          </p:cNvSpPr>
          <p:nvPr/>
        </p:nvSpPr>
        <p:spPr bwMode="auto">
          <a:xfrm>
            <a:off x="863601" y="3292476"/>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1" name="Line 506"/>
          <p:cNvSpPr>
            <a:spLocks noChangeShapeType="1"/>
          </p:cNvSpPr>
          <p:nvPr/>
        </p:nvSpPr>
        <p:spPr bwMode="auto">
          <a:xfrm>
            <a:off x="1060451" y="2720976"/>
            <a:ext cx="0" cy="820738"/>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2" name="Line 507"/>
          <p:cNvSpPr>
            <a:spLocks noChangeShapeType="1"/>
          </p:cNvSpPr>
          <p:nvPr/>
        </p:nvSpPr>
        <p:spPr bwMode="auto">
          <a:xfrm>
            <a:off x="1030288" y="2720976"/>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3" name="Line 508"/>
          <p:cNvSpPr>
            <a:spLocks noChangeShapeType="1"/>
          </p:cNvSpPr>
          <p:nvPr/>
        </p:nvSpPr>
        <p:spPr bwMode="auto">
          <a:xfrm>
            <a:off x="1030288" y="3541713"/>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4" name="Line 509"/>
          <p:cNvSpPr>
            <a:spLocks noChangeShapeType="1"/>
          </p:cNvSpPr>
          <p:nvPr/>
        </p:nvSpPr>
        <p:spPr bwMode="auto">
          <a:xfrm>
            <a:off x="1227138" y="2616201"/>
            <a:ext cx="0" cy="71755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5" name="Line 510"/>
          <p:cNvSpPr>
            <a:spLocks noChangeShapeType="1"/>
          </p:cNvSpPr>
          <p:nvPr/>
        </p:nvSpPr>
        <p:spPr bwMode="auto">
          <a:xfrm>
            <a:off x="1196976" y="2616201"/>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6" name="Line 511"/>
          <p:cNvSpPr>
            <a:spLocks noChangeShapeType="1"/>
          </p:cNvSpPr>
          <p:nvPr/>
        </p:nvSpPr>
        <p:spPr bwMode="auto">
          <a:xfrm>
            <a:off x="1196976" y="3333751"/>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7" name="Line 512"/>
          <p:cNvSpPr>
            <a:spLocks noChangeShapeType="1"/>
          </p:cNvSpPr>
          <p:nvPr/>
        </p:nvSpPr>
        <p:spPr bwMode="auto">
          <a:xfrm>
            <a:off x="1393826" y="3292476"/>
            <a:ext cx="0" cy="312738"/>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8" name="Line 513"/>
          <p:cNvSpPr>
            <a:spLocks noChangeShapeType="1"/>
          </p:cNvSpPr>
          <p:nvPr/>
        </p:nvSpPr>
        <p:spPr bwMode="auto">
          <a:xfrm>
            <a:off x="1362076" y="3292476"/>
            <a:ext cx="63500"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99" name="Line 514"/>
          <p:cNvSpPr>
            <a:spLocks noChangeShapeType="1"/>
          </p:cNvSpPr>
          <p:nvPr/>
        </p:nvSpPr>
        <p:spPr bwMode="auto">
          <a:xfrm>
            <a:off x="1362076" y="3605213"/>
            <a:ext cx="63500"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0" name="Line 515"/>
          <p:cNvSpPr>
            <a:spLocks noChangeShapeType="1"/>
          </p:cNvSpPr>
          <p:nvPr/>
        </p:nvSpPr>
        <p:spPr bwMode="auto">
          <a:xfrm>
            <a:off x="1560513" y="2917826"/>
            <a:ext cx="0" cy="60325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1" name="Line 516"/>
          <p:cNvSpPr>
            <a:spLocks noChangeShapeType="1"/>
          </p:cNvSpPr>
          <p:nvPr/>
        </p:nvSpPr>
        <p:spPr bwMode="auto">
          <a:xfrm>
            <a:off x="1528763" y="2917826"/>
            <a:ext cx="63500"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2" name="Line 517"/>
          <p:cNvSpPr>
            <a:spLocks noChangeShapeType="1"/>
          </p:cNvSpPr>
          <p:nvPr/>
        </p:nvSpPr>
        <p:spPr bwMode="auto">
          <a:xfrm>
            <a:off x="1528763" y="3521076"/>
            <a:ext cx="63500"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3" name="Line 518"/>
          <p:cNvSpPr>
            <a:spLocks noChangeShapeType="1"/>
          </p:cNvSpPr>
          <p:nvPr/>
        </p:nvSpPr>
        <p:spPr bwMode="auto">
          <a:xfrm>
            <a:off x="1727201" y="2492376"/>
            <a:ext cx="0" cy="83185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4" name="Line 519"/>
          <p:cNvSpPr>
            <a:spLocks noChangeShapeType="1"/>
          </p:cNvSpPr>
          <p:nvPr/>
        </p:nvSpPr>
        <p:spPr bwMode="auto">
          <a:xfrm>
            <a:off x="1695451" y="2492376"/>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5" name="Line 520"/>
          <p:cNvSpPr>
            <a:spLocks noChangeShapeType="1"/>
          </p:cNvSpPr>
          <p:nvPr/>
        </p:nvSpPr>
        <p:spPr bwMode="auto">
          <a:xfrm>
            <a:off x="1695451" y="3324226"/>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6" name="Line 521"/>
          <p:cNvSpPr>
            <a:spLocks noChangeShapeType="1"/>
          </p:cNvSpPr>
          <p:nvPr/>
        </p:nvSpPr>
        <p:spPr bwMode="auto">
          <a:xfrm>
            <a:off x="1893888" y="3209926"/>
            <a:ext cx="0" cy="269875"/>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7" name="Line 522"/>
          <p:cNvSpPr>
            <a:spLocks noChangeShapeType="1"/>
          </p:cNvSpPr>
          <p:nvPr/>
        </p:nvSpPr>
        <p:spPr bwMode="auto">
          <a:xfrm>
            <a:off x="1851026" y="3209926"/>
            <a:ext cx="730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8" name="Line 523"/>
          <p:cNvSpPr>
            <a:spLocks noChangeShapeType="1"/>
          </p:cNvSpPr>
          <p:nvPr/>
        </p:nvSpPr>
        <p:spPr bwMode="auto">
          <a:xfrm>
            <a:off x="1851026" y="3479801"/>
            <a:ext cx="730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09" name="Line 524"/>
          <p:cNvSpPr>
            <a:spLocks noChangeShapeType="1"/>
          </p:cNvSpPr>
          <p:nvPr/>
        </p:nvSpPr>
        <p:spPr bwMode="auto">
          <a:xfrm>
            <a:off x="2049463" y="2814638"/>
            <a:ext cx="0" cy="48895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10" name="Line 525"/>
          <p:cNvSpPr>
            <a:spLocks noChangeShapeType="1"/>
          </p:cNvSpPr>
          <p:nvPr/>
        </p:nvSpPr>
        <p:spPr bwMode="auto">
          <a:xfrm>
            <a:off x="2017713" y="2814638"/>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11" name="Line 526"/>
          <p:cNvSpPr>
            <a:spLocks noChangeShapeType="1"/>
          </p:cNvSpPr>
          <p:nvPr/>
        </p:nvSpPr>
        <p:spPr bwMode="auto">
          <a:xfrm>
            <a:off x="2017713" y="3303588"/>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12" name="Line 527"/>
          <p:cNvSpPr>
            <a:spLocks noChangeShapeType="1"/>
          </p:cNvSpPr>
          <p:nvPr/>
        </p:nvSpPr>
        <p:spPr bwMode="auto">
          <a:xfrm>
            <a:off x="2216151" y="3271838"/>
            <a:ext cx="0" cy="354013"/>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13" name="Line 528"/>
          <p:cNvSpPr>
            <a:spLocks noChangeShapeType="1"/>
          </p:cNvSpPr>
          <p:nvPr/>
        </p:nvSpPr>
        <p:spPr bwMode="auto">
          <a:xfrm>
            <a:off x="2184401" y="3271838"/>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14" name="Line 529"/>
          <p:cNvSpPr>
            <a:spLocks noChangeShapeType="1"/>
          </p:cNvSpPr>
          <p:nvPr/>
        </p:nvSpPr>
        <p:spPr bwMode="auto">
          <a:xfrm>
            <a:off x="2184401" y="3625851"/>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15" name="Line 530"/>
          <p:cNvSpPr>
            <a:spLocks noChangeShapeType="1"/>
          </p:cNvSpPr>
          <p:nvPr/>
        </p:nvSpPr>
        <p:spPr bwMode="auto">
          <a:xfrm>
            <a:off x="2382838" y="2730501"/>
            <a:ext cx="0" cy="74930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16" name="Line 531"/>
          <p:cNvSpPr>
            <a:spLocks noChangeShapeType="1"/>
          </p:cNvSpPr>
          <p:nvPr/>
        </p:nvSpPr>
        <p:spPr bwMode="auto">
          <a:xfrm>
            <a:off x="2351088" y="2730501"/>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17" name="Line 532"/>
          <p:cNvSpPr>
            <a:spLocks noChangeShapeType="1"/>
          </p:cNvSpPr>
          <p:nvPr/>
        </p:nvSpPr>
        <p:spPr bwMode="auto">
          <a:xfrm>
            <a:off x="2351088" y="3479801"/>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18" name="Line 533"/>
          <p:cNvSpPr>
            <a:spLocks noChangeShapeType="1"/>
          </p:cNvSpPr>
          <p:nvPr/>
        </p:nvSpPr>
        <p:spPr bwMode="auto">
          <a:xfrm>
            <a:off x="2547938" y="2293938"/>
            <a:ext cx="0" cy="842963"/>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19" name="Line 534"/>
          <p:cNvSpPr>
            <a:spLocks noChangeShapeType="1"/>
          </p:cNvSpPr>
          <p:nvPr/>
        </p:nvSpPr>
        <p:spPr bwMode="auto">
          <a:xfrm>
            <a:off x="2517776" y="2293938"/>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20" name="Line 535"/>
          <p:cNvSpPr>
            <a:spLocks noChangeShapeType="1"/>
          </p:cNvSpPr>
          <p:nvPr/>
        </p:nvSpPr>
        <p:spPr bwMode="auto">
          <a:xfrm>
            <a:off x="2517776" y="3136901"/>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21" name="Line 536"/>
          <p:cNvSpPr>
            <a:spLocks noChangeShapeType="1"/>
          </p:cNvSpPr>
          <p:nvPr/>
        </p:nvSpPr>
        <p:spPr bwMode="auto">
          <a:xfrm>
            <a:off x="2714626" y="2616201"/>
            <a:ext cx="0" cy="66675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22" name="Line 537"/>
          <p:cNvSpPr>
            <a:spLocks noChangeShapeType="1"/>
          </p:cNvSpPr>
          <p:nvPr/>
        </p:nvSpPr>
        <p:spPr bwMode="auto">
          <a:xfrm>
            <a:off x="2684463" y="2616201"/>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23" name="Line 538"/>
          <p:cNvSpPr>
            <a:spLocks noChangeShapeType="1"/>
          </p:cNvSpPr>
          <p:nvPr/>
        </p:nvSpPr>
        <p:spPr bwMode="auto">
          <a:xfrm>
            <a:off x="2684463" y="3282951"/>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24" name="Line 539"/>
          <p:cNvSpPr>
            <a:spLocks noChangeShapeType="1"/>
          </p:cNvSpPr>
          <p:nvPr/>
        </p:nvSpPr>
        <p:spPr bwMode="auto">
          <a:xfrm>
            <a:off x="2881313" y="2554288"/>
            <a:ext cx="0" cy="936625"/>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25" name="Line 540"/>
          <p:cNvSpPr>
            <a:spLocks noChangeShapeType="1"/>
          </p:cNvSpPr>
          <p:nvPr/>
        </p:nvSpPr>
        <p:spPr bwMode="auto">
          <a:xfrm>
            <a:off x="2849563" y="2554288"/>
            <a:ext cx="63500"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26" name="Line 541"/>
          <p:cNvSpPr>
            <a:spLocks noChangeShapeType="1"/>
          </p:cNvSpPr>
          <p:nvPr/>
        </p:nvSpPr>
        <p:spPr bwMode="auto">
          <a:xfrm>
            <a:off x="2849563" y="3490913"/>
            <a:ext cx="63500"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27" name="Line 542"/>
          <p:cNvSpPr>
            <a:spLocks noChangeShapeType="1"/>
          </p:cNvSpPr>
          <p:nvPr/>
        </p:nvSpPr>
        <p:spPr bwMode="auto">
          <a:xfrm>
            <a:off x="3048001" y="2720976"/>
            <a:ext cx="0" cy="706438"/>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28" name="Line 543"/>
          <p:cNvSpPr>
            <a:spLocks noChangeShapeType="1"/>
          </p:cNvSpPr>
          <p:nvPr/>
        </p:nvSpPr>
        <p:spPr bwMode="auto">
          <a:xfrm>
            <a:off x="3006726" y="2720976"/>
            <a:ext cx="730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29" name="Line 544"/>
          <p:cNvSpPr>
            <a:spLocks noChangeShapeType="1"/>
          </p:cNvSpPr>
          <p:nvPr/>
        </p:nvSpPr>
        <p:spPr bwMode="auto">
          <a:xfrm>
            <a:off x="3006726" y="3427413"/>
            <a:ext cx="73025"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30" name="Line 545"/>
          <p:cNvSpPr>
            <a:spLocks noChangeShapeType="1"/>
          </p:cNvSpPr>
          <p:nvPr/>
        </p:nvSpPr>
        <p:spPr bwMode="auto">
          <a:xfrm>
            <a:off x="3203576" y="2616201"/>
            <a:ext cx="0" cy="89535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31" name="Line 546"/>
          <p:cNvSpPr>
            <a:spLocks noChangeShapeType="1"/>
          </p:cNvSpPr>
          <p:nvPr/>
        </p:nvSpPr>
        <p:spPr bwMode="auto">
          <a:xfrm>
            <a:off x="3171826" y="2616201"/>
            <a:ext cx="63500"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32" name="Line 547"/>
          <p:cNvSpPr>
            <a:spLocks noChangeShapeType="1"/>
          </p:cNvSpPr>
          <p:nvPr/>
        </p:nvSpPr>
        <p:spPr bwMode="auto">
          <a:xfrm>
            <a:off x="3171826" y="3511551"/>
            <a:ext cx="63500"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33" name="Line 548"/>
          <p:cNvSpPr>
            <a:spLocks noChangeShapeType="1"/>
          </p:cNvSpPr>
          <p:nvPr/>
        </p:nvSpPr>
        <p:spPr bwMode="auto">
          <a:xfrm>
            <a:off x="3370263" y="2855913"/>
            <a:ext cx="0" cy="655638"/>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34" name="Line 549"/>
          <p:cNvSpPr>
            <a:spLocks noChangeShapeType="1"/>
          </p:cNvSpPr>
          <p:nvPr/>
        </p:nvSpPr>
        <p:spPr bwMode="auto">
          <a:xfrm>
            <a:off x="3338513" y="2855913"/>
            <a:ext cx="63500"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35" name="Line 550"/>
          <p:cNvSpPr>
            <a:spLocks noChangeShapeType="1"/>
          </p:cNvSpPr>
          <p:nvPr/>
        </p:nvSpPr>
        <p:spPr bwMode="auto">
          <a:xfrm>
            <a:off x="3338513" y="3511551"/>
            <a:ext cx="63500"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36" name="Line 551"/>
          <p:cNvSpPr>
            <a:spLocks noChangeShapeType="1"/>
          </p:cNvSpPr>
          <p:nvPr/>
        </p:nvSpPr>
        <p:spPr bwMode="auto">
          <a:xfrm>
            <a:off x="3536951" y="2273301"/>
            <a:ext cx="0" cy="1103313"/>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37" name="Line 552"/>
          <p:cNvSpPr>
            <a:spLocks noChangeShapeType="1"/>
          </p:cNvSpPr>
          <p:nvPr/>
        </p:nvSpPr>
        <p:spPr bwMode="auto">
          <a:xfrm>
            <a:off x="3505201" y="2273301"/>
            <a:ext cx="61913" cy="0"/>
          </a:xfrm>
          <a:prstGeom prst="line">
            <a:avLst/>
          </a:prstGeom>
          <a:noFill/>
          <a:ln w="0">
            <a:solidFill>
              <a:srgbClr val="00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38" name="Line 553"/>
          <p:cNvSpPr>
            <a:spLocks noChangeShapeType="1"/>
          </p:cNvSpPr>
          <p:nvPr/>
        </p:nvSpPr>
        <p:spPr bwMode="auto">
          <a:xfrm>
            <a:off x="3505201" y="3376613"/>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39" name="Line 554"/>
          <p:cNvSpPr>
            <a:spLocks noChangeShapeType="1"/>
          </p:cNvSpPr>
          <p:nvPr/>
        </p:nvSpPr>
        <p:spPr bwMode="auto">
          <a:xfrm>
            <a:off x="3703638" y="2794001"/>
            <a:ext cx="0" cy="790575"/>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40" name="Line 555"/>
          <p:cNvSpPr>
            <a:spLocks noChangeShapeType="1"/>
          </p:cNvSpPr>
          <p:nvPr/>
        </p:nvSpPr>
        <p:spPr bwMode="auto">
          <a:xfrm>
            <a:off x="3671888" y="2794001"/>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41" name="Line 556"/>
          <p:cNvSpPr>
            <a:spLocks noChangeShapeType="1"/>
          </p:cNvSpPr>
          <p:nvPr/>
        </p:nvSpPr>
        <p:spPr bwMode="auto">
          <a:xfrm>
            <a:off x="3671888" y="3584576"/>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42" name="Line 557"/>
          <p:cNvSpPr>
            <a:spLocks noChangeShapeType="1"/>
          </p:cNvSpPr>
          <p:nvPr/>
        </p:nvSpPr>
        <p:spPr bwMode="auto">
          <a:xfrm>
            <a:off x="3868738" y="3344863"/>
            <a:ext cx="0" cy="519113"/>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43" name="Line 558"/>
          <p:cNvSpPr>
            <a:spLocks noChangeShapeType="1"/>
          </p:cNvSpPr>
          <p:nvPr/>
        </p:nvSpPr>
        <p:spPr bwMode="auto">
          <a:xfrm>
            <a:off x="3838576" y="3344863"/>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44" name="Line 559"/>
          <p:cNvSpPr>
            <a:spLocks noChangeShapeType="1"/>
          </p:cNvSpPr>
          <p:nvPr/>
        </p:nvSpPr>
        <p:spPr bwMode="auto">
          <a:xfrm>
            <a:off x="3838576" y="3863976"/>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45" name="Line 560"/>
          <p:cNvSpPr>
            <a:spLocks noChangeShapeType="1"/>
          </p:cNvSpPr>
          <p:nvPr/>
        </p:nvSpPr>
        <p:spPr bwMode="auto">
          <a:xfrm>
            <a:off x="4035426" y="2647951"/>
            <a:ext cx="0" cy="728663"/>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46" name="Line 561"/>
          <p:cNvSpPr>
            <a:spLocks noChangeShapeType="1"/>
          </p:cNvSpPr>
          <p:nvPr/>
        </p:nvSpPr>
        <p:spPr bwMode="auto">
          <a:xfrm>
            <a:off x="4005263" y="2647951"/>
            <a:ext cx="61913" cy="0"/>
          </a:xfrm>
          <a:prstGeom prst="line">
            <a:avLst/>
          </a:prstGeom>
          <a:noFill/>
          <a:ln w="0">
            <a:solidFill>
              <a:srgbClr val="00B0F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47" name="Line 562"/>
          <p:cNvSpPr>
            <a:spLocks noChangeShapeType="1"/>
          </p:cNvSpPr>
          <p:nvPr/>
        </p:nvSpPr>
        <p:spPr bwMode="auto">
          <a:xfrm>
            <a:off x="4005263" y="3376613"/>
            <a:ext cx="61913" cy="0"/>
          </a:xfrm>
          <a:prstGeom prst="line">
            <a:avLst/>
          </a:prstGeom>
          <a:noFill/>
          <a:ln w="0">
            <a:solidFill>
              <a:srgbClr val="00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48" name="Oval 563"/>
          <p:cNvSpPr>
            <a:spLocks noChangeArrowheads="1"/>
          </p:cNvSpPr>
          <p:nvPr/>
        </p:nvSpPr>
        <p:spPr bwMode="auto">
          <a:xfrm>
            <a:off x="852488" y="2636838"/>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49" name="Oval 564"/>
          <p:cNvSpPr>
            <a:spLocks noChangeArrowheads="1"/>
          </p:cNvSpPr>
          <p:nvPr/>
        </p:nvSpPr>
        <p:spPr bwMode="auto">
          <a:xfrm>
            <a:off x="1019176" y="3095626"/>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50" name="Oval 565"/>
          <p:cNvSpPr>
            <a:spLocks noChangeArrowheads="1"/>
          </p:cNvSpPr>
          <p:nvPr/>
        </p:nvSpPr>
        <p:spPr bwMode="auto">
          <a:xfrm>
            <a:off x="1185863" y="2938463"/>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51" name="Oval 566"/>
          <p:cNvSpPr>
            <a:spLocks noChangeArrowheads="1"/>
          </p:cNvSpPr>
          <p:nvPr/>
        </p:nvSpPr>
        <p:spPr bwMode="auto">
          <a:xfrm>
            <a:off x="1352551" y="3406776"/>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52" name="Oval 567"/>
          <p:cNvSpPr>
            <a:spLocks noChangeArrowheads="1"/>
          </p:cNvSpPr>
          <p:nvPr/>
        </p:nvSpPr>
        <p:spPr bwMode="auto">
          <a:xfrm>
            <a:off x="1519238" y="3178176"/>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53" name="Oval 568"/>
          <p:cNvSpPr>
            <a:spLocks noChangeArrowheads="1"/>
          </p:cNvSpPr>
          <p:nvPr/>
        </p:nvSpPr>
        <p:spPr bwMode="auto">
          <a:xfrm>
            <a:off x="1685926" y="2865438"/>
            <a:ext cx="92075"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54" name="Oval 569"/>
          <p:cNvSpPr>
            <a:spLocks noChangeArrowheads="1"/>
          </p:cNvSpPr>
          <p:nvPr/>
        </p:nvSpPr>
        <p:spPr bwMode="auto">
          <a:xfrm>
            <a:off x="1851026" y="3303588"/>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55" name="Oval 570"/>
          <p:cNvSpPr>
            <a:spLocks noChangeArrowheads="1"/>
          </p:cNvSpPr>
          <p:nvPr/>
        </p:nvSpPr>
        <p:spPr bwMode="auto">
          <a:xfrm>
            <a:off x="2008188" y="3011488"/>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56" name="Oval 571"/>
          <p:cNvSpPr>
            <a:spLocks noChangeArrowheads="1"/>
          </p:cNvSpPr>
          <p:nvPr/>
        </p:nvSpPr>
        <p:spPr bwMode="auto">
          <a:xfrm>
            <a:off x="2173288" y="3406776"/>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57" name="Oval 572"/>
          <p:cNvSpPr>
            <a:spLocks noChangeArrowheads="1"/>
          </p:cNvSpPr>
          <p:nvPr/>
        </p:nvSpPr>
        <p:spPr bwMode="auto">
          <a:xfrm>
            <a:off x="2339976" y="3063876"/>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58" name="Oval 573"/>
          <p:cNvSpPr>
            <a:spLocks noChangeArrowheads="1"/>
          </p:cNvSpPr>
          <p:nvPr/>
        </p:nvSpPr>
        <p:spPr bwMode="auto">
          <a:xfrm>
            <a:off x="2506663" y="2668588"/>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59" name="Oval 574"/>
          <p:cNvSpPr>
            <a:spLocks noChangeArrowheads="1"/>
          </p:cNvSpPr>
          <p:nvPr/>
        </p:nvSpPr>
        <p:spPr bwMode="auto">
          <a:xfrm>
            <a:off x="2673351" y="2908301"/>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60" name="Oval 575"/>
          <p:cNvSpPr>
            <a:spLocks noChangeArrowheads="1"/>
          </p:cNvSpPr>
          <p:nvPr/>
        </p:nvSpPr>
        <p:spPr bwMode="auto">
          <a:xfrm>
            <a:off x="2840038" y="2981326"/>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61" name="Oval 576"/>
          <p:cNvSpPr>
            <a:spLocks noChangeArrowheads="1"/>
          </p:cNvSpPr>
          <p:nvPr/>
        </p:nvSpPr>
        <p:spPr bwMode="auto">
          <a:xfrm>
            <a:off x="3006726" y="3032126"/>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62" name="Oval 577"/>
          <p:cNvSpPr>
            <a:spLocks noChangeArrowheads="1"/>
          </p:cNvSpPr>
          <p:nvPr/>
        </p:nvSpPr>
        <p:spPr bwMode="auto">
          <a:xfrm>
            <a:off x="3162301" y="3022601"/>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63" name="Oval 578"/>
          <p:cNvSpPr>
            <a:spLocks noChangeArrowheads="1"/>
          </p:cNvSpPr>
          <p:nvPr/>
        </p:nvSpPr>
        <p:spPr bwMode="auto">
          <a:xfrm>
            <a:off x="3328988" y="3146426"/>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64" name="Oval 579"/>
          <p:cNvSpPr>
            <a:spLocks noChangeArrowheads="1"/>
          </p:cNvSpPr>
          <p:nvPr/>
        </p:nvSpPr>
        <p:spPr bwMode="auto">
          <a:xfrm>
            <a:off x="3495676" y="2782888"/>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65" name="Oval 580"/>
          <p:cNvSpPr>
            <a:spLocks noChangeArrowheads="1"/>
          </p:cNvSpPr>
          <p:nvPr/>
        </p:nvSpPr>
        <p:spPr bwMode="auto">
          <a:xfrm>
            <a:off x="3660776" y="3146426"/>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66" name="Oval 581"/>
          <p:cNvSpPr>
            <a:spLocks noChangeArrowheads="1"/>
          </p:cNvSpPr>
          <p:nvPr/>
        </p:nvSpPr>
        <p:spPr bwMode="auto">
          <a:xfrm>
            <a:off x="3827463" y="3562351"/>
            <a:ext cx="93663" cy="93663"/>
          </a:xfrm>
          <a:prstGeom prst="ellipse">
            <a:avLst/>
          </a:prstGeom>
          <a:solidFill>
            <a:srgbClr val="00B0F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67" name="Oval 582"/>
          <p:cNvSpPr>
            <a:spLocks noChangeArrowheads="1"/>
          </p:cNvSpPr>
          <p:nvPr/>
        </p:nvSpPr>
        <p:spPr bwMode="auto">
          <a:xfrm>
            <a:off x="3994151" y="2970213"/>
            <a:ext cx="93663" cy="93663"/>
          </a:xfrm>
          <a:prstGeom prst="ellipse">
            <a:avLst/>
          </a:prstGeom>
          <a:solidFill>
            <a:srgbClr val="00B0F0"/>
          </a:solidFill>
          <a:ln w="9525">
            <a:solidFill>
              <a:srgbClr val="00B0F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868" name="Oval 583"/>
          <p:cNvSpPr>
            <a:spLocks noChangeArrowheads="1"/>
          </p:cNvSpPr>
          <p:nvPr/>
        </p:nvSpPr>
        <p:spPr bwMode="auto">
          <a:xfrm>
            <a:off x="852488" y="2636838"/>
            <a:ext cx="84138"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69" name="Oval 584"/>
          <p:cNvSpPr>
            <a:spLocks noChangeArrowheads="1"/>
          </p:cNvSpPr>
          <p:nvPr/>
        </p:nvSpPr>
        <p:spPr bwMode="auto">
          <a:xfrm>
            <a:off x="1019176" y="3095626"/>
            <a:ext cx="84138" cy="82550"/>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70" name="Oval 585"/>
          <p:cNvSpPr>
            <a:spLocks noChangeArrowheads="1"/>
          </p:cNvSpPr>
          <p:nvPr/>
        </p:nvSpPr>
        <p:spPr bwMode="auto">
          <a:xfrm>
            <a:off x="1185863" y="2938463"/>
            <a:ext cx="82550"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71" name="Oval 586"/>
          <p:cNvSpPr>
            <a:spLocks noChangeArrowheads="1"/>
          </p:cNvSpPr>
          <p:nvPr/>
        </p:nvSpPr>
        <p:spPr bwMode="auto">
          <a:xfrm>
            <a:off x="1352551" y="3406776"/>
            <a:ext cx="82550"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72" name="Oval 587"/>
          <p:cNvSpPr>
            <a:spLocks noChangeArrowheads="1"/>
          </p:cNvSpPr>
          <p:nvPr/>
        </p:nvSpPr>
        <p:spPr bwMode="auto">
          <a:xfrm>
            <a:off x="1519238" y="3178176"/>
            <a:ext cx="82550" cy="82550"/>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73" name="Oval 588"/>
          <p:cNvSpPr>
            <a:spLocks noChangeArrowheads="1"/>
          </p:cNvSpPr>
          <p:nvPr/>
        </p:nvSpPr>
        <p:spPr bwMode="auto">
          <a:xfrm>
            <a:off x="1685926" y="2865438"/>
            <a:ext cx="82550"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74" name="Oval 589"/>
          <p:cNvSpPr>
            <a:spLocks noChangeArrowheads="1"/>
          </p:cNvSpPr>
          <p:nvPr/>
        </p:nvSpPr>
        <p:spPr bwMode="auto">
          <a:xfrm>
            <a:off x="1851026" y="3303588"/>
            <a:ext cx="84138" cy="82550"/>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75" name="Oval 590"/>
          <p:cNvSpPr>
            <a:spLocks noChangeArrowheads="1"/>
          </p:cNvSpPr>
          <p:nvPr/>
        </p:nvSpPr>
        <p:spPr bwMode="auto">
          <a:xfrm>
            <a:off x="2008188" y="3011488"/>
            <a:ext cx="82550"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76" name="Oval 591"/>
          <p:cNvSpPr>
            <a:spLocks noChangeArrowheads="1"/>
          </p:cNvSpPr>
          <p:nvPr/>
        </p:nvSpPr>
        <p:spPr bwMode="auto">
          <a:xfrm>
            <a:off x="2173288" y="3406776"/>
            <a:ext cx="84138"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77" name="Oval 592"/>
          <p:cNvSpPr>
            <a:spLocks noChangeArrowheads="1"/>
          </p:cNvSpPr>
          <p:nvPr/>
        </p:nvSpPr>
        <p:spPr bwMode="auto">
          <a:xfrm>
            <a:off x="2339976" y="3063876"/>
            <a:ext cx="84138" cy="82550"/>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78" name="Oval 593"/>
          <p:cNvSpPr>
            <a:spLocks noChangeArrowheads="1"/>
          </p:cNvSpPr>
          <p:nvPr/>
        </p:nvSpPr>
        <p:spPr bwMode="auto">
          <a:xfrm>
            <a:off x="2506663" y="2668588"/>
            <a:ext cx="84138" cy="82550"/>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79" name="Oval 594"/>
          <p:cNvSpPr>
            <a:spLocks noChangeArrowheads="1"/>
          </p:cNvSpPr>
          <p:nvPr/>
        </p:nvSpPr>
        <p:spPr bwMode="auto">
          <a:xfrm>
            <a:off x="2673351" y="2908301"/>
            <a:ext cx="82550" cy="82550"/>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80" name="Oval 595"/>
          <p:cNvSpPr>
            <a:spLocks noChangeArrowheads="1"/>
          </p:cNvSpPr>
          <p:nvPr/>
        </p:nvSpPr>
        <p:spPr bwMode="auto">
          <a:xfrm>
            <a:off x="2840038" y="2981326"/>
            <a:ext cx="82550" cy="82550"/>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81" name="Oval 596"/>
          <p:cNvSpPr>
            <a:spLocks noChangeArrowheads="1"/>
          </p:cNvSpPr>
          <p:nvPr/>
        </p:nvSpPr>
        <p:spPr bwMode="auto">
          <a:xfrm>
            <a:off x="3006726" y="3032126"/>
            <a:ext cx="82550"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82" name="Oval 597"/>
          <p:cNvSpPr>
            <a:spLocks noChangeArrowheads="1"/>
          </p:cNvSpPr>
          <p:nvPr/>
        </p:nvSpPr>
        <p:spPr bwMode="auto">
          <a:xfrm>
            <a:off x="3162301" y="3022601"/>
            <a:ext cx="82550" cy="82550"/>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83" name="Oval 598"/>
          <p:cNvSpPr>
            <a:spLocks noChangeArrowheads="1"/>
          </p:cNvSpPr>
          <p:nvPr/>
        </p:nvSpPr>
        <p:spPr bwMode="auto">
          <a:xfrm>
            <a:off x="3328988" y="3146426"/>
            <a:ext cx="82550"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84" name="Oval 599"/>
          <p:cNvSpPr>
            <a:spLocks noChangeArrowheads="1"/>
          </p:cNvSpPr>
          <p:nvPr/>
        </p:nvSpPr>
        <p:spPr bwMode="auto">
          <a:xfrm>
            <a:off x="3495676" y="2782888"/>
            <a:ext cx="82550" cy="82550"/>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85" name="Oval 600"/>
          <p:cNvSpPr>
            <a:spLocks noChangeArrowheads="1"/>
          </p:cNvSpPr>
          <p:nvPr/>
        </p:nvSpPr>
        <p:spPr bwMode="auto">
          <a:xfrm>
            <a:off x="3660776" y="3146426"/>
            <a:ext cx="84138"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86" name="Oval 601"/>
          <p:cNvSpPr>
            <a:spLocks noChangeArrowheads="1"/>
          </p:cNvSpPr>
          <p:nvPr/>
        </p:nvSpPr>
        <p:spPr bwMode="auto">
          <a:xfrm>
            <a:off x="3827463" y="3562351"/>
            <a:ext cx="84138" cy="84138"/>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87" name="Oval 602"/>
          <p:cNvSpPr>
            <a:spLocks noChangeArrowheads="1"/>
          </p:cNvSpPr>
          <p:nvPr/>
        </p:nvSpPr>
        <p:spPr bwMode="auto">
          <a:xfrm>
            <a:off x="3994151" y="2970213"/>
            <a:ext cx="84138" cy="82550"/>
          </a:xfrm>
          <a:prstGeom prst="ellipse">
            <a:avLst/>
          </a:prstGeom>
          <a:solidFill>
            <a:srgbClr val="00B0F0"/>
          </a:solidFill>
          <a:ln w="0">
            <a:solidFill>
              <a:srgbClr val="00B0F0"/>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sp>
        <p:nvSpPr>
          <p:cNvPr id="2888" name="Line 603"/>
          <p:cNvSpPr>
            <a:spLocks noChangeShapeType="1"/>
          </p:cNvSpPr>
          <p:nvPr/>
        </p:nvSpPr>
        <p:spPr bwMode="auto">
          <a:xfrm>
            <a:off x="895351" y="4124326"/>
            <a:ext cx="0" cy="29210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89" name="Line 604"/>
          <p:cNvSpPr>
            <a:spLocks noChangeShapeType="1"/>
          </p:cNvSpPr>
          <p:nvPr/>
        </p:nvSpPr>
        <p:spPr bwMode="auto">
          <a:xfrm>
            <a:off x="863601" y="4124326"/>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90" name="Line 605"/>
          <p:cNvSpPr>
            <a:spLocks noChangeShapeType="1"/>
          </p:cNvSpPr>
          <p:nvPr/>
        </p:nvSpPr>
        <p:spPr bwMode="auto">
          <a:xfrm>
            <a:off x="863601" y="4416426"/>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91" name="Line 606"/>
          <p:cNvSpPr>
            <a:spLocks noChangeShapeType="1"/>
          </p:cNvSpPr>
          <p:nvPr/>
        </p:nvSpPr>
        <p:spPr bwMode="auto">
          <a:xfrm>
            <a:off x="1060451" y="3770313"/>
            <a:ext cx="0" cy="479425"/>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92" name="Line 607"/>
          <p:cNvSpPr>
            <a:spLocks noChangeShapeType="1"/>
          </p:cNvSpPr>
          <p:nvPr/>
        </p:nvSpPr>
        <p:spPr bwMode="auto">
          <a:xfrm>
            <a:off x="1030288" y="3770313"/>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93" name="Line 608"/>
          <p:cNvSpPr>
            <a:spLocks noChangeShapeType="1"/>
          </p:cNvSpPr>
          <p:nvPr/>
        </p:nvSpPr>
        <p:spPr bwMode="auto">
          <a:xfrm>
            <a:off x="1030288" y="4249738"/>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94" name="Line 609"/>
          <p:cNvSpPr>
            <a:spLocks noChangeShapeType="1"/>
          </p:cNvSpPr>
          <p:nvPr/>
        </p:nvSpPr>
        <p:spPr bwMode="auto">
          <a:xfrm>
            <a:off x="1227138" y="4322763"/>
            <a:ext cx="0" cy="19685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95" name="Line 610"/>
          <p:cNvSpPr>
            <a:spLocks noChangeShapeType="1"/>
          </p:cNvSpPr>
          <p:nvPr/>
        </p:nvSpPr>
        <p:spPr bwMode="auto">
          <a:xfrm>
            <a:off x="1196976" y="4322763"/>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96" name="Line 611"/>
          <p:cNvSpPr>
            <a:spLocks noChangeShapeType="1"/>
          </p:cNvSpPr>
          <p:nvPr/>
        </p:nvSpPr>
        <p:spPr bwMode="auto">
          <a:xfrm>
            <a:off x="1196976" y="4519613"/>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97" name="Line 612"/>
          <p:cNvSpPr>
            <a:spLocks noChangeShapeType="1"/>
          </p:cNvSpPr>
          <p:nvPr/>
        </p:nvSpPr>
        <p:spPr bwMode="auto">
          <a:xfrm>
            <a:off x="1393826" y="4030663"/>
            <a:ext cx="0" cy="219075"/>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98" name="Line 613"/>
          <p:cNvSpPr>
            <a:spLocks noChangeShapeType="1"/>
          </p:cNvSpPr>
          <p:nvPr/>
        </p:nvSpPr>
        <p:spPr bwMode="auto">
          <a:xfrm>
            <a:off x="1362076" y="4030663"/>
            <a:ext cx="63500"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899" name="Line 614"/>
          <p:cNvSpPr>
            <a:spLocks noChangeShapeType="1"/>
          </p:cNvSpPr>
          <p:nvPr/>
        </p:nvSpPr>
        <p:spPr bwMode="auto">
          <a:xfrm>
            <a:off x="1362076" y="4249738"/>
            <a:ext cx="63500"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00" name="Line 615"/>
          <p:cNvSpPr>
            <a:spLocks noChangeShapeType="1"/>
          </p:cNvSpPr>
          <p:nvPr/>
        </p:nvSpPr>
        <p:spPr bwMode="auto">
          <a:xfrm>
            <a:off x="1560513" y="4000501"/>
            <a:ext cx="0" cy="415925"/>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01" name="Line 616"/>
          <p:cNvSpPr>
            <a:spLocks noChangeShapeType="1"/>
          </p:cNvSpPr>
          <p:nvPr/>
        </p:nvSpPr>
        <p:spPr bwMode="auto">
          <a:xfrm>
            <a:off x="1528763" y="4000501"/>
            <a:ext cx="63500"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02" name="Line 617"/>
          <p:cNvSpPr>
            <a:spLocks noChangeShapeType="1"/>
          </p:cNvSpPr>
          <p:nvPr/>
        </p:nvSpPr>
        <p:spPr bwMode="auto">
          <a:xfrm>
            <a:off x="1528763" y="4416426"/>
            <a:ext cx="63500"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03" name="Line 618"/>
          <p:cNvSpPr>
            <a:spLocks noChangeShapeType="1"/>
          </p:cNvSpPr>
          <p:nvPr/>
        </p:nvSpPr>
        <p:spPr bwMode="auto">
          <a:xfrm>
            <a:off x="1727201" y="4343401"/>
            <a:ext cx="0" cy="187325"/>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04" name="Line 619"/>
          <p:cNvSpPr>
            <a:spLocks noChangeShapeType="1"/>
          </p:cNvSpPr>
          <p:nvPr/>
        </p:nvSpPr>
        <p:spPr bwMode="auto">
          <a:xfrm>
            <a:off x="1695451" y="4343401"/>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05" name="Line 620"/>
          <p:cNvSpPr>
            <a:spLocks noChangeShapeType="1"/>
          </p:cNvSpPr>
          <p:nvPr/>
        </p:nvSpPr>
        <p:spPr bwMode="auto">
          <a:xfrm>
            <a:off x="1695451" y="4530726"/>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06" name="Line 621"/>
          <p:cNvSpPr>
            <a:spLocks noChangeShapeType="1"/>
          </p:cNvSpPr>
          <p:nvPr/>
        </p:nvSpPr>
        <p:spPr bwMode="auto">
          <a:xfrm>
            <a:off x="1893888" y="4135438"/>
            <a:ext cx="0" cy="217488"/>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07" name="Line 622"/>
          <p:cNvSpPr>
            <a:spLocks noChangeShapeType="1"/>
          </p:cNvSpPr>
          <p:nvPr/>
        </p:nvSpPr>
        <p:spPr bwMode="auto">
          <a:xfrm>
            <a:off x="1851026" y="4135438"/>
            <a:ext cx="730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08" name="Line 623"/>
          <p:cNvSpPr>
            <a:spLocks noChangeShapeType="1"/>
          </p:cNvSpPr>
          <p:nvPr/>
        </p:nvSpPr>
        <p:spPr bwMode="auto">
          <a:xfrm>
            <a:off x="1851026" y="4352926"/>
            <a:ext cx="730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09" name="Line 624"/>
          <p:cNvSpPr>
            <a:spLocks noChangeShapeType="1"/>
          </p:cNvSpPr>
          <p:nvPr/>
        </p:nvSpPr>
        <p:spPr bwMode="auto">
          <a:xfrm>
            <a:off x="2049463" y="4291013"/>
            <a:ext cx="0" cy="280988"/>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10" name="Line 625"/>
          <p:cNvSpPr>
            <a:spLocks noChangeShapeType="1"/>
          </p:cNvSpPr>
          <p:nvPr/>
        </p:nvSpPr>
        <p:spPr bwMode="auto">
          <a:xfrm>
            <a:off x="2017713" y="4291013"/>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11" name="Line 626"/>
          <p:cNvSpPr>
            <a:spLocks noChangeShapeType="1"/>
          </p:cNvSpPr>
          <p:nvPr/>
        </p:nvSpPr>
        <p:spPr bwMode="auto">
          <a:xfrm>
            <a:off x="2017713" y="4572001"/>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12" name="Line 627"/>
          <p:cNvSpPr>
            <a:spLocks noChangeShapeType="1"/>
          </p:cNvSpPr>
          <p:nvPr/>
        </p:nvSpPr>
        <p:spPr bwMode="auto">
          <a:xfrm>
            <a:off x="2216151" y="4425951"/>
            <a:ext cx="0" cy="219075"/>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13" name="Line 628"/>
          <p:cNvSpPr>
            <a:spLocks noChangeShapeType="1"/>
          </p:cNvSpPr>
          <p:nvPr/>
        </p:nvSpPr>
        <p:spPr bwMode="auto">
          <a:xfrm>
            <a:off x="2184401" y="4425951"/>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14" name="Line 629"/>
          <p:cNvSpPr>
            <a:spLocks noChangeShapeType="1"/>
          </p:cNvSpPr>
          <p:nvPr/>
        </p:nvSpPr>
        <p:spPr bwMode="auto">
          <a:xfrm>
            <a:off x="2184401" y="4645026"/>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15" name="Line 630"/>
          <p:cNvSpPr>
            <a:spLocks noChangeShapeType="1"/>
          </p:cNvSpPr>
          <p:nvPr/>
        </p:nvSpPr>
        <p:spPr bwMode="auto">
          <a:xfrm>
            <a:off x="2382838" y="4103688"/>
            <a:ext cx="0" cy="37465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16" name="Line 631"/>
          <p:cNvSpPr>
            <a:spLocks noChangeShapeType="1"/>
          </p:cNvSpPr>
          <p:nvPr/>
        </p:nvSpPr>
        <p:spPr bwMode="auto">
          <a:xfrm>
            <a:off x="2351088" y="4103688"/>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17" name="Line 632"/>
          <p:cNvSpPr>
            <a:spLocks noChangeShapeType="1"/>
          </p:cNvSpPr>
          <p:nvPr/>
        </p:nvSpPr>
        <p:spPr bwMode="auto">
          <a:xfrm>
            <a:off x="2351088" y="4478338"/>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18" name="Line 633"/>
          <p:cNvSpPr>
            <a:spLocks noChangeShapeType="1"/>
          </p:cNvSpPr>
          <p:nvPr/>
        </p:nvSpPr>
        <p:spPr bwMode="auto">
          <a:xfrm>
            <a:off x="2547938" y="4176713"/>
            <a:ext cx="0" cy="290513"/>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19" name="Line 634"/>
          <p:cNvSpPr>
            <a:spLocks noChangeShapeType="1"/>
          </p:cNvSpPr>
          <p:nvPr/>
        </p:nvSpPr>
        <p:spPr bwMode="auto">
          <a:xfrm>
            <a:off x="2517776" y="4176713"/>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20" name="Line 635"/>
          <p:cNvSpPr>
            <a:spLocks noChangeShapeType="1"/>
          </p:cNvSpPr>
          <p:nvPr/>
        </p:nvSpPr>
        <p:spPr bwMode="auto">
          <a:xfrm>
            <a:off x="2517776" y="4467226"/>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21" name="Line 636"/>
          <p:cNvSpPr>
            <a:spLocks noChangeShapeType="1"/>
          </p:cNvSpPr>
          <p:nvPr/>
        </p:nvSpPr>
        <p:spPr bwMode="auto">
          <a:xfrm>
            <a:off x="2714626" y="4208463"/>
            <a:ext cx="0" cy="280988"/>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22" name="Line 637"/>
          <p:cNvSpPr>
            <a:spLocks noChangeShapeType="1"/>
          </p:cNvSpPr>
          <p:nvPr/>
        </p:nvSpPr>
        <p:spPr bwMode="auto">
          <a:xfrm>
            <a:off x="2684463" y="4208463"/>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23" name="Line 638"/>
          <p:cNvSpPr>
            <a:spLocks noChangeShapeType="1"/>
          </p:cNvSpPr>
          <p:nvPr/>
        </p:nvSpPr>
        <p:spPr bwMode="auto">
          <a:xfrm>
            <a:off x="2684463" y="4489451"/>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24" name="Line 639"/>
          <p:cNvSpPr>
            <a:spLocks noChangeShapeType="1"/>
          </p:cNvSpPr>
          <p:nvPr/>
        </p:nvSpPr>
        <p:spPr bwMode="auto">
          <a:xfrm>
            <a:off x="2881313" y="4332288"/>
            <a:ext cx="0" cy="280988"/>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25" name="Line 640"/>
          <p:cNvSpPr>
            <a:spLocks noChangeShapeType="1"/>
          </p:cNvSpPr>
          <p:nvPr/>
        </p:nvSpPr>
        <p:spPr bwMode="auto">
          <a:xfrm>
            <a:off x="2849563" y="4332288"/>
            <a:ext cx="63500"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26" name="Line 641"/>
          <p:cNvSpPr>
            <a:spLocks noChangeShapeType="1"/>
          </p:cNvSpPr>
          <p:nvPr/>
        </p:nvSpPr>
        <p:spPr bwMode="auto">
          <a:xfrm>
            <a:off x="2849563" y="4613276"/>
            <a:ext cx="63500"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27" name="Line 642"/>
          <p:cNvSpPr>
            <a:spLocks noChangeShapeType="1"/>
          </p:cNvSpPr>
          <p:nvPr/>
        </p:nvSpPr>
        <p:spPr bwMode="auto">
          <a:xfrm>
            <a:off x="3048001" y="4176713"/>
            <a:ext cx="0" cy="249238"/>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28" name="Line 643"/>
          <p:cNvSpPr>
            <a:spLocks noChangeShapeType="1"/>
          </p:cNvSpPr>
          <p:nvPr/>
        </p:nvSpPr>
        <p:spPr bwMode="auto">
          <a:xfrm>
            <a:off x="3006726" y="4176713"/>
            <a:ext cx="730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29" name="Line 644"/>
          <p:cNvSpPr>
            <a:spLocks noChangeShapeType="1"/>
          </p:cNvSpPr>
          <p:nvPr/>
        </p:nvSpPr>
        <p:spPr bwMode="auto">
          <a:xfrm>
            <a:off x="3006726" y="4425951"/>
            <a:ext cx="73025"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930" name="Line 645"/>
          <p:cNvSpPr>
            <a:spLocks noChangeShapeType="1"/>
          </p:cNvSpPr>
          <p:nvPr/>
        </p:nvSpPr>
        <p:spPr bwMode="auto">
          <a:xfrm>
            <a:off x="3203576" y="4352926"/>
            <a:ext cx="0" cy="157163"/>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31" name="Line 647"/>
          <p:cNvSpPr>
            <a:spLocks noChangeShapeType="1"/>
          </p:cNvSpPr>
          <p:nvPr/>
        </p:nvSpPr>
        <p:spPr bwMode="auto">
          <a:xfrm>
            <a:off x="3171825" y="4352926"/>
            <a:ext cx="63500"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32" name="Line 648"/>
          <p:cNvSpPr>
            <a:spLocks noChangeShapeType="1"/>
          </p:cNvSpPr>
          <p:nvPr/>
        </p:nvSpPr>
        <p:spPr bwMode="auto">
          <a:xfrm>
            <a:off x="3171825" y="4510088"/>
            <a:ext cx="63500"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33" name="Line 649"/>
          <p:cNvSpPr>
            <a:spLocks noChangeShapeType="1"/>
          </p:cNvSpPr>
          <p:nvPr/>
        </p:nvSpPr>
        <p:spPr bwMode="auto">
          <a:xfrm>
            <a:off x="3370263" y="4332288"/>
            <a:ext cx="0" cy="157163"/>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34" name="Line 650"/>
          <p:cNvSpPr>
            <a:spLocks noChangeShapeType="1"/>
          </p:cNvSpPr>
          <p:nvPr/>
        </p:nvSpPr>
        <p:spPr bwMode="auto">
          <a:xfrm>
            <a:off x="3338513" y="4332288"/>
            <a:ext cx="63500"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35" name="Line 651"/>
          <p:cNvSpPr>
            <a:spLocks noChangeShapeType="1"/>
          </p:cNvSpPr>
          <p:nvPr/>
        </p:nvSpPr>
        <p:spPr bwMode="auto">
          <a:xfrm>
            <a:off x="3338513" y="4489451"/>
            <a:ext cx="63500"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36" name="Line 652"/>
          <p:cNvSpPr>
            <a:spLocks noChangeShapeType="1"/>
          </p:cNvSpPr>
          <p:nvPr/>
        </p:nvSpPr>
        <p:spPr bwMode="auto">
          <a:xfrm>
            <a:off x="3536950" y="4094163"/>
            <a:ext cx="0" cy="384175"/>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37" name="Line 653"/>
          <p:cNvSpPr>
            <a:spLocks noChangeShapeType="1"/>
          </p:cNvSpPr>
          <p:nvPr/>
        </p:nvSpPr>
        <p:spPr bwMode="auto">
          <a:xfrm>
            <a:off x="3505200" y="4094163"/>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38" name="Line 654"/>
          <p:cNvSpPr>
            <a:spLocks noChangeShapeType="1"/>
          </p:cNvSpPr>
          <p:nvPr/>
        </p:nvSpPr>
        <p:spPr bwMode="auto">
          <a:xfrm>
            <a:off x="3505200" y="4478338"/>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39" name="Line 655"/>
          <p:cNvSpPr>
            <a:spLocks noChangeShapeType="1"/>
          </p:cNvSpPr>
          <p:nvPr/>
        </p:nvSpPr>
        <p:spPr bwMode="auto">
          <a:xfrm>
            <a:off x="3703638" y="4373563"/>
            <a:ext cx="0" cy="239713"/>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0" name="Line 656"/>
          <p:cNvSpPr>
            <a:spLocks noChangeShapeType="1"/>
          </p:cNvSpPr>
          <p:nvPr/>
        </p:nvSpPr>
        <p:spPr bwMode="auto">
          <a:xfrm>
            <a:off x="3671888" y="4373563"/>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1" name="Line 657"/>
          <p:cNvSpPr>
            <a:spLocks noChangeShapeType="1"/>
          </p:cNvSpPr>
          <p:nvPr/>
        </p:nvSpPr>
        <p:spPr bwMode="auto">
          <a:xfrm>
            <a:off x="3671888" y="4613276"/>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2" name="Line 658"/>
          <p:cNvSpPr>
            <a:spLocks noChangeShapeType="1"/>
          </p:cNvSpPr>
          <p:nvPr/>
        </p:nvSpPr>
        <p:spPr bwMode="auto">
          <a:xfrm>
            <a:off x="3868738" y="4332288"/>
            <a:ext cx="0" cy="280988"/>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3" name="Line 659"/>
          <p:cNvSpPr>
            <a:spLocks noChangeShapeType="1"/>
          </p:cNvSpPr>
          <p:nvPr/>
        </p:nvSpPr>
        <p:spPr bwMode="auto">
          <a:xfrm>
            <a:off x="3838575" y="4332288"/>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4" name="Line 660"/>
          <p:cNvSpPr>
            <a:spLocks noChangeShapeType="1"/>
          </p:cNvSpPr>
          <p:nvPr/>
        </p:nvSpPr>
        <p:spPr bwMode="auto">
          <a:xfrm>
            <a:off x="3838575" y="4613276"/>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5" name="Line 661"/>
          <p:cNvSpPr>
            <a:spLocks noChangeShapeType="1"/>
          </p:cNvSpPr>
          <p:nvPr/>
        </p:nvSpPr>
        <p:spPr bwMode="auto">
          <a:xfrm>
            <a:off x="4035425" y="4217988"/>
            <a:ext cx="0" cy="271463"/>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6" name="Line 662"/>
          <p:cNvSpPr>
            <a:spLocks noChangeShapeType="1"/>
          </p:cNvSpPr>
          <p:nvPr/>
        </p:nvSpPr>
        <p:spPr bwMode="auto">
          <a:xfrm>
            <a:off x="4005263" y="4217988"/>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7" name="Line 663"/>
          <p:cNvSpPr>
            <a:spLocks noChangeShapeType="1"/>
          </p:cNvSpPr>
          <p:nvPr/>
        </p:nvSpPr>
        <p:spPr bwMode="auto">
          <a:xfrm>
            <a:off x="4005263" y="4489451"/>
            <a:ext cx="61913" cy="0"/>
          </a:xfrm>
          <a:prstGeom prst="line">
            <a:avLst/>
          </a:prstGeom>
          <a:noFill/>
          <a:ln w="0">
            <a:solidFill>
              <a:srgbClr val="FF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48" name="Oval 664"/>
          <p:cNvSpPr>
            <a:spLocks noChangeArrowheads="1"/>
          </p:cNvSpPr>
          <p:nvPr/>
        </p:nvSpPr>
        <p:spPr bwMode="auto">
          <a:xfrm>
            <a:off x="852488" y="4229101"/>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49" name="Oval 665"/>
          <p:cNvSpPr>
            <a:spLocks noChangeArrowheads="1"/>
          </p:cNvSpPr>
          <p:nvPr/>
        </p:nvSpPr>
        <p:spPr bwMode="auto">
          <a:xfrm>
            <a:off x="1019175" y="3968751"/>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50" name="Oval 666"/>
          <p:cNvSpPr>
            <a:spLocks noChangeArrowheads="1"/>
          </p:cNvSpPr>
          <p:nvPr/>
        </p:nvSpPr>
        <p:spPr bwMode="auto">
          <a:xfrm>
            <a:off x="1185863" y="4373563"/>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51" name="Oval 667"/>
          <p:cNvSpPr>
            <a:spLocks noChangeArrowheads="1"/>
          </p:cNvSpPr>
          <p:nvPr/>
        </p:nvSpPr>
        <p:spPr bwMode="auto">
          <a:xfrm>
            <a:off x="1352550" y="4094163"/>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52" name="Oval 668"/>
          <p:cNvSpPr>
            <a:spLocks noChangeArrowheads="1"/>
          </p:cNvSpPr>
          <p:nvPr/>
        </p:nvSpPr>
        <p:spPr bwMode="auto">
          <a:xfrm>
            <a:off x="1519238" y="4165601"/>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53" name="Oval 669"/>
          <p:cNvSpPr>
            <a:spLocks noChangeArrowheads="1"/>
          </p:cNvSpPr>
          <p:nvPr/>
        </p:nvSpPr>
        <p:spPr bwMode="auto">
          <a:xfrm>
            <a:off x="1685925" y="4395788"/>
            <a:ext cx="92075"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54" name="Oval 670"/>
          <p:cNvSpPr>
            <a:spLocks noChangeArrowheads="1"/>
          </p:cNvSpPr>
          <p:nvPr/>
        </p:nvSpPr>
        <p:spPr bwMode="auto">
          <a:xfrm>
            <a:off x="1851025" y="4208463"/>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55" name="Oval 671"/>
          <p:cNvSpPr>
            <a:spLocks noChangeArrowheads="1"/>
          </p:cNvSpPr>
          <p:nvPr/>
        </p:nvSpPr>
        <p:spPr bwMode="auto">
          <a:xfrm>
            <a:off x="2008188" y="4384676"/>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56" name="Oval 672"/>
          <p:cNvSpPr>
            <a:spLocks noChangeArrowheads="1"/>
          </p:cNvSpPr>
          <p:nvPr/>
        </p:nvSpPr>
        <p:spPr bwMode="auto">
          <a:xfrm>
            <a:off x="2173288" y="4498976"/>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57" name="Oval 673"/>
          <p:cNvSpPr>
            <a:spLocks noChangeArrowheads="1"/>
          </p:cNvSpPr>
          <p:nvPr/>
        </p:nvSpPr>
        <p:spPr bwMode="auto">
          <a:xfrm>
            <a:off x="2339975" y="4249738"/>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58" name="Oval 674"/>
          <p:cNvSpPr>
            <a:spLocks noChangeArrowheads="1"/>
          </p:cNvSpPr>
          <p:nvPr/>
        </p:nvSpPr>
        <p:spPr bwMode="auto">
          <a:xfrm>
            <a:off x="2506663" y="4281488"/>
            <a:ext cx="93663" cy="92075"/>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59" name="Oval 675"/>
          <p:cNvSpPr>
            <a:spLocks noChangeArrowheads="1"/>
          </p:cNvSpPr>
          <p:nvPr/>
        </p:nvSpPr>
        <p:spPr bwMode="auto">
          <a:xfrm>
            <a:off x="2673350" y="4302126"/>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60" name="Oval 676"/>
          <p:cNvSpPr>
            <a:spLocks noChangeArrowheads="1"/>
          </p:cNvSpPr>
          <p:nvPr/>
        </p:nvSpPr>
        <p:spPr bwMode="auto">
          <a:xfrm>
            <a:off x="2840038" y="4425951"/>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61" name="Oval 677"/>
          <p:cNvSpPr>
            <a:spLocks noChangeArrowheads="1"/>
          </p:cNvSpPr>
          <p:nvPr/>
        </p:nvSpPr>
        <p:spPr bwMode="auto">
          <a:xfrm>
            <a:off x="3006725" y="4259263"/>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62" name="Oval 678"/>
          <p:cNvSpPr>
            <a:spLocks noChangeArrowheads="1"/>
          </p:cNvSpPr>
          <p:nvPr/>
        </p:nvSpPr>
        <p:spPr bwMode="auto">
          <a:xfrm>
            <a:off x="3162300" y="4384676"/>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63" name="Oval 679"/>
          <p:cNvSpPr>
            <a:spLocks noChangeArrowheads="1"/>
          </p:cNvSpPr>
          <p:nvPr/>
        </p:nvSpPr>
        <p:spPr bwMode="auto">
          <a:xfrm>
            <a:off x="3328988" y="4364038"/>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64" name="Oval 680"/>
          <p:cNvSpPr>
            <a:spLocks noChangeArrowheads="1"/>
          </p:cNvSpPr>
          <p:nvPr/>
        </p:nvSpPr>
        <p:spPr bwMode="auto">
          <a:xfrm>
            <a:off x="3495675" y="4238626"/>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65" name="Oval 681"/>
          <p:cNvSpPr>
            <a:spLocks noChangeArrowheads="1"/>
          </p:cNvSpPr>
          <p:nvPr/>
        </p:nvSpPr>
        <p:spPr bwMode="auto">
          <a:xfrm>
            <a:off x="3660775" y="4446588"/>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66" name="Oval 682"/>
          <p:cNvSpPr>
            <a:spLocks noChangeArrowheads="1"/>
          </p:cNvSpPr>
          <p:nvPr/>
        </p:nvSpPr>
        <p:spPr bwMode="auto">
          <a:xfrm>
            <a:off x="3827463" y="4437063"/>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67" name="Oval 683"/>
          <p:cNvSpPr>
            <a:spLocks noChangeArrowheads="1"/>
          </p:cNvSpPr>
          <p:nvPr/>
        </p:nvSpPr>
        <p:spPr bwMode="auto">
          <a:xfrm>
            <a:off x="3994150" y="4311651"/>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68" name="Oval 684"/>
          <p:cNvSpPr>
            <a:spLocks noChangeArrowheads="1"/>
          </p:cNvSpPr>
          <p:nvPr/>
        </p:nvSpPr>
        <p:spPr bwMode="auto">
          <a:xfrm>
            <a:off x="852488" y="4229101"/>
            <a:ext cx="84138" cy="82550"/>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69" name="Oval 685"/>
          <p:cNvSpPr>
            <a:spLocks noChangeArrowheads="1"/>
          </p:cNvSpPr>
          <p:nvPr/>
        </p:nvSpPr>
        <p:spPr bwMode="auto">
          <a:xfrm>
            <a:off x="1019175" y="3968751"/>
            <a:ext cx="84138" cy="82550"/>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0" name="Oval 686"/>
          <p:cNvSpPr>
            <a:spLocks noChangeArrowheads="1"/>
          </p:cNvSpPr>
          <p:nvPr/>
        </p:nvSpPr>
        <p:spPr bwMode="auto">
          <a:xfrm>
            <a:off x="1185863" y="4373563"/>
            <a:ext cx="82550" cy="84138"/>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1" name="Oval 687"/>
          <p:cNvSpPr>
            <a:spLocks noChangeArrowheads="1"/>
          </p:cNvSpPr>
          <p:nvPr/>
        </p:nvSpPr>
        <p:spPr bwMode="auto">
          <a:xfrm>
            <a:off x="1352550" y="4094163"/>
            <a:ext cx="82550" cy="82550"/>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2" name="Oval 688"/>
          <p:cNvSpPr>
            <a:spLocks noChangeArrowheads="1"/>
          </p:cNvSpPr>
          <p:nvPr/>
        </p:nvSpPr>
        <p:spPr bwMode="auto">
          <a:xfrm>
            <a:off x="1519238" y="4165601"/>
            <a:ext cx="82550" cy="84138"/>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3" name="Oval 689"/>
          <p:cNvSpPr>
            <a:spLocks noChangeArrowheads="1"/>
          </p:cNvSpPr>
          <p:nvPr/>
        </p:nvSpPr>
        <p:spPr bwMode="auto">
          <a:xfrm>
            <a:off x="1685925" y="4395788"/>
            <a:ext cx="82550" cy="82550"/>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4" name="Oval 690"/>
          <p:cNvSpPr>
            <a:spLocks noChangeArrowheads="1"/>
          </p:cNvSpPr>
          <p:nvPr/>
        </p:nvSpPr>
        <p:spPr bwMode="auto">
          <a:xfrm>
            <a:off x="1851025" y="4208463"/>
            <a:ext cx="84138" cy="82550"/>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5" name="Oval 691"/>
          <p:cNvSpPr>
            <a:spLocks noChangeArrowheads="1"/>
          </p:cNvSpPr>
          <p:nvPr/>
        </p:nvSpPr>
        <p:spPr bwMode="auto">
          <a:xfrm>
            <a:off x="2008188" y="4384676"/>
            <a:ext cx="82550" cy="82550"/>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6" name="Oval 692"/>
          <p:cNvSpPr>
            <a:spLocks noChangeArrowheads="1"/>
          </p:cNvSpPr>
          <p:nvPr/>
        </p:nvSpPr>
        <p:spPr bwMode="auto">
          <a:xfrm>
            <a:off x="2173288" y="4498976"/>
            <a:ext cx="84138" cy="84138"/>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7" name="Oval 693"/>
          <p:cNvSpPr>
            <a:spLocks noChangeArrowheads="1"/>
          </p:cNvSpPr>
          <p:nvPr/>
        </p:nvSpPr>
        <p:spPr bwMode="auto">
          <a:xfrm>
            <a:off x="2339975" y="4249738"/>
            <a:ext cx="84138" cy="82550"/>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8" name="Oval 694"/>
          <p:cNvSpPr>
            <a:spLocks noChangeArrowheads="1"/>
          </p:cNvSpPr>
          <p:nvPr/>
        </p:nvSpPr>
        <p:spPr bwMode="auto">
          <a:xfrm>
            <a:off x="2506663" y="4281488"/>
            <a:ext cx="84138" cy="82550"/>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79" name="Oval 695"/>
          <p:cNvSpPr>
            <a:spLocks noChangeArrowheads="1"/>
          </p:cNvSpPr>
          <p:nvPr/>
        </p:nvSpPr>
        <p:spPr bwMode="auto">
          <a:xfrm>
            <a:off x="2673350" y="4302126"/>
            <a:ext cx="82550" cy="82550"/>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0" name="Oval 696"/>
          <p:cNvSpPr>
            <a:spLocks noChangeArrowheads="1"/>
          </p:cNvSpPr>
          <p:nvPr/>
        </p:nvSpPr>
        <p:spPr bwMode="auto">
          <a:xfrm>
            <a:off x="2840038" y="4425951"/>
            <a:ext cx="82550" cy="84138"/>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1" name="Oval 697"/>
          <p:cNvSpPr>
            <a:spLocks noChangeArrowheads="1"/>
          </p:cNvSpPr>
          <p:nvPr/>
        </p:nvSpPr>
        <p:spPr bwMode="auto">
          <a:xfrm>
            <a:off x="3006725" y="4259263"/>
            <a:ext cx="82550" cy="84138"/>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2" name="Oval 698"/>
          <p:cNvSpPr>
            <a:spLocks noChangeArrowheads="1"/>
          </p:cNvSpPr>
          <p:nvPr/>
        </p:nvSpPr>
        <p:spPr bwMode="auto">
          <a:xfrm>
            <a:off x="3162300" y="4384676"/>
            <a:ext cx="82550" cy="82550"/>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3" name="Oval 699"/>
          <p:cNvSpPr>
            <a:spLocks noChangeArrowheads="1"/>
          </p:cNvSpPr>
          <p:nvPr/>
        </p:nvSpPr>
        <p:spPr bwMode="auto">
          <a:xfrm>
            <a:off x="3328988" y="4364038"/>
            <a:ext cx="82550" cy="82550"/>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4" name="Oval 700"/>
          <p:cNvSpPr>
            <a:spLocks noChangeArrowheads="1"/>
          </p:cNvSpPr>
          <p:nvPr/>
        </p:nvSpPr>
        <p:spPr bwMode="auto">
          <a:xfrm>
            <a:off x="3495675" y="4238626"/>
            <a:ext cx="82550" cy="84138"/>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5" name="Oval 701"/>
          <p:cNvSpPr>
            <a:spLocks noChangeArrowheads="1"/>
          </p:cNvSpPr>
          <p:nvPr/>
        </p:nvSpPr>
        <p:spPr bwMode="auto">
          <a:xfrm>
            <a:off x="3660775" y="4446588"/>
            <a:ext cx="84138" cy="84138"/>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6" name="Oval 702"/>
          <p:cNvSpPr>
            <a:spLocks noChangeArrowheads="1"/>
          </p:cNvSpPr>
          <p:nvPr/>
        </p:nvSpPr>
        <p:spPr bwMode="auto">
          <a:xfrm>
            <a:off x="3827463" y="4437063"/>
            <a:ext cx="84138" cy="82550"/>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7" name="Oval 703"/>
          <p:cNvSpPr>
            <a:spLocks noChangeArrowheads="1"/>
          </p:cNvSpPr>
          <p:nvPr/>
        </p:nvSpPr>
        <p:spPr bwMode="auto">
          <a:xfrm>
            <a:off x="3994150" y="4311651"/>
            <a:ext cx="84138" cy="84138"/>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88" name="Rectangle 704"/>
          <p:cNvSpPr>
            <a:spLocks noChangeArrowheads="1"/>
          </p:cNvSpPr>
          <p:nvPr/>
        </p:nvSpPr>
        <p:spPr bwMode="auto">
          <a:xfrm>
            <a:off x="1747838" y="5424488"/>
            <a:ext cx="1365758"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FFFFFF"/>
                </a:solidFill>
                <a:effectLst/>
                <a:cs typeface="Arial" pitchFamily="34" charset="0"/>
              </a:rPr>
              <a:t>Block Number</a:t>
            </a:r>
            <a:endParaRPr kumimoji="0" lang="en-US" sz="1800" b="0" i="0" u="none" strike="noStrike" cap="none" normalizeH="0" baseline="0" smtClean="0">
              <a:ln>
                <a:noFill/>
              </a:ln>
              <a:solidFill>
                <a:schemeClr val="tx1"/>
              </a:solidFill>
              <a:effectLst/>
              <a:cs typeface="Arial" pitchFamily="34" charset="0"/>
            </a:endParaRPr>
          </a:p>
        </p:txBody>
      </p:sp>
      <p:sp>
        <p:nvSpPr>
          <p:cNvPr id="2589" name="Rectangle 705"/>
          <p:cNvSpPr>
            <a:spLocks noChangeArrowheads="1"/>
          </p:cNvSpPr>
          <p:nvPr/>
        </p:nvSpPr>
        <p:spPr bwMode="auto">
          <a:xfrm rot="16200000">
            <a:off x="253240" y="3299232"/>
            <a:ext cx="157094"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FFFF"/>
                </a:solidFill>
                <a:effectLst/>
                <a:cs typeface="Arial" pitchFamily="34" charset="0"/>
              </a:rPr>
              <a:t>d'</a:t>
            </a:r>
            <a:endParaRPr kumimoji="0" lang="en-US" sz="1800" b="0" i="0" u="none" strike="noStrike" cap="none" normalizeH="0" baseline="0" dirty="0" smtClean="0">
              <a:ln>
                <a:noFill/>
              </a:ln>
              <a:solidFill>
                <a:schemeClr val="tx1"/>
              </a:solidFill>
              <a:effectLst/>
              <a:cs typeface="Arial" pitchFamily="34" charset="0"/>
            </a:endParaRPr>
          </a:p>
        </p:txBody>
      </p:sp>
      <p:sp>
        <p:nvSpPr>
          <p:cNvPr id="2590" name="Rectangle 706"/>
          <p:cNvSpPr>
            <a:spLocks noChangeArrowheads="1"/>
          </p:cNvSpPr>
          <p:nvPr/>
        </p:nvSpPr>
        <p:spPr bwMode="auto">
          <a:xfrm>
            <a:off x="708025" y="5133976"/>
            <a:ext cx="104775"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Helvetica"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91" name="Rectangle 707"/>
          <p:cNvSpPr>
            <a:spLocks noChangeArrowheads="1"/>
          </p:cNvSpPr>
          <p:nvPr/>
        </p:nvSpPr>
        <p:spPr bwMode="auto">
          <a:xfrm>
            <a:off x="4192588" y="1658938"/>
            <a:ext cx="104775"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Helvetica"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92" name="Freeform 708"/>
          <p:cNvSpPr>
            <a:spLocks/>
          </p:cNvSpPr>
          <p:nvPr/>
        </p:nvSpPr>
        <p:spPr bwMode="auto">
          <a:xfrm>
            <a:off x="895350" y="3052763"/>
            <a:ext cx="3140075" cy="93663"/>
          </a:xfrm>
          <a:custGeom>
            <a:avLst/>
            <a:gdLst>
              <a:gd name="T0" fmla="*/ 0 w 1978"/>
              <a:gd name="T1" fmla="*/ 0 h 59"/>
              <a:gd name="T2" fmla="*/ 104 w 1978"/>
              <a:gd name="T3" fmla="*/ 0 h 59"/>
              <a:gd name="T4" fmla="*/ 209 w 1978"/>
              <a:gd name="T5" fmla="*/ 7 h 59"/>
              <a:gd name="T6" fmla="*/ 314 w 1978"/>
              <a:gd name="T7" fmla="*/ 7 h 59"/>
              <a:gd name="T8" fmla="*/ 419 w 1978"/>
              <a:gd name="T9" fmla="*/ 14 h 59"/>
              <a:gd name="T10" fmla="*/ 524 w 1978"/>
              <a:gd name="T11" fmla="*/ 14 h 59"/>
              <a:gd name="T12" fmla="*/ 629 w 1978"/>
              <a:gd name="T13" fmla="*/ 20 h 59"/>
              <a:gd name="T14" fmla="*/ 727 w 1978"/>
              <a:gd name="T15" fmla="*/ 20 h 59"/>
              <a:gd name="T16" fmla="*/ 832 w 1978"/>
              <a:gd name="T17" fmla="*/ 27 h 59"/>
              <a:gd name="T18" fmla="*/ 937 w 1978"/>
              <a:gd name="T19" fmla="*/ 27 h 59"/>
              <a:gd name="T20" fmla="*/ 1041 w 1978"/>
              <a:gd name="T21" fmla="*/ 27 h 59"/>
              <a:gd name="T22" fmla="*/ 1146 w 1978"/>
              <a:gd name="T23" fmla="*/ 33 h 59"/>
              <a:gd name="T24" fmla="*/ 1251 w 1978"/>
              <a:gd name="T25" fmla="*/ 33 h 59"/>
              <a:gd name="T26" fmla="*/ 1356 w 1978"/>
              <a:gd name="T27" fmla="*/ 40 h 59"/>
              <a:gd name="T28" fmla="*/ 1454 w 1978"/>
              <a:gd name="T29" fmla="*/ 40 h 59"/>
              <a:gd name="T30" fmla="*/ 1559 w 1978"/>
              <a:gd name="T31" fmla="*/ 46 h 59"/>
              <a:gd name="T32" fmla="*/ 1664 w 1978"/>
              <a:gd name="T33" fmla="*/ 46 h 59"/>
              <a:gd name="T34" fmla="*/ 1769 w 1978"/>
              <a:gd name="T35" fmla="*/ 53 h 59"/>
              <a:gd name="T36" fmla="*/ 1873 w 1978"/>
              <a:gd name="T37" fmla="*/ 53 h 59"/>
              <a:gd name="T38" fmla="*/ 1978 w 1978"/>
              <a:gd name="T39"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78" h="59">
                <a:moveTo>
                  <a:pt x="0" y="0"/>
                </a:moveTo>
                <a:lnTo>
                  <a:pt x="104" y="0"/>
                </a:lnTo>
                <a:lnTo>
                  <a:pt x="209" y="7"/>
                </a:lnTo>
                <a:lnTo>
                  <a:pt x="314" y="7"/>
                </a:lnTo>
                <a:lnTo>
                  <a:pt x="419" y="14"/>
                </a:lnTo>
                <a:lnTo>
                  <a:pt x="524" y="14"/>
                </a:lnTo>
                <a:lnTo>
                  <a:pt x="629" y="20"/>
                </a:lnTo>
                <a:lnTo>
                  <a:pt x="727" y="20"/>
                </a:lnTo>
                <a:lnTo>
                  <a:pt x="832" y="27"/>
                </a:lnTo>
                <a:lnTo>
                  <a:pt x="937" y="27"/>
                </a:lnTo>
                <a:lnTo>
                  <a:pt x="1041" y="27"/>
                </a:lnTo>
                <a:lnTo>
                  <a:pt x="1146" y="33"/>
                </a:lnTo>
                <a:lnTo>
                  <a:pt x="1251" y="33"/>
                </a:lnTo>
                <a:lnTo>
                  <a:pt x="1356" y="40"/>
                </a:lnTo>
                <a:lnTo>
                  <a:pt x="1454" y="40"/>
                </a:lnTo>
                <a:lnTo>
                  <a:pt x="1559" y="46"/>
                </a:lnTo>
                <a:lnTo>
                  <a:pt x="1664" y="46"/>
                </a:lnTo>
                <a:lnTo>
                  <a:pt x="1769" y="53"/>
                </a:lnTo>
                <a:lnTo>
                  <a:pt x="1873" y="53"/>
                </a:lnTo>
                <a:lnTo>
                  <a:pt x="1978" y="59"/>
                </a:lnTo>
              </a:path>
            </a:pathLst>
          </a:custGeom>
          <a:noFill/>
          <a:ln w="0">
            <a:solidFill>
              <a:srgbClr val="00B0F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3" name="Freeform 709"/>
          <p:cNvSpPr>
            <a:spLocks/>
          </p:cNvSpPr>
          <p:nvPr/>
        </p:nvSpPr>
        <p:spPr bwMode="auto">
          <a:xfrm>
            <a:off x="895350" y="4238626"/>
            <a:ext cx="3140075" cy="207963"/>
          </a:xfrm>
          <a:custGeom>
            <a:avLst/>
            <a:gdLst>
              <a:gd name="T0" fmla="*/ 0 w 1978"/>
              <a:gd name="T1" fmla="*/ 0 h 131"/>
              <a:gd name="T2" fmla="*/ 104 w 1978"/>
              <a:gd name="T3" fmla="*/ 7 h 131"/>
              <a:gd name="T4" fmla="*/ 209 w 1978"/>
              <a:gd name="T5" fmla="*/ 13 h 131"/>
              <a:gd name="T6" fmla="*/ 314 w 1978"/>
              <a:gd name="T7" fmla="*/ 20 h 131"/>
              <a:gd name="T8" fmla="*/ 419 w 1978"/>
              <a:gd name="T9" fmla="*/ 27 h 131"/>
              <a:gd name="T10" fmla="*/ 524 w 1978"/>
              <a:gd name="T11" fmla="*/ 33 h 131"/>
              <a:gd name="T12" fmla="*/ 629 w 1978"/>
              <a:gd name="T13" fmla="*/ 40 h 131"/>
              <a:gd name="T14" fmla="*/ 727 w 1978"/>
              <a:gd name="T15" fmla="*/ 46 h 131"/>
              <a:gd name="T16" fmla="*/ 832 w 1978"/>
              <a:gd name="T17" fmla="*/ 53 h 131"/>
              <a:gd name="T18" fmla="*/ 937 w 1978"/>
              <a:gd name="T19" fmla="*/ 59 h 131"/>
              <a:gd name="T20" fmla="*/ 1041 w 1978"/>
              <a:gd name="T21" fmla="*/ 72 h 131"/>
              <a:gd name="T22" fmla="*/ 1146 w 1978"/>
              <a:gd name="T23" fmla="*/ 79 h 131"/>
              <a:gd name="T24" fmla="*/ 1251 w 1978"/>
              <a:gd name="T25" fmla="*/ 85 h 131"/>
              <a:gd name="T26" fmla="*/ 1356 w 1978"/>
              <a:gd name="T27" fmla="*/ 92 h 131"/>
              <a:gd name="T28" fmla="*/ 1454 w 1978"/>
              <a:gd name="T29" fmla="*/ 99 h 131"/>
              <a:gd name="T30" fmla="*/ 1559 w 1978"/>
              <a:gd name="T31" fmla="*/ 105 h 131"/>
              <a:gd name="T32" fmla="*/ 1664 w 1978"/>
              <a:gd name="T33" fmla="*/ 112 h 131"/>
              <a:gd name="T34" fmla="*/ 1769 w 1978"/>
              <a:gd name="T35" fmla="*/ 118 h 131"/>
              <a:gd name="T36" fmla="*/ 1873 w 1978"/>
              <a:gd name="T37" fmla="*/ 125 h 131"/>
              <a:gd name="T38" fmla="*/ 1978 w 1978"/>
              <a:gd name="T39"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78" h="131">
                <a:moveTo>
                  <a:pt x="0" y="0"/>
                </a:moveTo>
                <a:lnTo>
                  <a:pt x="104" y="7"/>
                </a:lnTo>
                <a:lnTo>
                  <a:pt x="209" y="13"/>
                </a:lnTo>
                <a:lnTo>
                  <a:pt x="314" y="20"/>
                </a:lnTo>
                <a:lnTo>
                  <a:pt x="419" y="27"/>
                </a:lnTo>
                <a:lnTo>
                  <a:pt x="524" y="33"/>
                </a:lnTo>
                <a:lnTo>
                  <a:pt x="629" y="40"/>
                </a:lnTo>
                <a:lnTo>
                  <a:pt x="727" y="46"/>
                </a:lnTo>
                <a:lnTo>
                  <a:pt x="832" y="53"/>
                </a:lnTo>
                <a:lnTo>
                  <a:pt x="937" y="59"/>
                </a:lnTo>
                <a:lnTo>
                  <a:pt x="1041" y="72"/>
                </a:lnTo>
                <a:lnTo>
                  <a:pt x="1146" y="79"/>
                </a:lnTo>
                <a:lnTo>
                  <a:pt x="1251" y="85"/>
                </a:lnTo>
                <a:lnTo>
                  <a:pt x="1356" y="92"/>
                </a:lnTo>
                <a:lnTo>
                  <a:pt x="1454" y="99"/>
                </a:lnTo>
                <a:lnTo>
                  <a:pt x="1559" y="105"/>
                </a:lnTo>
                <a:lnTo>
                  <a:pt x="1664" y="112"/>
                </a:lnTo>
                <a:lnTo>
                  <a:pt x="1769" y="118"/>
                </a:lnTo>
                <a:lnTo>
                  <a:pt x="1873" y="125"/>
                </a:lnTo>
                <a:lnTo>
                  <a:pt x="1978" y="131"/>
                </a:lnTo>
              </a:path>
            </a:pathLst>
          </a:cu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5" name="Rectangle 711"/>
          <p:cNvSpPr>
            <a:spLocks noChangeArrowheads="1"/>
          </p:cNvSpPr>
          <p:nvPr/>
        </p:nvSpPr>
        <p:spPr bwMode="auto">
          <a:xfrm>
            <a:off x="3224213" y="1816101"/>
            <a:ext cx="915988" cy="436563"/>
          </a:xfrm>
          <a:prstGeom prst="rect">
            <a:avLst/>
          </a:prstGeom>
          <a:noFill/>
          <a:ln w="0">
            <a:solidFill>
              <a:schemeClr val="tx1"/>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6" name="Line 712"/>
          <p:cNvSpPr>
            <a:spLocks noChangeShapeType="1"/>
          </p:cNvSpPr>
          <p:nvPr/>
        </p:nvSpPr>
        <p:spPr bwMode="auto">
          <a:xfrm>
            <a:off x="3224213" y="1816101"/>
            <a:ext cx="915988"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7" name="Line 713"/>
          <p:cNvSpPr>
            <a:spLocks noChangeShapeType="1"/>
          </p:cNvSpPr>
          <p:nvPr/>
        </p:nvSpPr>
        <p:spPr bwMode="auto">
          <a:xfrm>
            <a:off x="3224213" y="2252663"/>
            <a:ext cx="915988"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8" name="Line 714"/>
          <p:cNvSpPr>
            <a:spLocks noChangeShapeType="1"/>
          </p:cNvSpPr>
          <p:nvPr/>
        </p:nvSpPr>
        <p:spPr bwMode="auto">
          <a:xfrm flipV="1">
            <a:off x="4140200" y="1816101"/>
            <a:ext cx="0" cy="436563"/>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99" name="Line 715"/>
          <p:cNvSpPr>
            <a:spLocks noChangeShapeType="1"/>
          </p:cNvSpPr>
          <p:nvPr/>
        </p:nvSpPr>
        <p:spPr bwMode="auto">
          <a:xfrm flipV="1">
            <a:off x="3224213" y="1816101"/>
            <a:ext cx="0" cy="436563"/>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0" name="Line 716"/>
          <p:cNvSpPr>
            <a:spLocks noChangeShapeType="1"/>
          </p:cNvSpPr>
          <p:nvPr/>
        </p:nvSpPr>
        <p:spPr bwMode="auto">
          <a:xfrm>
            <a:off x="3224213" y="2252663"/>
            <a:ext cx="915988"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1" name="Line 717"/>
          <p:cNvSpPr>
            <a:spLocks noChangeShapeType="1"/>
          </p:cNvSpPr>
          <p:nvPr/>
        </p:nvSpPr>
        <p:spPr bwMode="auto">
          <a:xfrm flipV="1">
            <a:off x="3224213" y="1816101"/>
            <a:ext cx="0" cy="436563"/>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2" name="Line 718"/>
          <p:cNvSpPr>
            <a:spLocks noChangeShapeType="1"/>
          </p:cNvSpPr>
          <p:nvPr/>
        </p:nvSpPr>
        <p:spPr bwMode="auto">
          <a:xfrm>
            <a:off x="3224213" y="1816101"/>
            <a:ext cx="915988"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3" name="Line 719"/>
          <p:cNvSpPr>
            <a:spLocks noChangeShapeType="1"/>
          </p:cNvSpPr>
          <p:nvPr/>
        </p:nvSpPr>
        <p:spPr bwMode="auto">
          <a:xfrm>
            <a:off x="3224213" y="2252663"/>
            <a:ext cx="915988" cy="0"/>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4" name="Line 720"/>
          <p:cNvSpPr>
            <a:spLocks noChangeShapeType="1"/>
          </p:cNvSpPr>
          <p:nvPr/>
        </p:nvSpPr>
        <p:spPr bwMode="auto">
          <a:xfrm flipV="1">
            <a:off x="4140200" y="1816101"/>
            <a:ext cx="0" cy="436563"/>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5" name="Line 721"/>
          <p:cNvSpPr>
            <a:spLocks noChangeShapeType="1"/>
          </p:cNvSpPr>
          <p:nvPr/>
        </p:nvSpPr>
        <p:spPr bwMode="auto">
          <a:xfrm flipV="1">
            <a:off x="3224213" y="1816101"/>
            <a:ext cx="0" cy="436563"/>
          </a:xfrm>
          <a:prstGeom prst="line">
            <a:avLst/>
          </a:prstGeom>
          <a:noFill/>
          <a:ln w="0">
            <a:solidFill>
              <a:schemeClr val="tx1"/>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6" name="Rectangle 722"/>
          <p:cNvSpPr>
            <a:spLocks noChangeArrowheads="1"/>
          </p:cNvSpPr>
          <p:nvPr/>
        </p:nvSpPr>
        <p:spPr bwMode="auto">
          <a:xfrm>
            <a:off x="3776663" y="1844824"/>
            <a:ext cx="299762"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effectLst/>
                <a:cs typeface="Arial" pitchFamily="34" charset="0"/>
              </a:rPr>
              <a:t>Easy</a:t>
            </a:r>
          </a:p>
        </p:txBody>
      </p:sp>
      <p:sp>
        <p:nvSpPr>
          <p:cNvPr id="2607" name="Oval 723"/>
          <p:cNvSpPr>
            <a:spLocks noChangeArrowheads="1"/>
          </p:cNvSpPr>
          <p:nvPr/>
        </p:nvSpPr>
        <p:spPr bwMode="auto">
          <a:xfrm>
            <a:off x="3473450" y="1889126"/>
            <a:ext cx="93663" cy="93663"/>
          </a:xfrm>
          <a:prstGeom prst="ellipse">
            <a:avLst/>
          </a:prstGeom>
          <a:solidFill>
            <a:srgbClr val="00B0F0"/>
          </a:solidFill>
          <a:ln w="9525">
            <a:solidFill>
              <a:srgbClr val="00B0F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2608" name="Oval 724"/>
          <p:cNvSpPr>
            <a:spLocks noChangeArrowheads="1"/>
          </p:cNvSpPr>
          <p:nvPr/>
        </p:nvSpPr>
        <p:spPr bwMode="auto">
          <a:xfrm>
            <a:off x="3473450" y="1889126"/>
            <a:ext cx="84138" cy="82550"/>
          </a:xfrm>
          <a:prstGeom prst="ellipse">
            <a:avLst/>
          </a:prstGeom>
          <a:noFill/>
          <a:ln w="0">
            <a:solidFill>
              <a:srgbClr val="00B0F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09" name="Rectangle 725"/>
          <p:cNvSpPr>
            <a:spLocks noChangeArrowheads="1"/>
          </p:cNvSpPr>
          <p:nvPr/>
        </p:nvSpPr>
        <p:spPr bwMode="auto">
          <a:xfrm>
            <a:off x="3776663" y="2041674"/>
            <a:ext cx="307777"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effectLst/>
                <a:cs typeface="Arial" pitchFamily="34" charset="0"/>
              </a:rPr>
              <a:t>Hard</a:t>
            </a:r>
          </a:p>
        </p:txBody>
      </p:sp>
      <p:sp>
        <p:nvSpPr>
          <p:cNvPr id="2610" name="Oval 726"/>
          <p:cNvSpPr>
            <a:spLocks noChangeArrowheads="1"/>
          </p:cNvSpPr>
          <p:nvPr/>
        </p:nvSpPr>
        <p:spPr bwMode="auto">
          <a:xfrm>
            <a:off x="3473450" y="2085976"/>
            <a:ext cx="93663" cy="93663"/>
          </a:xfrm>
          <a:prstGeom prst="ellipse">
            <a:avLst/>
          </a:pr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11" name="Oval 727"/>
          <p:cNvSpPr>
            <a:spLocks noChangeArrowheads="1"/>
          </p:cNvSpPr>
          <p:nvPr/>
        </p:nvSpPr>
        <p:spPr bwMode="auto">
          <a:xfrm>
            <a:off x="3473450" y="2085976"/>
            <a:ext cx="84138" cy="84138"/>
          </a:xfrm>
          <a:prstGeom prst="ellipse">
            <a:avLst/>
          </a:prstGeom>
          <a:noFill/>
          <a:ln w="0">
            <a:solidFill>
              <a:srgbClr val="FF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3" name="Rectangle 729"/>
          <p:cNvSpPr>
            <a:spLocks noChangeArrowheads="1"/>
          </p:cNvSpPr>
          <p:nvPr/>
        </p:nvSpPr>
        <p:spPr bwMode="auto">
          <a:xfrm>
            <a:off x="5294313" y="1743076"/>
            <a:ext cx="3463925" cy="3463925"/>
          </a:xfrm>
          <a:prstGeom prst="rect">
            <a:avLst/>
          </a:prstGeom>
          <a:noFill/>
          <a:ln w="0">
            <a:solidFill>
              <a:srgbClr val="00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4" name="Line 730"/>
          <p:cNvSpPr>
            <a:spLocks noChangeShapeType="1"/>
          </p:cNvSpPr>
          <p:nvPr/>
        </p:nvSpPr>
        <p:spPr bwMode="auto">
          <a:xfrm>
            <a:off x="5294313" y="1743076"/>
            <a:ext cx="34639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5" name="Line 731"/>
          <p:cNvSpPr>
            <a:spLocks noChangeShapeType="1"/>
          </p:cNvSpPr>
          <p:nvPr/>
        </p:nvSpPr>
        <p:spPr bwMode="auto">
          <a:xfrm>
            <a:off x="5294313" y="5207001"/>
            <a:ext cx="34639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6" name="Line 732"/>
          <p:cNvSpPr>
            <a:spLocks noChangeShapeType="1"/>
          </p:cNvSpPr>
          <p:nvPr/>
        </p:nvSpPr>
        <p:spPr bwMode="auto">
          <a:xfrm flipV="1">
            <a:off x="8758238" y="1743076"/>
            <a:ext cx="0" cy="3463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7" name="Line 733"/>
          <p:cNvSpPr>
            <a:spLocks noChangeShapeType="1"/>
          </p:cNvSpPr>
          <p:nvPr/>
        </p:nvSpPr>
        <p:spPr bwMode="auto">
          <a:xfrm flipV="1">
            <a:off x="5294313" y="1743076"/>
            <a:ext cx="0" cy="3463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8" name="Line 734"/>
          <p:cNvSpPr>
            <a:spLocks noChangeShapeType="1"/>
          </p:cNvSpPr>
          <p:nvPr/>
        </p:nvSpPr>
        <p:spPr bwMode="auto">
          <a:xfrm>
            <a:off x="5294313" y="5207001"/>
            <a:ext cx="34639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19" name="Line 735"/>
          <p:cNvSpPr>
            <a:spLocks noChangeShapeType="1"/>
          </p:cNvSpPr>
          <p:nvPr/>
        </p:nvSpPr>
        <p:spPr bwMode="auto">
          <a:xfrm flipV="1">
            <a:off x="5294313" y="1743076"/>
            <a:ext cx="0" cy="3463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0" name="Line 736"/>
          <p:cNvSpPr>
            <a:spLocks noChangeShapeType="1"/>
          </p:cNvSpPr>
          <p:nvPr/>
        </p:nvSpPr>
        <p:spPr bwMode="auto">
          <a:xfrm flipV="1">
            <a:off x="5294313" y="517525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1" name="Line 737"/>
          <p:cNvSpPr>
            <a:spLocks noChangeShapeType="1"/>
          </p:cNvSpPr>
          <p:nvPr/>
        </p:nvSpPr>
        <p:spPr bwMode="auto">
          <a:xfrm>
            <a:off x="5294313" y="17430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2" name="Rectangle 738"/>
          <p:cNvSpPr>
            <a:spLocks noChangeArrowheads="1"/>
          </p:cNvSpPr>
          <p:nvPr/>
        </p:nvSpPr>
        <p:spPr bwMode="auto">
          <a:xfrm>
            <a:off x="5262563" y="5248276"/>
            <a:ext cx="1349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3" name="Line 739"/>
          <p:cNvSpPr>
            <a:spLocks noChangeShapeType="1"/>
          </p:cNvSpPr>
          <p:nvPr/>
        </p:nvSpPr>
        <p:spPr bwMode="auto">
          <a:xfrm flipV="1">
            <a:off x="6116638" y="517525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4" name="Line 740"/>
          <p:cNvSpPr>
            <a:spLocks noChangeShapeType="1"/>
          </p:cNvSpPr>
          <p:nvPr/>
        </p:nvSpPr>
        <p:spPr bwMode="auto">
          <a:xfrm>
            <a:off x="6116638" y="17430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5" name="Rectangle 741"/>
          <p:cNvSpPr>
            <a:spLocks noChangeArrowheads="1"/>
          </p:cNvSpPr>
          <p:nvPr/>
        </p:nvSpPr>
        <p:spPr bwMode="auto">
          <a:xfrm>
            <a:off x="6084888" y="5248276"/>
            <a:ext cx="1349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6" name="Line 742"/>
          <p:cNvSpPr>
            <a:spLocks noChangeShapeType="1"/>
          </p:cNvSpPr>
          <p:nvPr/>
        </p:nvSpPr>
        <p:spPr bwMode="auto">
          <a:xfrm flipV="1">
            <a:off x="6937375" y="517525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7" name="Line 743"/>
          <p:cNvSpPr>
            <a:spLocks noChangeShapeType="1"/>
          </p:cNvSpPr>
          <p:nvPr/>
        </p:nvSpPr>
        <p:spPr bwMode="auto">
          <a:xfrm>
            <a:off x="6937375" y="17430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28" name="Rectangle 744"/>
          <p:cNvSpPr>
            <a:spLocks noChangeArrowheads="1"/>
          </p:cNvSpPr>
          <p:nvPr/>
        </p:nvSpPr>
        <p:spPr bwMode="auto">
          <a:xfrm>
            <a:off x="6865938" y="5248276"/>
            <a:ext cx="207963"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9" name="Line 745"/>
          <p:cNvSpPr>
            <a:spLocks noChangeShapeType="1"/>
          </p:cNvSpPr>
          <p:nvPr/>
        </p:nvSpPr>
        <p:spPr bwMode="auto">
          <a:xfrm flipV="1">
            <a:off x="7759700" y="517525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0" name="Line 746"/>
          <p:cNvSpPr>
            <a:spLocks noChangeShapeType="1"/>
          </p:cNvSpPr>
          <p:nvPr/>
        </p:nvSpPr>
        <p:spPr bwMode="auto">
          <a:xfrm>
            <a:off x="7759700" y="17430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1" name="Rectangle 747"/>
          <p:cNvSpPr>
            <a:spLocks noChangeArrowheads="1"/>
          </p:cNvSpPr>
          <p:nvPr/>
        </p:nvSpPr>
        <p:spPr bwMode="auto">
          <a:xfrm>
            <a:off x="7686675" y="5248276"/>
            <a:ext cx="207963"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32" name="Line 748"/>
          <p:cNvSpPr>
            <a:spLocks noChangeShapeType="1"/>
          </p:cNvSpPr>
          <p:nvPr/>
        </p:nvSpPr>
        <p:spPr bwMode="auto">
          <a:xfrm flipV="1">
            <a:off x="8591550" y="5175251"/>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3" name="Line 749"/>
          <p:cNvSpPr>
            <a:spLocks noChangeShapeType="1"/>
          </p:cNvSpPr>
          <p:nvPr/>
        </p:nvSpPr>
        <p:spPr bwMode="auto">
          <a:xfrm>
            <a:off x="8591550" y="1743076"/>
            <a:ext cx="0" cy="31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4" name="Rectangle 750"/>
          <p:cNvSpPr>
            <a:spLocks noChangeArrowheads="1"/>
          </p:cNvSpPr>
          <p:nvPr/>
        </p:nvSpPr>
        <p:spPr bwMode="auto">
          <a:xfrm>
            <a:off x="8518525" y="5248276"/>
            <a:ext cx="207963"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35" name="Line 751"/>
          <p:cNvSpPr>
            <a:spLocks noChangeShapeType="1"/>
          </p:cNvSpPr>
          <p:nvPr/>
        </p:nvSpPr>
        <p:spPr bwMode="auto">
          <a:xfrm>
            <a:off x="5294313" y="5207001"/>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6" name="Line 752"/>
          <p:cNvSpPr>
            <a:spLocks noChangeShapeType="1"/>
          </p:cNvSpPr>
          <p:nvPr/>
        </p:nvSpPr>
        <p:spPr bwMode="auto">
          <a:xfrm flipH="1">
            <a:off x="8716963" y="5207001"/>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7" name="Rectangle 753"/>
          <p:cNvSpPr>
            <a:spLocks noChangeArrowheads="1"/>
          </p:cNvSpPr>
          <p:nvPr/>
        </p:nvSpPr>
        <p:spPr bwMode="auto">
          <a:xfrm>
            <a:off x="5180013" y="5122863"/>
            <a:ext cx="1349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38" name="Line 754"/>
          <p:cNvSpPr>
            <a:spLocks noChangeShapeType="1"/>
          </p:cNvSpPr>
          <p:nvPr/>
        </p:nvSpPr>
        <p:spPr bwMode="auto">
          <a:xfrm>
            <a:off x="5294313" y="4821238"/>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39" name="Line 755"/>
          <p:cNvSpPr>
            <a:spLocks noChangeShapeType="1"/>
          </p:cNvSpPr>
          <p:nvPr/>
        </p:nvSpPr>
        <p:spPr bwMode="auto">
          <a:xfrm flipH="1">
            <a:off x="8716963" y="4821238"/>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0" name="Rectangle 756"/>
          <p:cNvSpPr>
            <a:spLocks noChangeArrowheads="1"/>
          </p:cNvSpPr>
          <p:nvPr/>
        </p:nvSpPr>
        <p:spPr bwMode="auto">
          <a:xfrm>
            <a:off x="5065713" y="4738688"/>
            <a:ext cx="2492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0.5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41" name="Line 757"/>
          <p:cNvSpPr>
            <a:spLocks noChangeShapeType="1"/>
          </p:cNvSpPr>
          <p:nvPr/>
        </p:nvSpPr>
        <p:spPr bwMode="auto">
          <a:xfrm>
            <a:off x="5294313" y="4437063"/>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2" name="Line 758"/>
          <p:cNvSpPr>
            <a:spLocks noChangeShapeType="1"/>
          </p:cNvSpPr>
          <p:nvPr/>
        </p:nvSpPr>
        <p:spPr bwMode="auto">
          <a:xfrm flipH="1">
            <a:off x="8716963" y="4437063"/>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3" name="Rectangle 759"/>
          <p:cNvSpPr>
            <a:spLocks noChangeArrowheads="1"/>
          </p:cNvSpPr>
          <p:nvPr/>
        </p:nvSpPr>
        <p:spPr bwMode="auto">
          <a:xfrm>
            <a:off x="5180013" y="4352926"/>
            <a:ext cx="1349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44" name="Line 760"/>
          <p:cNvSpPr>
            <a:spLocks noChangeShapeType="1"/>
          </p:cNvSpPr>
          <p:nvPr/>
        </p:nvSpPr>
        <p:spPr bwMode="auto">
          <a:xfrm>
            <a:off x="5294313" y="4051301"/>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5" name="Line 761"/>
          <p:cNvSpPr>
            <a:spLocks noChangeShapeType="1"/>
          </p:cNvSpPr>
          <p:nvPr/>
        </p:nvSpPr>
        <p:spPr bwMode="auto">
          <a:xfrm flipH="1">
            <a:off x="8716963" y="4051301"/>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6" name="Rectangle 762"/>
          <p:cNvSpPr>
            <a:spLocks noChangeArrowheads="1"/>
          </p:cNvSpPr>
          <p:nvPr/>
        </p:nvSpPr>
        <p:spPr bwMode="auto">
          <a:xfrm>
            <a:off x="5065713" y="3968751"/>
            <a:ext cx="2492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47" name="Line 763"/>
          <p:cNvSpPr>
            <a:spLocks noChangeShapeType="1"/>
          </p:cNvSpPr>
          <p:nvPr/>
        </p:nvSpPr>
        <p:spPr bwMode="auto">
          <a:xfrm>
            <a:off x="5294313" y="3667126"/>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8" name="Line 764"/>
          <p:cNvSpPr>
            <a:spLocks noChangeShapeType="1"/>
          </p:cNvSpPr>
          <p:nvPr/>
        </p:nvSpPr>
        <p:spPr bwMode="auto">
          <a:xfrm flipH="1">
            <a:off x="8716963" y="3667126"/>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49" name="Rectangle 765"/>
          <p:cNvSpPr>
            <a:spLocks noChangeArrowheads="1"/>
          </p:cNvSpPr>
          <p:nvPr/>
        </p:nvSpPr>
        <p:spPr bwMode="auto">
          <a:xfrm>
            <a:off x="5180013" y="3584576"/>
            <a:ext cx="1349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50" name="Line 766"/>
          <p:cNvSpPr>
            <a:spLocks noChangeShapeType="1"/>
          </p:cNvSpPr>
          <p:nvPr/>
        </p:nvSpPr>
        <p:spPr bwMode="auto">
          <a:xfrm>
            <a:off x="5294313" y="3282951"/>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1" name="Line 767"/>
          <p:cNvSpPr>
            <a:spLocks noChangeShapeType="1"/>
          </p:cNvSpPr>
          <p:nvPr/>
        </p:nvSpPr>
        <p:spPr bwMode="auto">
          <a:xfrm flipH="1">
            <a:off x="8716963" y="3282951"/>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2" name="Rectangle 768"/>
          <p:cNvSpPr>
            <a:spLocks noChangeArrowheads="1"/>
          </p:cNvSpPr>
          <p:nvPr/>
        </p:nvSpPr>
        <p:spPr bwMode="auto">
          <a:xfrm>
            <a:off x="5065713" y="3198813"/>
            <a:ext cx="2492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53" name="Line 769"/>
          <p:cNvSpPr>
            <a:spLocks noChangeShapeType="1"/>
          </p:cNvSpPr>
          <p:nvPr/>
        </p:nvSpPr>
        <p:spPr bwMode="auto">
          <a:xfrm>
            <a:off x="5294313" y="2897188"/>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4" name="Line 770"/>
          <p:cNvSpPr>
            <a:spLocks noChangeShapeType="1"/>
          </p:cNvSpPr>
          <p:nvPr/>
        </p:nvSpPr>
        <p:spPr bwMode="auto">
          <a:xfrm flipH="1">
            <a:off x="8716963" y="2897188"/>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5" name="Rectangle 771"/>
          <p:cNvSpPr>
            <a:spLocks noChangeArrowheads="1"/>
          </p:cNvSpPr>
          <p:nvPr/>
        </p:nvSpPr>
        <p:spPr bwMode="auto">
          <a:xfrm>
            <a:off x="5180013" y="2814638"/>
            <a:ext cx="1349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56" name="Line 772"/>
          <p:cNvSpPr>
            <a:spLocks noChangeShapeType="1"/>
          </p:cNvSpPr>
          <p:nvPr/>
        </p:nvSpPr>
        <p:spPr bwMode="auto">
          <a:xfrm>
            <a:off x="5294313" y="2513013"/>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7" name="Line 773"/>
          <p:cNvSpPr>
            <a:spLocks noChangeShapeType="1"/>
          </p:cNvSpPr>
          <p:nvPr/>
        </p:nvSpPr>
        <p:spPr bwMode="auto">
          <a:xfrm flipH="1">
            <a:off x="8716963" y="2513013"/>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58" name="Rectangle 774"/>
          <p:cNvSpPr>
            <a:spLocks noChangeArrowheads="1"/>
          </p:cNvSpPr>
          <p:nvPr/>
        </p:nvSpPr>
        <p:spPr bwMode="auto">
          <a:xfrm>
            <a:off x="5065713" y="2428876"/>
            <a:ext cx="2492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3.5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59" name="Line 775"/>
          <p:cNvSpPr>
            <a:spLocks noChangeShapeType="1"/>
          </p:cNvSpPr>
          <p:nvPr/>
        </p:nvSpPr>
        <p:spPr bwMode="auto">
          <a:xfrm>
            <a:off x="5294313" y="2127251"/>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0" name="Line 776"/>
          <p:cNvSpPr>
            <a:spLocks noChangeShapeType="1"/>
          </p:cNvSpPr>
          <p:nvPr/>
        </p:nvSpPr>
        <p:spPr bwMode="auto">
          <a:xfrm flipH="1">
            <a:off x="8716963" y="2127251"/>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1" name="Rectangle 777"/>
          <p:cNvSpPr>
            <a:spLocks noChangeArrowheads="1"/>
          </p:cNvSpPr>
          <p:nvPr/>
        </p:nvSpPr>
        <p:spPr bwMode="auto">
          <a:xfrm>
            <a:off x="5180013" y="2044701"/>
            <a:ext cx="1349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 name="Line 778"/>
          <p:cNvSpPr>
            <a:spLocks noChangeShapeType="1"/>
          </p:cNvSpPr>
          <p:nvPr/>
        </p:nvSpPr>
        <p:spPr bwMode="auto">
          <a:xfrm>
            <a:off x="5294313" y="1743076"/>
            <a:ext cx="317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3" name="Line 779"/>
          <p:cNvSpPr>
            <a:spLocks noChangeShapeType="1"/>
          </p:cNvSpPr>
          <p:nvPr/>
        </p:nvSpPr>
        <p:spPr bwMode="auto">
          <a:xfrm flipH="1">
            <a:off x="8716963" y="1743076"/>
            <a:ext cx="412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4" name="Rectangle 780"/>
          <p:cNvSpPr>
            <a:spLocks noChangeArrowheads="1"/>
          </p:cNvSpPr>
          <p:nvPr/>
        </p:nvSpPr>
        <p:spPr bwMode="auto">
          <a:xfrm>
            <a:off x="5065713" y="1658938"/>
            <a:ext cx="249238" cy="18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Helvetica" charset="0"/>
                <a:cs typeface="Arial" pitchFamily="34" charset="0"/>
              </a:rPr>
              <a:t>4.5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5" name="Line 781"/>
          <p:cNvSpPr>
            <a:spLocks noChangeShapeType="1"/>
          </p:cNvSpPr>
          <p:nvPr/>
        </p:nvSpPr>
        <p:spPr bwMode="auto">
          <a:xfrm>
            <a:off x="5294313" y="1743076"/>
            <a:ext cx="34639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6" name="Line 782"/>
          <p:cNvSpPr>
            <a:spLocks noChangeShapeType="1"/>
          </p:cNvSpPr>
          <p:nvPr/>
        </p:nvSpPr>
        <p:spPr bwMode="auto">
          <a:xfrm>
            <a:off x="5294313" y="5207001"/>
            <a:ext cx="34639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7" name="Line 783"/>
          <p:cNvSpPr>
            <a:spLocks noChangeShapeType="1"/>
          </p:cNvSpPr>
          <p:nvPr/>
        </p:nvSpPr>
        <p:spPr bwMode="auto">
          <a:xfrm flipV="1">
            <a:off x="8758238" y="1743076"/>
            <a:ext cx="0" cy="3463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8" name="Line 784"/>
          <p:cNvSpPr>
            <a:spLocks noChangeShapeType="1"/>
          </p:cNvSpPr>
          <p:nvPr/>
        </p:nvSpPr>
        <p:spPr bwMode="auto">
          <a:xfrm flipV="1">
            <a:off x="5294313" y="1743076"/>
            <a:ext cx="0" cy="3463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69" name="Line 785"/>
          <p:cNvSpPr>
            <a:spLocks noChangeShapeType="1"/>
          </p:cNvSpPr>
          <p:nvPr/>
        </p:nvSpPr>
        <p:spPr bwMode="auto">
          <a:xfrm>
            <a:off x="5449888" y="3916363"/>
            <a:ext cx="0" cy="2603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0" name="Line 786"/>
          <p:cNvSpPr>
            <a:spLocks noChangeShapeType="1"/>
          </p:cNvSpPr>
          <p:nvPr/>
        </p:nvSpPr>
        <p:spPr bwMode="auto">
          <a:xfrm>
            <a:off x="5419725" y="3916363"/>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1" name="Line 787"/>
          <p:cNvSpPr>
            <a:spLocks noChangeShapeType="1"/>
          </p:cNvSpPr>
          <p:nvPr/>
        </p:nvSpPr>
        <p:spPr bwMode="auto">
          <a:xfrm>
            <a:off x="5419725" y="4176713"/>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2" name="Line 788"/>
          <p:cNvSpPr>
            <a:spLocks noChangeShapeType="1"/>
          </p:cNvSpPr>
          <p:nvPr/>
        </p:nvSpPr>
        <p:spPr bwMode="auto">
          <a:xfrm>
            <a:off x="5616575" y="4000501"/>
            <a:ext cx="0" cy="2905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3" name="Line 789"/>
          <p:cNvSpPr>
            <a:spLocks noChangeShapeType="1"/>
          </p:cNvSpPr>
          <p:nvPr/>
        </p:nvSpPr>
        <p:spPr bwMode="auto">
          <a:xfrm>
            <a:off x="5586413" y="4000501"/>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4" name="Line 790"/>
          <p:cNvSpPr>
            <a:spLocks noChangeShapeType="1"/>
          </p:cNvSpPr>
          <p:nvPr/>
        </p:nvSpPr>
        <p:spPr bwMode="auto">
          <a:xfrm>
            <a:off x="5586413" y="4291013"/>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5" name="Line 791"/>
          <p:cNvSpPr>
            <a:spLocks noChangeShapeType="1"/>
          </p:cNvSpPr>
          <p:nvPr/>
        </p:nvSpPr>
        <p:spPr bwMode="auto">
          <a:xfrm>
            <a:off x="5783263" y="3719513"/>
            <a:ext cx="0" cy="5191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6" name="Line 792"/>
          <p:cNvSpPr>
            <a:spLocks noChangeShapeType="1"/>
          </p:cNvSpPr>
          <p:nvPr/>
        </p:nvSpPr>
        <p:spPr bwMode="auto">
          <a:xfrm>
            <a:off x="5751513" y="3719513"/>
            <a:ext cx="635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7" name="Line 793"/>
          <p:cNvSpPr>
            <a:spLocks noChangeShapeType="1"/>
          </p:cNvSpPr>
          <p:nvPr/>
        </p:nvSpPr>
        <p:spPr bwMode="auto">
          <a:xfrm>
            <a:off x="5751513" y="4238626"/>
            <a:ext cx="635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8" name="Line 794"/>
          <p:cNvSpPr>
            <a:spLocks noChangeShapeType="1"/>
          </p:cNvSpPr>
          <p:nvPr/>
        </p:nvSpPr>
        <p:spPr bwMode="auto">
          <a:xfrm>
            <a:off x="5949950" y="3740151"/>
            <a:ext cx="0" cy="3222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79" name="Line 795"/>
          <p:cNvSpPr>
            <a:spLocks noChangeShapeType="1"/>
          </p:cNvSpPr>
          <p:nvPr/>
        </p:nvSpPr>
        <p:spPr bwMode="auto">
          <a:xfrm>
            <a:off x="5918200" y="3740151"/>
            <a:ext cx="635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0" name="Line 796"/>
          <p:cNvSpPr>
            <a:spLocks noChangeShapeType="1"/>
          </p:cNvSpPr>
          <p:nvPr/>
        </p:nvSpPr>
        <p:spPr bwMode="auto">
          <a:xfrm>
            <a:off x="5918200" y="4062413"/>
            <a:ext cx="635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1" name="Line 797"/>
          <p:cNvSpPr>
            <a:spLocks noChangeShapeType="1"/>
          </p:cNvSpPr>
          <p:nvPr/>
        </p:nvSpPr>
        <p:spPr bwMode="auto">
          <a:xfrm>
            <a:off x="6116638" y="3813176"/>
            <a:ext cx="0" cy="2698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2" name="Line 798"/>
          <p:cNvSpPr>
            <a:spLocks noChangeShapeType="1"/>
          </p:cNvSpPr>
          <p:nvPr/>
        </p:nvSpPr>
        <p:spPr bwMode="auto">
          <a:xfrm>
            <a:off x="6084888" y="3813176"/>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3" name="Line 799"/>
          <p:cNvSpPr>
            <a:spLocks noChangeShapeType="1"/>
          </p:cNvSpPr>
          <p:nvPr/>
        </p:nvSpPr>
        <p:spPr bwMode="auto">
          <a:xfrm>
            <a:off x="6084888" y="4083051"/>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4" name="Line 800"/>
          <p:cNvSpPr>
            <a:spLocks noChangeShapeType="1"/>
          </p:cNvSpPr>
          <p:nvPr/>
        </p:nvSpPr>
        <p:spPr bwMode="auto">
          <a:xfrm>
            <a:off x="6283325" y="3822701"/>
            <a:ext cx="0" cy="5619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5" name="Line 801"/>
          <p:cNvSpPr>
            <a:spLocks noChangeShapeType="1"/>
          </p:cNvSpPr>
          <p:nvPr/>
        </p:nvSpPr>
        <p:spPr bwMode="auto">
          <a:xfrm>
            <a:off x="6251575" y="3822701"/>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6" name="Line 802"/>
          <p:cNvSpPr>
            <a:spLocks noChangeShapeType="1"/>
          </p:cNvSpPr>
          <p:nvPr/>
        </p:nvSpPr>
        <p:spPr bwMode="auto">
          <a:xfrm>
            <a:off x="6251575" y="4384676"/>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7" name="Line 803"/>
          <p:cNvSpPr>
            <a:spLocks noChangeShapeType="1"/>
          </p:cNvSpPr>
          <p:nvPr/>
        </p:nvSpPr>
        <p:spPr bwMode="auto">
          <a:xfrm>
            <a:off x="6448425" y="4083051"/>
            <a:ext cx="0" cy="3635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8" name="Line 804"/>
          <p:cNvSpPr>
            <a:spLocks noChangeShapeType="1"/>
          </p:cNvSpPr>
          <p:nvPr/>
        </p:nvSpPr>
        <p:spPr bwMode="auto">
          <a:xfrm>
            <a:off x="6407150" y="4083051"/>
            <a:ext cx="730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89" name="Line 805"/>
          <p:cNvSpPr>
            <a:spLocks noChangeShapeType="1"/>
          </p:cNvSpPr>
          <p:nvPr/>
        </p:nvSpPr>
        <p:spPr bwMode="auto">
          <a:xfrm>
            <a:off x="6407150" y="4446588"/>
            <a:ext cx="730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0" name="Line 806"/>
          <p:cNvSpPr>
            <a:spLocks noChangeShapeType="1"/>
          </p:cNvSpPr>
          <p:nvPr/>
        </p:nvSpPr>
        <p:spPr bwMode="auto">
          <a:xfrm>
            <a:off x="6605588" y="3240088"/>
            <a:ext cx="0" cy="9159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1" name="Line 807"/>
          <p:cNvSpPr>
            <a:spLocks noChangeShapeType="1"/>
          </p:cNvSpPr>
          <p:nvPr/>
        </p:nvSpPr>
        <p:spPr bwMode="auto">
          <a:xfrm>
            <a:off x="6573838" y="3240088"/>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2" name="Line 808"/>
          <p:cNvSpPr>
            <a:spLocks noChangeShapeType="1"/>
          </p:cNvSpPr>
          <p:nvPr/>
        </p:nvSpPr>
        <p:spPr bwMode="auto">
          <a:xfrm>
            <a:off x="6573838" y="4156076"/>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3" name="Line 809"/>
          <p:cNvSpPr>
            <a:spLocks noChangeShapeType="1"/>
          </p:cNvSpPr>
          <p:nvPr/>
        </p:nvSpPr>
        <p:spPr bwMode="auto">
          <a:xfrm>
            <a:off x="6772275" y="3740151"/>
            <a:ext cx="0" cy="4572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4" name="Line 810"/>
          <p:cNvSpPr>
            <a:spLocks noChangeShapeType="1"/>
          </p:cNvSpPr>
          <p:nvPr/>
        </p:nvSpPr>
        <p:spPr bwMode="auto">
          <a:xfrm>
            <a:off x="6740525" y="3740151"/>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5" name="Line 811"/>
          <p:cNvSpPr>
            <a:spLocks noChangeShapeType="1"/>
          </p:cNvSpPr>
          <p:nvPr/>
        </p:nvSpPr>
        <p:spPr bwMode="auto">
          <a:xfrm>
            <a:off x="6740525" y="4197351"/>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6" name="Line 812"/>
          <p:cNvSpPr>
            <a:spLocks noChangeShapeType="1"/>
          </p:cNvSpPr>
          <p:nvPr/>
        </p:nvSpPr>
        <p:spPr bwMode="auto">
          <a:xfrm>
            <a:off x="6937375" y="3760788"/>
            <a:ext cx="0" cy="5413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7" name="Line 813"/>
          <p:cNvSpPr>
            <a:spLocks noChangeShapeType="1"/>
          </p:cNvSpPr>
          <p:nvPr/>
        </p:nvSpPr>
        <p:spPr bwMode="auto">
          <a:xfrm>
            <a:off x="6907213" y="3760788"/>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8" name="Line 814"/>
          <p:cNvSpPr>
            <a:spLocks noChangeShapeType="1"/>
          </p:cNvSpPr>
          <p:nvPr/>
        </p:nvSpPr>
        <p:spPr bwMode="auto">
          <a:xfrm>
            <a:off x="6907213" y="4302126"/>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699" name="Line 815"/>
          <p:cNvSpPr>
            <a:spLocks noChangeShapeType="1"/>
          </p:cNvSpPr>
          <p:nvPr/>
        </p:nvSpPr>
        <p:spPr bwMode="auto">
          <a:xfrm>
            <a:off x="7104063" y="3822701"/>
            <a:ext cx="0" cy="4270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0" name="Line 816"/>
          <p:cNvSpPr>
            <a:spLocks noChangeShapeType="1"/>
          </p:cNvSpPr>
          <p:nvPr/>
        </p:nvSpPr>
        <p:spPr bwMode="auto">
          <a:xfrm>
            <a:off x="7073900" y="3822701"/>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1" name="Line 817"/>
          <p:cNvSpPr>
            <a:spLocks noChangeShapeType="1"/>
          </p:cNvSpPr>
          <p:nvPr/>
        </p:nvSpPr>
        <p:spPr bwMode="auto">
          <a:xfrm>
            <a:off x="7073900" y="4249738"/>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2" name="Line 818"/>
          <p:cNvSpPr>
            <a:spLocks noChangeShapeType="1"/>
          </p:cNvSpPr>
          <p:nvPr/>
        </p:nvSpPr>
        <p:spPr bwMode="auto">
          <a:xfrm>
            <a:off x="7270750" y="3843338"/>
            <a:ext cx="0" cy="3952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3" name="Line 819"/>
          <p:cNvSpPr>
            <a:spLocks noChangeShapeType="1"/>
          </p:cNvSpPr>
          <p:nvPr/>
        </p:nvSpPr>
        <p:spPr bwMode="auto">
          <a:xfrm>
            <a:off x="7239000" y="3843338"/>
            <a:ext cx="635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4" name="Line 820"/>
          <p:cNvSpPr>
            <a:spLocks noChangeShapeType="1"/>
          </p:cNvSpPr>
          <p:nvPr/>
        </p:nvSpPr>
        <p:spPr bwMode="auto">
          <a:xfrm>
            <a:off x="7239000" y="4238626"/>
            <a:ext cx="635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5" name="Line 821"/>
          <p:cNvSpPr>
            <a:spLocks noChangeShapeType="1"/>
          </p:cNvSpPr>
          <p:nvPr/>
        </p:nvSpPr>
        <p:spPr bwMode="auto">
          <a:xfrm>
            <a:off x="7437438" y="3573463"/>
            <a:ext cx="0" cy="5508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6" name="Line 822"/>
          <p:cNvSpPr>
            <a:spLocks noChangeShapeType="1"/>
          </p:cNvSpPr>
          <p:nvPr/>
        </p:nvSpPr>
        <p:spPr bwMode="auto">
          <a:xfrm>
            <a:off x="7405688" y="3573463"/>
            <a:ext cx="635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7" name="Line 823"/>
          <p:cNvSpPr>
            <a:spLocks noChangeShapeType="1"/>
          </p:cNvSpPr>
          <p:nvPr/>
        </p:nvSpPr>
        <p:spPr bwMode="auto">
          <a:xfrm>
            <a:off x="7405688" y="4124326"/>
            <a:ext cx="635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8" name="Line 824"/>
          <p:cNvSpPr>
            <a:spLocks noChangeShapeType="1"/>
          </p:cNvSpPr>
          <p:nvPr/>
        </p:nvSpPr>
        <p:spPr bwMode="auto">
          <a:xfrm>
            <a:off x="7604125" y="2844801"/>
            <a:ext cx="0" cy="13112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09" name="Line 825"/>
          <p:cNvSpPr>
            <a:spLocks noChangeShapeType="1"/>
          </p:cNvSpPr>
          <p:nvPr/>
        </p:nvSpPr>
        <p:spPr bwMode="auto">
          <a:xfrm>
            <a:off x="7562850" y="2844801"/>
            <a:ext cx="714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0" name="Line 826"/>
          <p:cNvSpPr>
            <a:spLocks noChangeShapeType="1"/>
          </p:cNvSpPr>
          <p:nvPr/>
        </p:nvSpPr>
        <p:spPr bwMode="auto">
          <a:xfrm>
            <a:off x="7562850" y="4156076"/>
            <a:ext cx="71438"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1" name="Line 827"/>
          <p:cNvSpPr>
            <a:spLocks noChangeShapeType="1"/>
          </p:cNvSpPr>
          <p:nvPr/>
        </p:nvSpPr>
        <p:spPr bwMode="auto">
          <a:xfrm>
            <a:off x="7759700" y="3646488"/>
            <a:ext cx="0" cy="3635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2" name="Line 828"/>
          <p:cNvSpPr>
            <a:spLocks noChangeShapeType="1"/>
          </p:cNvSpPr>
          <p:nvPr/>
        </p:nvSpPr>
        <p:spPr bwMode="auto">
          <a:xfrm>
            <a:off x="7727950" y="3646488"/>
            <a:ext cx="635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3" name="Line 829"/>
          <p:cNvSpPr>
            <a:spLocks noChangeShapeType="1"/>
          </p:cNvSpPr>
          <p:nvPr/>
        </p:nvSpPr>
        <p:spPr bwMode="auto">
          <a:xfrm>
            <a:off x="7727950" y="4010026"/>
            <a:ext cx="635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4" name="Line 830"/>
          <p:cNvSpPr>
            <a:spLocks noChangeShapeType="1"/>
          </p:cNvSpPr>
          <p:nvPr/>
        </p:nvSpPr>
        <p:spPr bwMode="auto">
          <a:xfrm>
            <a:off x="7926388" y="3594101"/>
            <a:ext cx="0" cy="3540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5" name="Line 831"/>
          <p:cNvSpPr>
            <a:spLocks noChangeShapeType="1"/>
          </p:cNvSpPr>
          <p:nvPr/>
        </p:nvSpPr>
        <p:spPr bwMode="auto">
          <a:xfrm>
            <a:off x="7894638" y="3594101"/>
            <a:ext cx="635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6" name="Line 832"/>
          <p:cNvSpPr>
            <a:spLocks noChangeShapeType="1"/>
          </p:cNvSpPr>
          <p:nvPr/>
        </p:nvSpPr>
        <p:spPr bwMode="auto">
          <a:xfrm>
            <a:off x="7894638" y="3948113"/>
            <a:ext cx="635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7" name="Line 833"/>
          <p:cNvSpPr>
            <a:spLocks noChangeShapeType="1"/>
          </p:cNvSpPr>
          <p:nvPr/>
        </p:nvSpPr>
        <p:spPr bwMode="auto">
          <a:xfrm>
            <a:off x="8093075" y="3584576"/>
            <a:ext cx="0" cy="4460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8" name="Line 834"/>
          <p:cNvSpPr>
            <a:spLocks noChangeShapeType="1"/>
          </p:cNvSpPr>
          <p:nvPr/>
        </p:nvSpPr>
        <p:spPr bwMode="auto">
          <a:xfrm>
            <a:off x="8061325" y="3584576"/>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19" name="Line 835"/>
          <p:cNvSpPr>
            <a:spLocks noChangeShapeType="1"/>
          </p:cNvSpPr>
          <p:nvPr/>
        </p:nvSpPr>
        <p:spPr bwMode="auto">
          <a:xfrm>
            <a:off x="8061325" y="4030663"/>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0" name="Line 836"/>
          <p:cNvSpPr>
            <a:spLocks noChangeShapeType="1"/>
          </p:cNvSpPr>
          <p:nvPr/>
        </p:nvSpPr>
        <p:spPr bwMode="auto">
          <a:xfrm>
            <a:off x="8259763" y="3105151"/>
            <a:ext cx="0" cy="8112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1" name="Line 837"/>
          <p:cNvSpPr>
            <a:spLocks noChangeShapeType="1"/>
          </p:cNvSpPr>
          <p:nvPr/>
        </p:nvSpPr>
        <p:spPr bwMode="auto">
          <a:xfrm>
            <a:off x="8228013" y="3105151"/>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2" name="Line 838"/>
          <p:cNvSpPr>
            <a:spLocks noChangeShapeType="1"/>
          </p:cNvSpPr>
          <p:nvPr/>
        </p:nvSpPr>
        <p:spPr bwMode="auto">
          <a:xfrm>
            <a:off x="8228013" y="3916363"/>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3" name="Line 839"/>
          <p:cNvSpPr>
            <a:spLocks noChangeShapeType="1"/>
          </p:cNvSpPr>
          <p:nvPr/>
        </p:nvSpPr>
        <p:spPr bwMode="auto">
          <a:xfrm>
            <a:off x="8424863" y="3511551"/>
            <a:ext cx="0" cy="5095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4" name="Line 840"/>
          <p:cNvSpPr>
            <a:spLocks noChangeShapeType="1"/>
          </p:cNvSpPr>
          <p:nvPr/>
        </p:nvSpPr>
        <p:spPr bwMode="auto">
          <a:xfrm>
            <a:off x="8394700" y="3511551"/>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5" name="Line 841"/>
          <p:cNvSpPr>
            <a:spLocks noChangeShapeType="1"/>
          </p:cNvSpPr>
          <p:nvPr/>
        </p:nvSpPr>
        <p:spPr bwMode="auto">
          <a:xfrm>
            <a:off x="8394700" y="4021138"/>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6" name="Line 842"/>
          <p:cNvSpPr>
            <a:spLocks noChangeShapeType="1"/>
          </p:cNvSpPr>
          <p:nvPr/>
        </p:nvSpPr>
        <p:spPr bwMode="auto">
          <a:xfrm>
            <a:off x="8591550" y="3022601"/>
            <a:ext cx="0" cy="9255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7" name="Line 843"/>
          <p:cNvSpPr>
            <a:spLocks noChangeShapeType="1"/>
          </p:cNvSpPr>
          <p:nvPr/>
        </p:nvSpPr>
        <p:spPr bwMode="auto">
          <a:xfrm>
            <a:off x="8561388" y="3022601"/>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8" name="Line 844"/>
          <p:cNvSpPr>
            <a:spLocks noChangeShapeType="1"/>
          </p:cNvSpPr>
          <p:nvPr/>
        </p:nvSpPr>
        <p:spPr bwMode="auto">
          <a:xfrm>
            <a:off x="8561388" y="3948113"/>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729" name="Oval 845"/>
          <p:cNvSpPr>
            <a:spLocks noChangeArrowheads="1"/>
          </p:cNvSpPr>
          <p:nvPr/>
        </p:nvSpPr>
        <p:spPr bwMode="auto">
          <a:xfrm>
            <a:off x="5408613" y="4000501"/>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30" name="Oval 846"/>
          <p:cNvSpPr>
            <a:spLocks noChangeArrowheads="1"/>
          </p:cNvSpPr>
          <p:nvPr/>
        </p:nvSpPr>
        <p:spPr bwMode="auto">
          <a:xfrm>
            <a:off x="5575300" y="4103688"/>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89" name="Oval 848"/>
          <p:cNvSpPr>
            <a:spLocks noChangeArrowheads="1"/>
          </p:cNvSpPr>
          <p:nvPr/>
        </p:nvSpPr>
        <p:spPr bwMode="auto">
          <a:xfrm>
            <a:off x="5741988" y="3937000"/>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91" name="Oval 849"/>
          <p:cNvSpPr>
            <a:spLocks noChangeArrowheads="1"/>
          </p:cNvSpPr>
          <p:nvPr/>
        </p:nvSpPr>
        <p:spPr bwMode="auto">
          <a:xfrm>
            <a:off x="5908675" y="3854450"/>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92" name="Oval 850"/>
          <p:cNvSpPr>
            <a:spLocks noChangeArrowheads="1"/>
          </p:cNvSpPr>
          <p:nvPr/>
        </p:nvSpPr>
        <p:spPr bwMode="auto">
          <a:xfrm>
            <a:off x="6075363" y="3906838"/>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93" name="Oval 851"/>
          <p:cNvSpPr>
            <a:spLocks noChangeArrowheads="1"/>
          </p:cNvSpPr>
          <p:nvPr/>
        </p:nvSpPr>
        <p:spPr bwMode="auto">
          <a:xfrm>
            <a:off x="6240463" y="4062413"/>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94" name="Oval 852"/>
          <p:cNvSpPr>
            <a:spLocks noChangeArrowheads="1"/>
          </p:cNvSpPr>
          <p:nvPr/>
        </p:nvSpPr>
        <p:spPr bwMode="auto">
          <a:xfrm>
            <a:off x="6407150" y="4229100"/>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95" name="Oval 853"/>
          <p:cNvSpPr>
            <a:spLocks noChangeArrowheads="1"/>
          </p:cNvSpPr>
          <p:nvPr/>
        </p:nvSpPr>
        <p:spPr bwMode="auto">
          <a:xfrm>
            <a:off x="6564313" y="3656013"/>
            <a:ext cx="92075"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96" name="Oval 854"/>
          <p:cNvSpPr>
            <a:spLocks noChangeArrowheads="1"/>
          </p:cNvSpPr>
          <p:nvPr/>
        </p:nvSpPr>
        <p:spPr bwMode="auto">
          <a:xfrm>
            <a:off x="6729413" y="3927475"/>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97" name="Oval 855"/>
          <p:cNvSpPr>
            <a:spLocks noChangeArrowheads="1"/>
          </p:cNvSpPr>
          <p:nvPr/>
        </p:nvSpPr>
        <p:spPr bwMode="auto">
          <a:xfrm>
            <a:off x="6896100" y="3989388"/>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98" name="Oval 856"/>
          <p:cNvSpPr>
            <a:spLocks noChangeArrowheads="1"/>
          </p:cNvSpPr>
          <p:nvPr/>
        </p:nvSpPr>
        <p:spPr bwMode="auto">
          <a:xfrm>
            <a:off x="7062788" y="3989388"/>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99" name="Oval 857"/>
          <p:cNvSpPr>
            <a:spLocks noChangeArrowheads="1"/>
          </p:cNvSpPr>
          <p:nvPr/>
        </p:nvSpPr>
        <p:spPr bwMode="auto">
          <a:xfrm>
            <a:off x="7229475" y="4000500"/>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00" name="Oval 858"/>
          <p:cNvSpPr>
            <a:spLocks noChangeArrowheads="1"/>
          </p:cNvSpPr>
          <p:nvPr/>
        </p:nvSpPr>
        <p:spPr bwMode="auto">
          <a:xfrm>
            <a:off x="7396163" y="3802063"/>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01" name="Oval 859"/>
          <p:cNvSpPr>
            <a:spLocks noChangeArrowheads="1"/>
          </p:cNvSpPr>
          <p:nvPr/>
        </p:nvSpPr>
        <p:spPr bwMode="auto">
          <a:xfrm>
            <a:off x="7562850" y="3459163"/>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02" name="Oval 860"/>
          <p:cNvSpPr>
            <a:spLocks noChangeArrowheads="1"/>
          </p:cNvSpPr>
          <p:nvPr/>
        </p:nvSpPr>
        <p:spPr bwMode="auto">
          <a:xfrm>
            <a:off x="7718425" y="3781425"/>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03" name="Oval 861"/>
          <p:cNvSpPr>
            <a:spLocks noChangeArrowheads="1"/>
          </p:cNvSpPr>
          <p:nvPr/>
        </p:nvSpPr>
        <p:spPr bwMode="auto">
          <a:xfrm>
            <a:off x="7885113" y="3729038"/>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04" name="Oval 862"/>
          <p:cNvSpPr>
            <a:spLocks noChangeArrowheads="1"/>
          </p:cNvSpPr>
          <p:nvPr/>
        </p:nvSpPr>
        <p:spPr bwMode="auto">
          <a:xfrm>
            <a:off x="8051800" y="3760788"/>
            <a:ext cx="92075"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05" name="Oval 863"/>
          <p:cNvSpPr>
            <a:spLocks noChangeArrowheads="1"/>
          </p:cNvSpPr>
          <p:nvPr/>
        </p:nvSpPr>
        <p:spPr bwMode="auto">
          <a:xfrm>
            <a:off x="8216900" y="3468688"/>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06" name="Oval 864"/>
          <p:cNvSpPr>
            <a:spLocks noChangeArrowheads="1"/>
          </p:cNvSpPr>
          <p:nvPr/>
        </p:nvSpPr>
        <p:spPr bwMode="auto">
          <a:xfrm>
            <a:off x="8383588" y="3729038"/>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07" name="Oval 865"/>
          <p:cNvSpPr>
            <a:spLocks noChangeArrowheads="1"/>
          </p:cNvSpPr>
          <p:nvPr/>
        </p:nvSpPr>
        <p:spPr bwMode="auto">
          <a:xfrm>
            <a:off x="8550275" y="3448050"/>
            <a:ext cx="93663" cy="936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08" name="Oval 866"/>
          <p:cNvSpPr>
            <a:spLocks noChangeArrowheads="1"/>
          </p:cNvSpPr>
          <p:nvPr/>
        </p:nvSpPr>
        <p:spPr bwMode="auto">
          <a:xfrm>
            <a:off x="5408613" y="4000500"/>
            <a:ext cx="84138" cy="82550"/>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09" name="Oval 867"/>
          <p:cNvSpPr>
            <a:spLocks noChangeArrowheads="1"/>
          </p:cNvSpPr>
          <p:nvPr/>
        </p:nvSpPr>
        <p:spPr bwMode="auto">
          <a:xfrm>
            <a:off x="5575300" y="4103688"/>
            <a:ext cx="82550" cy="84138"/>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0" name="Oval 868"/>
          <p:cNvSpPr>
            <a:spLocks noChangeArrowheads="1"/>
          </p:cNvSpPr>
          <p:nvPr/>
        </p:nvSpPr>
        <p:spPr bwMode="auto">
          <a:xfrm>
            <a:off x="5741988" y="3937000"/>
            <a:ext cx="82550" cy="84138"/>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1" name="Oval 869"/>
          <p:cNvSpPr>
            <a:spLocks noChangeArrowheads="1"/>
          </p:cNvSpPr>
          <p:nvPr/>
        </p:nvSpPr>
        <p:spPr bwMode="auto">
          <a:xfrm>
            <a:off x="5908675" y="3854450"/>
            <a:ext cx="82550" cy="82550"/>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2" name="Oval 870"/>
          <p:cNvSpPr>
            <a:spLocks noChangeArrowheads="1"/>
          </p:cNvSpPr>
          <p:nvPr/>
        </p:nvSpPr>
        <p:spPr bwMode="auto">
          <a:xfrm>
            <a:off x="6075363" y="3906838"/>
            <a:ext cx="82550" cy="82550"/>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3" name="Oval 871"/>
          <p:cNvSpPr>
            <a:spLocks noChangeArrowheads="1"/>
          </p:cNvSpPr>
          <p:nvPr/>
        </p:nvSpPr>
        <p:spPr bwMode="auto">
          <a:xfrm>
            <a:off x="6240463" y="4062413"/>
            <a:ext cx="84138" cy="82550"/>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4" name="Oval 872"/>
          <p:cNvSpPr>
            <a:spLocks noChangeArrowheads="1"/>
          </p:cNvSpPr>
          <p:nvPr/>
        </p:nvSpPr>
        <p:spPr bwMode="auto">
          <a:xfrm>
            <a:off x="6407150" y="4229100"/>
            <a:ext cx="84138" cy="82550"/>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5" name="Oval 873"/>
          <p:cNvSpPr>
            <a:spLocks noChangeArrowheads="1"/>
          </p:cNvSpPr>
          <p:nvPr/>
        </p:nvSpPr>
        <p:spPr bwMode="auto">
          <a:xfrm>
            <a:off x="6564313" y="3656013"/>
            <a:ext cx="82550" cy="84138"/>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6" name="Oval 874"/>
          <p:cNvSpPr>
            <a:spLocks noChangeArrowheads="1"/>
          </p:cNvSpPr>
          <p:nvPr/>
        </p:nvSpPr>
        <p:spPr bwMode="auto">
          <a:xfrm>
            <a:off x="6729413" y="3927475"/>
            <a:ext cx="84138" cy="82550"/>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7" name="Oval 875"/>
          <p:cNvSpPr>
            <a:spLocks noChangeArrowheads="1"/>
          </p:cNvSpPr>
          <p:nvPr/>
        </p:nvSpPr>
        <p:spPr bwMode="auto">
          <a:xfrm>
            <a:off x="6896100" y="3989388"/>
            <a:ext cx="84138" cy="82550"/>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8" name="Oval 876"/>
          <p:cNvSpPr>
            <a:spLocks noChangeArrowheads="1"/>
          </p:cNvSpPr>
          <p:nvPr/>
        </p:nvSpPr>
        <p:spPr bwMode="auto">
          <a:xfrm>
            <a:off x="7062788" y="3989388"/>
            <a:ext cx="82550" cy="82550"/>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19" name="Oval 877"/>
          <p:cNvSpPr>
            <a:spLocks noChangeArrowheads="1"/>
          </p:cNvSpPr>
          <p:nvPr/>
        </p:nvSpPr>
        <p:spPr bwMode="auto">
          <a:xfrm>
            <a:off x="7229475" y="4000500"/>
            <a:ext cx="82550" cy="82550"/>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20" name="Oval 878"/>
          <p:cNvSpPr>
            <a:spLocks noChangeArrowheads="1"/>
          </p:cNvSpPr>
          <p:nvPr/>
        </p:nvSpPr>
        <p:spPr bwMode="auto">
          <a:xfrm>
            <a:off x="7396163" y="3802063"/>
            <a:ext cx="82550" cy="84138"/>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21" name="Oval 879"/>
          <p:cNvSpPr>
            <a:spLocks noChangeArrowheads="1"/>
          </p:cNvSpPr>
          <p:nvPr/>
        </p:nvSpPr>
        <p:spPr bwMode="auto">
          <a:xfrm>
            <a:off x="7562850" y="3459163"/>
            <a:ext cx="82550" cy="82550"/>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22" name="Oval 880"/>
          <p:cNvSpPr>
            <a:spLocks noChangeArrowheads="1"/>
          </p:cNvSpPr>
          <p:nvPr/>
        </p:nvSpPr>
        <p:spPr bwMode="auto">
          <a:xfrm>
            <a:off x="7718425" y="3781425"/>
            <a:ext cx="82550" cy="82550"/>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23" name="Oval 881"/>
          <p:cNvSpPr>
            <a:spLocks noChangeArrowheads="1"/>
          </p:cNvSpPr>
          <p:nvPr/>
        </p:nvSpPr>
        <p:spPr bwMode="auto">
          <a:xfrm>
            <a:off x="7885113" y="3729038"/>
            <a:ext cx="82550" cy="84138"/>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24" name="Oval 882"/>
          <p:cNvSpPr>
            <a:spLocks noChangeArrowheads="1"/>
          </p:cNvSpPr>
          <p:nvPr/>
        </p:nvSpPr>
        <p:spPr bwMode="auto">
          <a:xfrm>
            <a:off x="8051800" y="3760788"/>
            <a:ext cx="82550" cy="82550"/>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25" name="Oval 883"/>
          <p:cNvSpPr>
            <a:spLocks noChangeArrowheads="1"/>
          </p:cNvSpPr>
          <p:nvPr/>
        </p:nvSpPr>
        <p:spPr bwMode="auto">
          <a:xfrm>
            <a:off x="8216900" y="3468688"/>
            <a:ext cx="84138" cy="84138"/>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26" name="Oval 884"/>
          <p:cNvSpPr>
            <a:spLocks noChangeArrowheads="1"/>
          </p:cNvSpPr>
          <p:nvPr/>
        </p:nvSpPr>
        <p:spPr bwMode="auto">
          <a:xfrm>
            <a:off x="8383588" y="3729038"/>
            <a:ext cx="84138" cy="84138"/>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27" name="Oval 885"/>
          <p:cNvSpPr>
            <a:spLocks noChangeArrowheads="1"/>
          </p:cNvSpPr>
          <p:nvPr/>
        </p:nvSpPr>
        <p:spPr bwMode="auto">
          <a:xfrm>
            <a:off x="8550275" y="3448050"/>
            <a:ext cx="82550" cy="84138"/>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28" name="Line 886"/>
          <p:cNvSpPr>
            <a:spLocks noChangeShapeType="1"/>
          </p:cNvSpPr>
          <p:nvPr/>
        </p:nvSpPr>
        <p:spPr bwMode="auto">
          <a:xfrm flipV="1">
            <a:off x="5449888" y="3740150"/>
            <a:ext cx="3141663" cy="228600"/>
          </a:xfrm>
          <a:prstGeom prst="line">
            <a:avLst/>
          </a:prstGeom>
          <a:noFill/>
          <a:ln w="13" cap="flat">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529" name="Rectangle 887"/>
          <p:cNvSpPr>
            <a:spLocks noChangeArrowheads="1"/>
          </p:cNvSpPr>
          <p:nvPr/>
        </p:nvSpPr>
        <p:spPr bwMode="auto">
          <a:xfrm>
            <a:off x="6303963" y="5424488"/>
            <a:ext cx="1365758"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FFFFFF"/>
                </a:solidFill>
                <a:effectLst/>
                <a:cs typeface="Arial" pitchFamily="34" charset="0"/>
              </a:rPr>
              <a:t>Block Number</a:t>
            </a:r>
            <a:endParaRPr kumimoji="0" lang="en-US" sz="1800" b="0" i="0" u="none" strike="noStrike" cap="none" normalizeH="0" baseline="0" smtClean="0">
              <a:ln>
                <a:noFill/>
              </a:ln>
              <a:solidFill>
                <a:schemeClr val="tx1"/>
              </a:solidFill>
              <a:effectLst/>
              <a:cs typeface="Arial" pitchFamily="34" charset="0"/>
            </a:endParaRPr>
          </a:p>
        </p:txBody>
      </p:sp>
      <p:sp>
        <p:nvSpPr>
          <p:cNvPr id="2530" name="Rectangle 888"/>
          <p:cNvSpPr>
            <a:spLocks noChangeArrowheads="1"/>
          </p:cNvSpPr>
          <p:nvPr/>
        </p:nvSpPr>
        <p:spPr bwMode="auto">
          <a:xfrm rot="16200000">
            <a:off x="4810953" y="3297644"/>
            <a:ext cx="157094"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FFFFFF"/>
                </a:solidFill>
                <a:effectLst/>
                <a:cs typeface="Arial" pitchFamily="34" charset="0"/>
              </a:rPr>
              <a:t>d'</a:t>
            </a:r>
            <a:endParaRPr kumimoji="0" lang="en-US" sz="1800" b="0" i="0" u="none" strike="noStrike" cap="none" normalizeH="0" baseline="0" smtClean="0">
              <a:ln>
                <a:noFill/>
              </a:ln>
              <a:solidFill>
                <a:schemeClr val="tx1"/>
              </a:solidFill>
              <a:effectLst/>
              <a:cs typeface="Arial" pitchFamily="34" charset="0"/>
            </a:endParaRPr>
          </a:p>
        </p:txBody>
      </p:sp>
      <p:sp>
        <p:nvSpPr>
          <p:cNvPr id="1331" name="TextBox 1330"/>
          <p:cNvSpPr txBox="1"/>
          <p:nvPr/>
        </p:nvSpPr>
        <p:spPr>
          <a:xfrm>
            <a:off x="5640016" y="1889126"/>
            <a:ext cx="2952328" cy="584775"/>
          </a:xfrm>
          <a:prstGeom prst="rect">
            <a:avLst/>
          </a:prstGeom>
          <a:noFill/>
        </p:spPr>
        <p:txBody>
          <a:bodyPr wrap="square" rtlCol="0">
            <a:spAutoFit/>
          </a:bodyPr>
          <a:lstStyle/>
          <a:p>
            <a:r>
              <a:rPr lang="en-US" sz="1600" dirty="0"/>
              <a:t>H</a:t>
            </a:r>
            <a:r>
              <a:rPr lang="en-US" sz="1600" baseline="-25000" dirty="0"/>
              <a:t>0</a:t>
            </a:r>
            <a:r>
              <a:rPr lang="en-US" sz="1600" dirty="0"/>
              <a:t>: Mean </a:t>
            </a:r>
            <a:r>
              <a:rPr lang="en-US" sz="1600" dirty="0" smtClean="0"/>
              <a:t>Non-Roved Slopes </a:t>
            </a:r>
            <a:r>
              <a:rPr lang="en-US" sz="1600" dirty="0"/>
              <a:t>= 0:</a:t>
            </a:r>
          </a:p>
          <a:p>
            <a:r>
              <a:rPr lang="en-CA" sz="1600" dirty="0"/>
              <a:t>t(7) = 2.144, p = 0.035</a:t>
            </a:r>
          </a:p>
        </p:txBody>
      </p:sp>
    </p:spTree>
    <p:extLst>
      <p:ext uri="{BB962C8B-B14F-4D97-AF65-F5344CB8AC3E}">
        <p14:creationId xmlns="" xmlns:p14="http://schemas.microsoft.com/office/powerpoint/2010/main" val="4626069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Perceptual Learning</a:t>
            </a:r>
            <a:endParaRPr lang="en-US" dirty="0"/>
          </a:p>
        </p:txBody>
      </p:sp>
      <p:grpSp>
        <p:nvGrpSpPr>
          <p:cNvPr id="15" name="Group 14"/>
          <p:cNvGrpSpPr/>
          <p:nvPr/>
        </p:nvGrpSpPr>
        <p:grpSpPr>
          <a:xfrm>
            <a:off x="5715008" y="2786058"/>
            <a:ext cx="1359704" cy="1571636"/>
            <a:chOff x="693604" y="1700808"/>
            <a:chExt cx="1359704" cy="1571636"/>
          </a:xfrm>
        </p:grpSpPr>
        <p:cxnSp>
          <p:nvCxnSpPr>
            <p:cNvPr id="4" name="Straight Connector 3"/>
            <p:cNvCxnSpPr/>
            <p:nvPr/>
          </p:nvCxnSpPr>
          <p:spPr>
            <a:xfrm rot="5400000">
              <a:off x="-91420" y="2485832"/>
              <a:ext cx="1571636"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1266696" y="2485832"/>
              <a:ext cx="1571636"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977076" y="2485832"/>
              <a:ext cx="1571636"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flipH="1">
            <a:off x="2071670" y="2714620"/>
            <a:ext cx="1359704" cy="1571636"/>
            <a:chOff x="693604" y="1700808"/>
            <a:chExt cx="1359704" cy="1571636"/>
          </a:xfrm>
        </p:grpSpPr>
        <p:cxnSp>
          <p:nvCxnSpPr>
            <p:cNvPr id="19" name="Straight Connector 18"/>
            <p:cNvCxnSpPr/>
            <p:nvPr/>
          </p:nvCxnSpPr>
          <p:spPr>
            <a:xfrm rot="5400000">
              <a:off x="-91420" y="2485832"/>
              <a:ext cx="1571636"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1266696" y="2485832"/>
              <a:ext cx="1571636"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977076" y="2485832"/>
              <a:ext cx="1571636"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Summary</a:t>
            </a:r>
            <a:endParaRPr lang="en-US" dirty="0"/>
          </a:p>
        </p:txBody>
      </p:sp>
      <p:sp>
        <p:nvSpPr>
          <p:cNvPr id="4" name="Content Placeholder 3"/>
          <p:cNvSpPr>
            <a:spLocks noGrp="1"/>
          </p:cNvSpPr>
          <p:nvPr>
            <p:ph idx="1"/>
          </p:nvPr>
        </p:nvSpPr>
        <p:spPr/>
        <p:txBody>
          <a:bodyPr>
            <a:normAutofit fontScale="85000" lnSpcReduction="20000"/>
          </a:bodyPr>
          <a:lstStyle/>
          <a:p>
            <a:r>
              <a:rPr lang="en-US" dirty="0" smtClean="0"/>
              <a:t>There are three types of learning models: supervised, unsupervised and reward-based.</a:t>
            </a:r>
          </a:p>
          <a:p>
            <a:r>
              <a:rPr lang="en-US" dirty="0" smtClean="0"/>
              <a:t>Only reward-based learning withstands empirical falsification, and it suffers from the unsupervised bias.</a:t>
            </a:r>
          </a:p>
          <a:p>
            <a:r>
              <a:rPr lang="en-US" dirty="0"/>
              <a:t>When roving two </a:t>
            </a:r>
            <a:r>
              <a:rPr lang="en-US" dirty="0" smtClean="0"/>
              <a:t>tasks, easy </a:t>
            </a:r>
            <a:r>
              <a:rPr lang="en-US" dirty="0"/>
              <a:t>and </a:t>
            </a:r>
            <a:r>
              <a:rPr lang="en-US" dirty="0" smtClean="0"/>
              <a:t>hard, </a:t>
            </a:r>
            <a:r>
              <a:rPr lang="en-US" dirty="0"/>
              <a:t>learning fails, as can be shown mathematically.  And that is why roving occurs </a:t>
            </a:r>
            <a:r>
              <a:rPr lang="en-US" dirty="0" smtClean="0"/>
              <a:t>empirically.</a:t>
            </a:r>
          </a:p>
          <a:p>
            <a:r>
              <a:rPr lang="en-US" dirty="0"/>
              <a:t>A strange prediction from this is that </a:t>
            </a:r>
            <a:r>
              <a:rPr lang="en-US" dirty="0" smtClean="0"/>
              <a:t>roving a </a:t>
            </a:r>
            <a:r>
              <a:rPr lang="en-US" dirty="0" smtClean="0"/>
              <a:t>hard </a:t>
            </a:r>
            <a:r>
              <a:rPr lang="en-US" dirty="0"/>
              <a:t>and a very </a:t>
            </a:r>
            <a:r>
              <a:rPr lang="en-US" dirty="0" smtClean="0"/>
              <a:t>easy task </a:t>
            </a:r>
            <a:r>
              <a:rPr lang="en-US" dirty="0"/>
              <a:t>should deteriorate performance. </a:t>
            </a:r>
            <a:r>
              <a:rPr lang="en-US" dirty="0" smtClean="0"/>
              <a:t>Roving two </a:t>
            </a:r>
            <a:r>
              <a:rPr lang="en-US" dirty="0"/>
              <a:t>hard tasks might make learning easier than roving a hard and an easy </a:t>
            </a:r>
            <a:r>
              <a:rPr lang="en-US" dirty="0" smtClean="0"/>
              <a:t>task, </a:t>
            </a:r>
            <a:r>
              <a:rPr lang="en-US" dirty="0"/>
              <a:t>and </a:t>
            </a:r>
            <a:r>
              <a:rPr lang="en-US" dirty="0" smtClean="0"/>
              <a:t>this has actually been shown in other studies.</a:t>
            </a:r>
            <a:endParaRPr lang="en-US" dirty="0"/>
          </a:p>
        </p:txBody>
      </p:sp>
    </p:spTree>
    <p:extLst>
      <p:ext uri="{BB962C8B-B14F-4D97-AF65-F5344CB8AC3E}">
        <p14:creationId xmlns="" xmlns:p14="http://schemas.microsoft.com/office/powerpoint/2010/main" val="3078886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0"/>
            <a:ext cx="8229600" cy="1143000"/>
          </a:xfrm>
        </p:spPr>
        <p:txBody>
          <a:bodyPr/>
          <a:lstStyle/>
          <a:p>
            <a:r>
              <a:rPr lang="en-US" dirty="0" smtClean="0"/>
              <a:t>Thank for your attention.</a:t>
            </a:r>
            <a:endParaRPr lang="en-US" dirty="0"/>
          </a:p>
        </p:txBody>
      </p:sp>
    </p:spTree>
    <p:extLst>
      <p:ext uri="{BB962C8B-B14F-4D97-AF65-F5344CB8AC3E}">
        <p14:creationId xmlns="" xmlns:p14="http://schemas.microsoft.com/office/powerpoint/2010/main" val="9548439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is Learning During Roving Successful?</a:t>
            </a:r>
            <a:endParaRPr lang="en-US" dirty="0"/>
          </a:p>
        </p:txBody>
      </p:sp>
      <p:grpSp>
        <p:nvGrpSpPr>
          <p:cNvPr id="5" name="Group 52"/>
          <p:cNvGrpSpPr/>
          <p:nvPr/>
        </p:nvGrpSpPr>
        <p:grpSpPr>
          <a:xfrm>
            <a:off x="3433509" y="2269065"/>
            <a:ext cx="2215372" cy="714380"/>
            <a:chOff x="856430" y="2571744"/>
            <a:chExt cx="2215372" cy="714380"/>
          </a:xfrm>
        </p:grpSpPr>
        <p:grpSp>
          <p:nvGrpSpPr>
            <p:cNvPr id="8" name="Group 12"/>
            <p:cNvGrpSpPr/>
            <p:nvPr/>
          </p:nvGrpSpPr>
          <p:grpSpPr>
            <a:xfrm>
              <a:off x="856430" y="2572141"/>
              <a:ext cx="73820" cy="713586"/>
              <a:chOff x="856430" y="2643976"/>
              <a:chExt cx="73820" cy="713586"/>
            </a:xfrm>
          </p:grpSpPr>
          <p:cxnSp>
            <p:nvCxnSpPr>
              <p:cNvPr id="6" name="Straight Connector 5"/>
              <p:cNvCxnSpPr/>
              <p:nvPr/>
            </p:nvCxnSpPr>
            <p:spPr>
              <a:xfrm rot="5400000">
                <a:off x="678629" y="2821777"/>
                <a:ext cx="35719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750861" y="3178173"/>
                <a:ext cx="35719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13"/>
            <p:cNvGrpSpPr/>
            <p:nvPr/>
          </p:nvGrpSpPr>
          <p:grpSpPr>
            <a:xfrm>
              <a:off x="2355834" y="2571744"/>
              <a:ext cx="715968" cy="714380"/>
              <a:chOff x="1857356" y="2643182"/>
              <a:chExt cx="715968" cy="714380"/>
            </a:xfrm>
          </p:grpSpPr>
          <p:cxnSp>
            <p:nvCxnSpPr>
              <p:cNvPr id="9" name="Straight Connector 8"/>
              <p:cNvCxnSpPr/>
              <p:nvPr/>
            </p:nvCxnSpPr>
            <p:spPr>
              <a:xfrm rot="5400000">
                <a:off x="1500960" y="2999578"/>
                <a:ext cx="71438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1715274" y="2999578"/>
                <a:ext cx="71438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215340" y="2999578"/>
                <a:ext cx="71438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1500166" y="2744268"/>
              <a:ext cx="571504" cy="369332"/>
            </a:xfrm>
            <a:prstGeom prst="rect">
              <a:avLst/>
            </a:prstGeom>
            <a:noFill/>
          </p:spPr>
          <p:txBody>
            <a:bodyPr wrap="square" rtlCol="0">
              <a:spAutoFit/>
            </a:bodyPr>
            <a:lstStyle/>
            <a:p>
              <a:r>
                <a:rPr lang="en-US" dirty="0" smtClean="0"/>
                <a:t>Vs.</a:t>
              </a:r>
              <a:endParaRPr lang="en-US" dirty="0"/>
            </a:p>
          </p:txBody>
        </p:sp>
      </p:grpSp>
      <p:grpSp>
        <p:nvGrpSpPr>
          <p:cNvPr id="13" name="Group 53"/>
          <p:cNvGrpSpPr/>
          <p:nvPr/>
        </p:nvGrpSpPr>
        <p:grpSpPr>
          <a:xfrm>
            <a:off x="3014826" y="3488356"/>
            <a:ext cx="2648845" cy="715968"/>
            <a:chOff x="572266" y="3791035"/>
            <a:chExt cx="2648845" cy="715968"/>
          </a:xfrm>
        </p:grpSpPr>
        <p:grpSp>
          <p:nvGrpSpPr>
            <p:cNvPr id="14" name="Group 15"/>
            <p:cNvGrpSpPr/>
            <p:nvPr/>
          </p:nvGrpSpPr>
          <p:grpSpPr>
            <a:xfrm rot="2700000">
              <a:off x="571472" y="3791829"/>
              <a:ext cx="715968" cy="714380"/>
              <a:chOff x="1857356" y="2643182"/>
              <a:chExt cx="715968" cy="714380"/>
            </a:xfrm>
          </p:grpSpPr>
          <p:cxnSp>
            <p:nvCxnSpPr>
              <p:cNvPr id="17" name="Straight Connector 16"/>
              <p:cNvCxnSpPr/>
              <p:nvPr/>
            </p:nvCxnSpPr>
            <p:spPr>
              <a:xfrm rot="5400000">
                <a:off x="1500960" y="2999578"/>
                <a:ext cx="71438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1715274" y="2999578"/>
                <a:ext cx="71438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2215340" y="2999578"/>
                <a:ext cx="71438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 name="Group 23"/>
            <p:cNvGrpSpPr/>
            <p:nvPr/>
          </p:nvGrpSpPr>
          <p:grpSpPr>
            <a:xfrm rot="18900000" flipV="1">
              <a:off x="2505143" y="3791829"/>
              <a:ext cx="715968" cy="714380"/>
              <a:chOff x="1857356" y="2643182"/>
              <a:chExt cx="715968" cy="714380"/>
            </a:xfrm>
          </p:grpSpPr>
          <p:cxnSp>
            <p:nvCxnSpPr>
              <p:cNvPr id="25" name="Straight Connector 24"/>
              <p:cNvCxnSpPr/>
              <p:nvPr/>
            </p:nvCxnSpPr>
            <p:spPr>
              <a:xfrm rot="5400000">
                <a:off x="1500960" y="2999578"/>
                <a:ext cx="71438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a:off x="1715274" y="2999578"/>
                <a:ext cx="71438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2215340" y="2999578"/>
                <a:ext cx="71438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 name="TextBox 27"/>
            <p:cNvSpPr txBox="1"/>
            <p:nvPr/>
          </p:nvSpPr>
          <p:spPr>
            <a:xfrm>
              <a:off x="1571604" y="3964353"/>
              <a:ext cx="571504" cy="369332"/>
            </a:xfrm>
            <a:prstGeom prst="rect">
              <a:avLst/>
            </a:prstGeom>
            <a:noFill/>
          </p:spPr>
          <p:txBody>
            <a:bodyPr wrap="square" rtlCol="0">
              <a:spAutoFit/>
            </a:bodyPr>
            <a:lstStyle/>
            <a:p>
              <a:r>
                <a:rPr lang="en-US" dirty="0" smtClean="0"/>
                <a:t>Vs.</a:t>
              </a:r>
              <a:endParaRPr lang="en-US" dirty="0"/>
            </a:p>
          </p:txBody>
        </p:sp>
      </p:grpSp>
      <p:grpSp>
        <p:nvGrpSpPr>
          <p:cNvPr id="20" name="Group 50"/>
          <p:cNvGrpSpPr/>
          <p:nvPr/>
        </p:nvGrpSpPr>
        <p:grpSpPr>
          <a:xfrm>
            <a:off x="2803331" y="4555081"/>
            <a:ext cx="1000132" cy="1155150"/>
            <a:chOff x="214282" y="5072074"/>
            <a:chExt cx="1000132" cy="1155150"/>
          </a:xfrm>
        </p:grpSpPr>
        <p:grpSp>
          <p:nvGrpSpPr>
            <p:cNvPr id="21" name="Group 28"/>
            <p:cNvGrpSpPr/>
            <p:nvPr/>
          </p:nvGrpSpPr>
          <p:grpSpPr>
            <a:xfrm>
              <a:off x="356364" y="5072074"/>
              <a:ext cx="715968" cy="714380"/>
              <a:chOff x="1857356" y="2643182"/>
              <a:chExt cx="715968" cy="714380"/>
            </a:xfrm>
          </p:grpSpPr>
          <p:cxnSp>
            <p:nvCxnSpPr>
              <p:cNvPr id="30" name="Straight Connector 29"/>
              <p:cNvCxnSpPr/>
              <p:nvPr/>
            </p:nvCxnSpPr>
            <p:spPr>
              <a:xfrm rot="5400000">
                <a:off x="1500960" y="2999578"/>
                <a:ext cx="71438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1715274" y="2999578"/>
                <a:ext cx="71438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2215340" y="2999578"/>
                <a:ext cx="71438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a:off x="214282" y="5857892"/>
              <a:ext cx="1000132" cy="369332"/>
            </a:xfrm>
            <a:prstGeom prst="rect">
              <a:avLst/>
            </a:prstGeom>
            <a:noFill/>
          </p:spPr>
          <p:txBody>
            <a:bodyPr wrap="square" rtlCol="0">
              <a:spAutoFit/>
            </a:bodyPr>
            <a:lstStyle/>
            <a:p>
              <a:r>
                <a:rPr lang="en-US" dirty="0" smtClean="0"/>
                <a:t>150 ms</a:t>
              </a:r>
              <a:endParaRPr lang="en-US" dirty="0"/>
            </a:p>
          </p:txBody>
        </p:sp>
      </p:grpSp>
      <p:grpSp>
        <p:nvGrpSpPr>
          <p:cNvPr id="22" name="Group 51"/>
          <p:cNvGrpSpPr/>
          <p:nvPr/>
        </p:nvGrpSpPr>
        <p:grpSpPr>
          <a:xfrm>
            <a:off x="4875033" y="4555081"/>
            <a:ext cx="1000132" cy="1155150"/>
            <a:chOff x="2285984" y="5072074"/>
            <a:chExt cx="1000132" cy="1155150"/>
          </a:xfrm>
        </p:grpSpPr>
        <p:sp>
          <p:nvSpPr>
            <p:cNvPr id="34" name="TextBox 33"/>
            <p:cNvSpPr txBox="1"/>
            <p:nvPr/>
          </p:nvSpPr>
          <p:spPr>
            <a:xfrm>
              <a:off x="2285984" y="5857892"/>
              <a:ext cx="1000132" cy="369332"/>
            </a:xfrm>
            <a:prstGeom prst="rect">
              <a:avLst/>
            </a:prstGeom>
            <a:noFill/>
          </p:spPr>
          <p:txBody>
            <a:bodyPr wrap="square" rtlCol="0">
              <a:spAutoFit/>
            </a:bodyPr>
            <a:lstStyle/>
            <a:p>
              <a:r>
                <a:rPr lang="en-US" dirty="0" smtClean="0"/>
                <a:t>500 ms</a:t>
              </a:r>
              <a:endParaRPr lang="en-US" dirty="0"/>
            </a:p>
          </p:txBody>
        </p:sp>
        <p:grpSp>
          <p:nvGrpSpPr>
            <p:cNvPr id="23" name="Group 34"/>
            <p:cNvGrpSpPr/>
            <p:nvPr/>
          </p:nvGrpSpPr>
          <p:grpSpPr>
            <a:xfrm>
              <a:off x="2428066" y="5072074"/>
              <a:ext cx="715968" cy="714380"/>
              <a:chOff x="1857356" y="2643182"/>
              <a:chExt cx="715968" cy="714380"/>
            </a:xfrm>
          </p:grpSpPr>
          <p:cxnSp>
            <p:nvCxnSpPr>
              <p:cNvPr id="36" name="Straight Connector 35"/>
              <p:cNvCxnSpPr/>
              <p:nvPr/>
            </p:nvCxnSpPr>
            <p:spPr>
              <a:xfrm rot="5400000">
                <a:off x="1500960" y="2999578"/>
                <a:ext cx="71438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1715274" y="2999578"/>
                <a:ext cx="71438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2215340" y="2999578"/>
                <a:ext cx="71438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9" name="TextBox 38"/>
          <p:cNvSpPr txBox="1"/>
          <p:nvPr/>
        </p:nvSpPr>
        <p:spPr>
          <a:xfrm>
            <a:off x="4017777" y="4947990"/>
            <a:ext cx="571504" cy="369332"/>
          </a:xfrm>
          <a:prstGeom prst="rect">
            <a:avLst/>
          </a:prstGeom>
          <a:noFill/>
        </p:spPr>
        <p:txBody>
          <a:bodyPr wrap="square" rtlCol="0">
            <a:spAutoFit/>
          </a:bodyPr>
          <a:lstStyle/>
          <a:p>
            <a:r>
              <a:rPr lang="en-US" dirty="0" smtClean="0"/>
              <a:t>Vs.</a:t>
            </a:r>
            <a:endParaRPr lang="en-US" dirty="0"/>
          </a:p>
        </p:txBody>
      </p:sp>
    </p:spTree>
    <p:extLst>
      <p:ext uri="{BB962C8B-B14F-4D97-AF65-F5344CB8AC3E}">
        <p14:creationId xmlns="" xmlns:p14="http://schemas.microsoft.com/office/powerpoint/2010/main" val="31610172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t>
            </a:r>
            <a:endParaRPr lang="en-US" dirty="0"/>
          </a:p>
        </p:txBody>
      </p:sp>
      <p:sp>
        <p:nvSpPr>
          <p:cNvPr id="4" name="Content Placeholder 3"/>
          <p:cNvSpPr>
            <a:spLocks noGrp="1"/>
          </p:cNvSpPr>
          <p:nvPr>
            <p:ph sz="half" idx="1"/>
          </p:nvPr>
        </p:nvSpPr>
        <p:spPr>
          <a:xfrm>
            <a:off x="457200" y="1600200"/>
            <a:ext cx="4402832" cy="4525963"/>
          </a:xfrm>
        </p:spPr>
        <p:txBody>
          <a:bodyPr>
            <a:normAutofit fontScale="92500" lnSpcReduction="10000"/>
          </a:bodyPr>
          <a:lstStyle/>
          <a:p>
            <a:r>
              <a:rPr lang="en-US" dirty="0" smtClean="0"/>
              <a:t>Used two stimuli: 1800” and 1200”.</a:t>
            </a:r>
          </a:p>
          <a:p>
            <a:r>
              <a:rPr lang="en-US" dirty="0" smtClean="0"/>
              <a:t>Measured pre-training thresholds for both stimuli in isolation.</a:t>
            </a:r>
          </a:p>
          <a:p>
            <a:r>
              <a:rPr lang="en-US" dirty="0" smtClean="0"/>
              <a:t>Trained subjects with fixed offsets (easy = </a:t>
            </a:r>
            <a:r>
              <a:rPr lang="en-US" dirty="0"/>
              <a:t>1.5 × </a:t>
            </a:r>
            <a:r>
              <a:rPr lang="en-US" dirty="0" smtClean="0"/>
              <a:t>pre-training threshold, hard = 0.9 × pre-training threshold).</a:t>
            </a:r>
          </a:p>
          <a:p>
            <a:r>
              <a:rPr lang="en-US" dirty="0" smtClean="0"/>
              <a:t>In 20 blocks of 80 trials.</a:t>
            </a:r>
          </a:p>
          <a:p>
            <a:r>
              <a:rPr lang="en-US" dirty="0" smtClean="0"/>
              <a:t>Roved stimuli.</a:t>
            </a:r>
          </a:p>
        </p:txBody>
      </p:sp>
      <p:cxnSp>
        <p:nvCxnSpPr>
          <p:cNvPr id="8" name="Straight Connector 7"/>
          <p:cNvCxnSpPr/>
          <p:nvPr/>
        </p:nvCxnSpPr>
        <p:spPr>
          <a:xfrm rot="5400000">
            <a:off x="4680012" y="2528900"/>
            <a:ext cx="93610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760132" y="2528900"/>
            <a:ext cx="93610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5112060" y="2528900"/>
            <a:ext cx="93610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292080" y="3148808"/>
            <a:ext cx="864096" cy="276999"/>
          </a:xfrm>
          <a:prstGeom prst="rect">
            <a:avLst/>
          </a:prstGeom>
          <a:noFill/>
        </p:spPr>
        <p:txBody>
          <a:bodyPr wrap="square" rtlCol="0">
            <a:spAutoFit/>
          </a:bodyPr>
          <a:lstStyle/>
          <a:p>
            <a:pPr algn="ctr"/>
            <a:r>
              <a:rPr lang="en-US" sz="1200" dirty="0" smtClean="0"/>
              <a:t>1800”</a:t>
            </a:r>
            <a:endParaRPr lang="en-US" sz="1200" dirty="0"/>
          </a:p>
        </p:txBody>
      </p:sp>
      <p:cxnSp>
        <p:nvCxnSpPr>
          <p:cNvPr id="19" name="Straight Connector 18"/>
          <p:cNvCxnSpPr/>
          <p:nvPr/>
        </p:nvCxnSpPr>
        <p:spPr>
          <a:xfrm rot="5400000">
            <a:off x="5040052" y="3287307"/>
            <a:ext cx="2160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6120172" y="3287307"/>
            <a:ext cx="2160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0800000">
            <a:off x="5148064" y="3286513"/>
            <a:ext cx="216024"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6012160" y="3286513"/>
            <a:ext cx="216024"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372200" y="3068960"/>
            <a:ext cx="720080" cy="36004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6372200" y="4437112"/>
            <a:ext cx="720080" cy="36004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5328084" y="1691516"/>
            <a:ext cx="648072" cy="369332"/>
          </a:xfrm>
          <a:prstGeom prst="rect">
            <a:avLst/>
          </a:prstGeom>
          <a:noFill/>
        </p:spPr>
        <p:txBody>
          <a:bodyPr wrap="square" rtlCol="0">
            <a:spAutoFit/>
          </a:bodyPr>
          <a:lstStyle/>
          <a:p>
            <a:pPr algn="ctr"/>
            <a:r>
              <a:rPr lang="en-US" dirty="0" smtClean="0"/>
              <a:t>Easy</a:t>
            </a:r>
            <a:endParaRPr lang="en-US" dirty="0"/>
          </a:p>
        </p:txBody>
      </p:sp>
      <p:cxnSp>
        <p:nvCxnSpPr>
          <p:cNvPr id="11" name="Straight Connector 10"/>
          <p:cNvCxnSpPr/>
          <p:nvPr/>
        </p:nvCxnSpPr>
        <p:spPr>
          <a:xfrm rot="5400000">
            <a:off x="4680012" y="5337212"/>
            <a:ext cx="93610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5472100" y="5337212"/>
            <a:ext cx="93610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5051627" y="5337212"/>
            <a:ext cx="93610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148064" y="5885112"/>
            <a:ext cx="864096" cy="276999"/>
          </a:xfrm>
          <a:prstGeom prst="rect">
            <a:avLst/>
          </a:prstGeom>
          <a:noFill/>
        </p:spPr>
        <p:txBody>
          <a:bodyPr wrap="square" rtlCol="0">
            <a:spAutoFit/>
          </a:bodyPr>
          <a:lstStyle/>
          <a:p>
            <a:pPr algn="ctr"/>
            <a:r>
              <a:rPr lang="en-US" sz="1200" dirty="0" smtClean="0"/>
              <a:t>1200”</a:t>
            </a:r>
            <a:endParaRPr lang="en-US" sz="1200" dirty="0"/>
          </a:p>
        </p:txBody>
      </p:sp>
      <p:cxnSp>
        <p:nvCxnSpPr>
          <p:cNvPr id="28" name="Straight Connector 27"/>
          <p:cNvCxnSpPr/>
          <p:nvPr/>
        </p:nvCxnSpPr>
        <p:spPr>
          <a:xfrm rot="5400000">
            <a:off x="5040052" y="6023611"/>
            <a:ext cx="2160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5832140" y="6023611"/>
            <a:ext cx="2160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0800000">
            <a:off x="5148064" y="6022817"/>
            <a:ext cx="216024"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5724128" y="6022817"/>
            <a:ext cx="216024"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220072" y="4437112"/>
            <a:ext cx="648072" cy="369332"/>
          </a:xfrm>
          <a:prstGeom prst="rect">
            <a:avLst/>
          </a:prstGeom>
          <a:noFill/>
        </p:spPr>
        <p:txBody>
          <a:bodyPr wrap="square" rtlCol="0">
            <a:spAutoFit/>
          </a:bodyPr>
          <a:lstStyle/>
          <a:p>
            <a:pPr algn="ctr"/>
            <a:r>
              <a:rPr lang="en-US" dirty="0" smtClean="0"/>
              <a:t>Hard</a:t>
            </a:r>
            <a:endParaRPr lang="en-US" dirty="0"/>
          </a:p>
        </p:txBody>
      </p:sp>
      <p:cxnSp>
        <p:nvCxnSpPr>
          <p:cNvPr id="14" name="Straight Connector 13"/>
          <p:cNvCxnSpPr/>
          <p:nvPr/>
        </p:nvCxnSpPr>
        <p:spPr>
          <a:xfrm rot="5400000">
            <a:off x="6768244" y="3897052"/>
            <a:ext cx="93610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7848364" y="3897052"/>
            <a:ext cx="93610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7416316" y="3897052"/>
            <a:ext cx="93610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344308" y="2924944"/>
            <a:ext cx="648072" cy="369332"/>
          </a:xfrm>
          <a:prstGeom prst="rect">
            <a:avLst/>
          </a:prstGeom>
          <a:noFill/>
        </p:spPr>
        <p:txBody>
          <a:bodyPr wrap="square" rtlCol="0">
            <a:spAutoFit/>
          </a:bodyPr>
          <a:lstStyle/>
          <a:p>
            <a:pPr algn="ctr"/>
            <a:r>
              <a:rPr lang="en-US" dirty="0" smtClean="0"/>
              <a:t>Easy</a:t>
            </a:r>
            <a:endParaRPr lang="en-US" dirty="0"/>
          </a:p>
        </p:txBody>
      </p:sp>
      <p:cxnSp>
        <p:nvCxnSpPr>
          <p:cNvPr id="38" name="Straight Connector 37"/>
          <p:cNvCxnSpPr/>
          <p:nvPr/>
        </p:nvCxnSpPr>
        <p:spPr>
          <a:xfrm>
            <a:off x="6408204" y="2060848"/>
            <a:ext cx="2160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6408204" y="2996952"/>
            <a:ext cx="2160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6228184" y="2390401"/>
            <a:ext cx="576064" cy="276999"/>
          </a:xfrm>
          <a:prstGeom prst="rect">
            <a:avLst/>
          </a:prstGeom>
          <a:noFill/>
        </p:spPr>
        <p:txBody>
          <a:bodyPr wrap="square" rtlCol="0">
            <a:spAutoFit/>
          </a:bodyPr>
          <a:lstStyle/>
          <a:p>
            <a:pPr algn="ctr"/>
            <a:r>
              <a:rPr lang="en-US" sz="1200" dirty="0" smtClean="0"/>
              <a:t>1200”</a:t>
            </a:r>
            <a:endParaRPr lang="en-US" sz="1200" dirty="0"/>
          </a:p>
        </p:txBody>
      </p:sp>
      <p:cxnSp>
        <p:nvCxnSpPr>
          <p:cNvPr id="42" name="Straight Arrow Connector 41"/>
          <p:cNvCxnSpPr/>
          <p:nvPr/>
        </p:nvCxnSpPr>
        <p:spPr>
          <a:xfrm rot="5400000" flipH="1" flipV="1">
            <a:off x="6372200" y="2204864"/>
            <a:ext cx="288032"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16200000" flipH="1">
            <a:off x="6372200" y="2852142"/>
            <a:ext cx="288032"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Hypotheses</a:t>
            </a:r>
            <a:endParaRPr lang="en-US" dirty="0"/>
          </a:p>
        </p:txBody>
      </p:sp>
      <p:sp>
        <p:nvSpPr>
          <p:cNvPr id="3" name="Content Placeholder 2"/>
          <p:cNvSpPr>
            <a:spLocks noGrp="1"/>
          </p:cNvSpPr>
          <p:nvPr>
            <p:ph idx="1"/>
          </p:nvPr>
        </p:nvSpPr>
        <p:spPr/>
        <p:txBody>
          <a:bodyPr/>
          <a:lstStyle/>
          <a:p>
            <a:r>
              <a:rPr lang="en-US" dirty="0" smtClean="0"/>
              <a:t>Roving may interact with the participants’ initial performance levels where worse initial performers learn more than high initial performers.</a:t>
            </a:r>
          </a:p>
          <a:p>
            <a:r>
              <a:rPr lang="en-CA" dirty="0" smtClean="0"/>
              <a:t>Roving might cause low-level interference between stimulus types (</a:t>
            </a:r>
            <a:r>
              <a:rPr lang="en-CA" dirty="0" err="1" smtClean="0"/>
              <a:t>Tartaglia</a:t>
            </a:r>
            <a:r>
              <a:rPr lang="en-CA" dirty="0" smtClean="0"/>
              <a:t> et al., 2009; </a:t>
            </a:r>
            <a:r>
              <a:rPr lang="en-CA" dirty="0" err="1" smtClean="0"/>
              <a:t>Zhaoping</a:t>
            </a:r>
            <a:r>
              <a:rPr lang="en-CA" dirty="0" smtClean="0"/>
              <a:t>, Herzog, &amp; Dayan, 2003).</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Perceptual Learning</a:t>
            </a:r>
            <a:endParaRPr lang="en-CA" dirty="0"/>
          </a:p>
        </p:txBody>
      </p:sp>
      <p:sp>
        <p:nvSpPr>
          <p:cNvPr id="3159" name="Rectangle 7"/>
          <p:cNvSpPr>
            <a:spLocks noChangeArrowheads="1"/>
          </p:cNvSpPr>
          <p:nvPr/>
        </p:nvSpPr>
        <p:spPr bwMode="auto">
          <a:xfrm>
            <a:off x="781122" y="1827213"/>
            <a:ext cx="5359400" cy="4210050"/>
          </a:xfrm>
          <a:prstGeom prst="rect">
            <a:avLst/>
          </a:prstGeom>
          <a:noFill/>
          <a:ln w="0">
            <a:solidFill>
              <a:srgbClr val="00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60" name="Line 8"/>
          <p:cNvSpPr>
            <a:spLocks noChangeShapeType="1"/>
          </p:cNvSpPr>
          <p:nvPr/>
        </p:nvSpPr>
        <p:spPr bwMode="auto">
          <a:xfrm>
            <a:off x="781122" y="1827213"/>
            <a:ext cx="53594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61" name="Line 9"/>
          <p:cNvSpPr>
            <a:spLocks noChangeShapeType="1"/>
          </p:cNvSpPr>
          <p:nvPr/>
        </p:nvSpPr>
        <p:spPr bwMode="auto">
          <a:xfrm>
            <a:off x="781122" y="6037263"/>
            <a:ext cx="53594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62" name="Line 10"/>
          <p:cNvSpPr>
            <a:spLocks noChangeShapeType="1"/>
          </p:cNvSpPr>
          <p:nvPr/>
        </p:nvSpPr>
        <p:spPr bwMode="auto">
          <a:xfrm flipV="1">
            <a:off x="6140522" y="1827213"/>
            <a:ext cx="0" cy="42100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63" name="Line 11"/>
          <p:cNvSpPr>
            <a:spLocks noChangeShapeType="1"/>
          </p:cNvSpPr>
          <p:nvPr/>
        </p:nvSpPr>
        <p:spPr bwMode="auto">
          <a:xfrm flipV="1">
            <a:off x="781122" y="1827213"/>
            <a:ext cx="0" cy="42100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64" name="Line 12"/>
          <p:cNvSpPr>
            <a:spLocks noChangeShapeType="1"/>
          </p:cNvSpPr>
          <p:nvPr/>
        </p:nvSpPr>
        <p:spPr bwMode="auto">
          <a:xfrm>
            <a:off x="781122" y="6037263"/>
            <a:ext cx="53594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65" name="Line 13"/>
          <p:cNvSpPr>
            <a:spLocks noChangeShapeType="1"/>
          </p:cNvSpPr>
          <p:nvPr/>
        </p:nvSpPr>
        <p:spPr bwMode="auto">
          <a:xfrm flipV="1">
            <a:off x="781122" y="1827213"/>
            <a:ext cx="0" cy="42100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66" name="Line 14"/>
          <p:cNvSpPr>
            <a:spLocks noChangeShapeType="1"/>
          </p:cNvSpPr>
          <p:nvPr/>
        </p:nvSpPr>
        <p:spPr bwMode="auto">
          <a:xfrm flipV="1">
            <a:off x="781122" y="5975351"/>
            <a:ext cx="0" cy="619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67" name="Line 15"/>
          <p:cNvSpPr>
            <a:spLocks noChangeShapeType="1"/>
          </p:cNvSpPr>
          <p:nvPr/>
        </p:nvSpPr>
        <p:spPr bwMode="auto">
          <a:xfrm>
            <a:off x="781122" y="1827213"/>
            <a:ext cx="0" cy="492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68" name="Rectangle 16"/>
          <p:cNvSpPr>
            <a:spLocks noChangeArrowheads="1"/>
          </p:cNvSpPr>
          <p:nvPr/>
        </p:nvSpPr>
        <p:spPr bwMode="auto">
          <a:xfrm>
            <a:off x="743022" y="6075363"/>
            <a:ext cx="160338"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69" name="Line 17"/>
          <p:cNvSpPr>
            <a:spLocks noChangeShapeType="1"/>
          </p:cNvSpPr>
          <p:nvPr/>
        </p:nvSpPr>
        <p:spPr bwMode="auto">
          <a:xfrm flipV="1">
            <a:off x="1274834" y="5975351"/>
            <a:ext cx="0" cy="619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70" name="Line 18"/>
          <p:cNvSpPr>
            <a:spLocks noChangeShapeType="1"/>
          </p:cNvSpPr>
          <p:nvPr/>
        </p:nvSpPr>
        <p:spPr bwMode="auto">
          <a:xfrm>
            <a:off x="1274834" y="1827213"/>
            <a:ext cx="0" cy="492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71" name="Rectangle 19"/>
          <p:cNvSpPr>
            <a:spLocks noChangeArrowheads="1"/>
          </p:cNvSpPr>
          <p:nvPr/>
        </p:nvSpPr>
        <p:spPr bwMode="auto">
          <a:xfrm>
            <a:off x="1238322" y="6075363"/>
            <a:ext cx="160338"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2" name="Line 20"/>
          <p:cNvSpPr>
            <a:spLocks noChangeShapeType="1"/>
          </p:cNvSpPr>
          <p:nvPr/>
        </p:nvSpPr>
        <p:spPr bwMode="auto">
          <a:xfrm flipV="1">
            <a:off x="1781247" y="5975351"/>
            <a:ext cx="0" cy="619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73" name="Line 21"/>
          <p:cNvSpPr>
            <a:spLocks noChangeShapeType="1"/>
          </p:cNvSpPr>
          <p:nvPr/>
        </p:nvSpPr>
        <p:spPr bwMode="auto">
          <a:xfrm>
            <a:off x="1781247" y="1827213"/>
            <a:ext cx="0" cy="492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74" name="Rectangle 22"/>
          <p:cNvSpPr>
            <a:spLocks noChangeArrowheads="1"/>
          </p:cNvSpPr>
          <p:nvPr/>
        </p:nvSpPr>
        <p:spPr bwMode="auto">
          <a:xfrm>
            <a:off x="1693934" y="6075363"/>
            <a:ext cx="247650"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 name="Line 23"/>
          <p:cNvSpPr>
            <a:spLocks noChangeShapeType="1"/>
          </p:cNvSpPr>
          <p:nvPr/>
        </p:nvSpPr>
        <p:spPr bwMode="auto">
          <a:xfrm flipV="1">
            <a:off x="2287659" y="5975351"/>
            <a:ext cx="0" cy="619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76" name="Line 24"/>
          <p:cNvSpPr>
            <a:spLocks noChangeShapeType="1"/>
          </p:cNvSpPr>
          <p:nvPr/>
        </p:nvSpPr>
        <p:spPr bwMode="auto">
          <a:xfrm>
            <a:off x="2287659" y="1827213"/>
            <a:ext cx="0" cy="492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77" name="Rectangle 25"/>
          <p:cNvSpPr>
            <a:spLocks noChangeArrowheads="1"/>
          </p:cNvSpPr>
          <p:nvPr/>
        </p:nvSpPr>
        <p:spPr bwMode="auto">
          <a:xfrm>
            <a:off x="2200347" y="6075363"/>
            <a:ext cx="247650"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8" name="Line 26"/>
          <p:cNvSpPr>
            <a:spLocks noChangeShapeType="1"/>
          </p:cNvSpPr>
          <p:nvPr/>
        </p:nvSpPr>
        <p:spPr bwMode="auto">
          <a:xfrm flipV="1">
            <a:off x="2794072" y="5975351"/>
            <a:ext cx="0" cy="619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79" name="Line 27"/>
          <p:cNvSpPr>
            <a:spLocks noChangeShapeType="1"/>
          </p:cNvSpPr>
          <p:nvPr/>
        </p:nvSpPr>
        <p:spPr bwMode="auto">
          <a:xfrm>
            <a:off x="2794072" y="1827213"/>
            <a:ext cx="0" cy="492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80" name="Rectangle 28"/>
          <p:cNvSpPr>
            <a:spLocks noChangeArrowheads="1"/>
          </p:cNvSpPr>
          <p:nvPr/>
        </p:nvSpPr>
        <p:spPr bwMode="auto">
          <a:xfrm>
            <a:off x="2706759" y="6075363"/>
            <a:ext cx="247650"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81" name="Line 29"/>
          <p:cNvSpPr>
            <a:spLocks noChangeShapeType="1"/>
          </p:cNvSpPr>
          <p:nvPr/>
        </p:nvSpPr>
        <p:spPr bwMode="auto">
          <a:xfrm flipV="1">
            <a:off x="3300484" y="5975351"/>
            <a:ext cx="0" cy="619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82" name="Line 30"/>
          <p:cNvSpPr>
            <a:spLocks noChangeShapeType="1"/>
          </p:cNvSpPr>
          <p:nvPr/>
        </p:nvSpPr>
        <p:spPr bwMode="auto">
          <a:xfrm>
            <a:off x="3300484" y="1827213"/>
            <a:ext cx="0" cy="492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83" name="Rectangle 31"/>
          <p:cNvSpPr>
            <a:spLocks noChangeArrowheads="1"/>
          </p:cNvSpPr>
          <p:nvPr/>
        </p:nvSpPr>
        <p:spPr bwMode="auto">
          <a:xfrm>
            <a:off x="3213172" y="6075363"/>
            <a:ext cx="247650"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84" name="Line 32"/>
          <p:cNvSpPr>
            <a:spLocks noChangeShapeType="1"/>
          </p:cNvSpPr>
          <p:nvPr/>
        </p:nvSpPr>
        <p:spPr bwMode="auto">
          <a:xfrm flipV="1">
            <a:off x="3806897" y="5975351"/>
            <a:ext cx="0" cy="619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85" name="Line 33"/>
          <p:cNvSpPr>
            <a:spLocks noChangeShapeType="1"/>
          </p:cNvSpPr>
          <p:nvPr/>
        </p:nvSpPr>
        <p:spPr bwMode="auto">
          <a:xfrm>
            <a:off x="3806897" y="1827213"/>
            <a:ext cx="0" cy="492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86" name="Rectangle 34"/>
          <p:cNvSpPr>
            <a:spLocks noChangeArrowheads="1"/>
          </p:cNvSpPr>
          <p:nvPr/>
        </p:nvSpPr>
        <p:spPr bwMode="auto">
          <a:xfrm>
            <a:off x="3719584" y="6075363"/>
            <a:ext cx="247650"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30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87" name="Line 35"/>
          <p:cNvSpPr>
            <a:spLocks noChangeShapeType="1"/>
          </p:cNvSpPr>
          <p:nvPr/>
        </p:nvSpPr>
        <p:spPr bwMode="auto">
          <a:xfrm flipV="1">
            <a:off x="4311722" y="5975351"/>
            <a:ext cx="0" cy="619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88" name="Line 36"/>
          <p:cNvSpPr>
            <a:spLocks noChangeShapeType="1"/>
          </p:cNvSpPr>
          <p:nvPr/>
        </p:nvSpPr>
        <p:spPr bwMode="auto">
          <a:xfrm>
            <a:off x="4311722" y="1827213"/>
            <a:ext cx="0" cy="492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89" name="Rectangle 37"/>
          <p:cNvSpPr>
            <a:spLocks noChangeArrowheads="1"/>
          </p:cNvSpPr>
          <p:nvPr/>
        </p:nvSpPr>
        <p:spPr bwMode="auto">
          <a:xfrm>
            <a:off x="4225997" y="6075363"/>
            <a:ext cx="247650"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35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90" name="Line 38"/>
          <p:cNvSpPr>
            <a:spLocks noChangeShapeType="1"/>
          </p:cNvSpPr>
          <p:nvPr/>
        </p:nvSpPr>
        <p:spPr bwMode="auto">
          <a:xfrm flipV="1">
            <a:off x="4818134" y="5975351"/>
            <a:ext cx="0" cy="619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91" name="Line 39"/>
          <p:cNvSpPr>
            <a:spLocks noChangeShapeType="1"/>
          </p:cNvSpPr>
          <p:nvPr/>
        </p:nvSpPr>
        <p:spPr bwMode="auto">
          <a:xfrm>
            <a:off x="4818134" y="1827213"/>
            <a:ext cx="0" cy="492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92" name="Rectangle 40"/>
          <p:cNvSpPr>
            <a:spLocks noChangeArrowheads="1"/>
          </p:cNvSpPr>
          <p:nvPr/>
        </p:nvSpPr>
        <p:spPr bwMode="auto">
          <a:xfrm>
            <a:off x="4732409" y="6075363"/>
            <a:ext cx="247650"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40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93" name="Line 41"/>
          <p:cNvSpPr>
            <a:spLocks noChangeShapeType="1"/>
          </p:cNvSpPr>
          <p:nvPr/>
        </p:nvSpPr>
        <p:spPr bwMode="auto">
          <a:xfrm flipV="1">
            <a:off x="5324547" y="5975351"/>
            <a:ext cx="0" cy="619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94" name="Line 42"/>
          <p:cNvSpPr>
            <a:spLocks noChangeShapeType="1"/>
          </p:cNvSpPr>
          <p:nvPr/>
        </p:nvSpPr>
        <p:spPr bwMode="auto">
          <a:xfrm>
            <a:off x="5324547" y="1827213"/>
            <a:ext cx="0" cy="492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95" name="Rectangle 43"/>
          <p:cNvSpPr>
            <a:spLocks noChangeArrowheads="1"/>
          </p:cNvSpPr>
          <p:nvPr/>
        </p:nvSpPr>
        <p:spPr bwMode="auto">
          <a:xfrm>
            <a:off x="5238822" y="6075363"/>
            <a:ext cx="247650"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45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96" name="Line 44"/>
          <p:cNvSpPr>
            <a:spLocks noChangeShapeType="1"/>
          </p:cNvSpPr>
          <p:nvPr/>
        </p:nvSpPr>
        <p:spPr bwMode="auto">
          <a:xfrm flipV="1">
            <a:off x="5830959" y="5975351"/>
            <a:ext cx="0" cy="619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97" name="Line 45"/>
          <p:cNvSpPr>
            <a:spLocks noChangeShapeType="1"/>
          </p:cNvSpPr>
          <p:nvPr/>
        </p:nvSpPr>
        <p:spPr bwMode="auto">
          <a:xfrm>
            <a:off x="5830959" y="1827213"/>
            <a:ext cx="0" cy="492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98" name="Rectangle 46"/>
          <p:cNvSpPr>
            <a:spLocks noChangeArrowheads="1"/>
          </p:cNvSpPr>
          <p:nvPr/>
        </p:nvSpPr>
        <p:spPr bwMode="auto">
          <a:xfrm>
            <a:off x="5745234" y="6075363"/>
            <a:ext cx="247650"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99" name="Line 47"/>
          <p:cNvSpPr>
            <a:spLocks noChangeShapeType="1"/>
          </p:cNvSpPr>
          <p:nvPr/>
        </p:nvSpPr>
        <p:spPr bwMode="auto">
          <a:xfrm>
            <a:off x="781122" y="6037263"/>
            <a:ext cx="492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00" name="Line 48"/>
          <p:cNvSpPr>
            <a:spLocks noChangeShapeType="1"/>
          </p:cNvSpPr>
          <p:nvPr/>
        </p:nvSpPr>
        <p:spPr bwMode="auto">
          <a:xfrm flipH="1">
            <a:off x="6078609" y="6037263"/>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01" name="Rectangle 49"/>
          <p:cNvSpPr>
            <a:spLocks noChangeArrowheads="1"/>
          </p:cNvSpPr>
          <p:nvPr/>
        </p:nvSpPr>
        <p:spPr bwMode="auto">
          <a:xfrm>
            <a:off x="644597" y="5938838"/>
            <a:ext cx="160338"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02" name="Line 50"/>
          <p:cNvSpPr>
            <a:spLocks noChangeShapeType="1"/>
          </p:cNvSpPr>
          <p:nvPr/>
        </p:nvSpPr>
        <p:spPr bwMode="auto">
          <a:xfrm>
            <a:off x="781122" y="5568951"/>
            <a:ext cx="492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03" name="Line 51"/>
          <p:cNvSpPr>
            <a:spLocks noChangeShapeType="1"/>
          </p:cNvSpPr>
          <p:nvPr/>
        </p:nvSpPr>
        <p:spPr bwMode="auto">
          <a:xfrm flipH="1">
            <a:off x="6078609" y="5568951"/>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04" name="Rectangle 52"/>
          <p:cNvSpPr>
            <a:spLocks noChangeArrowheads="1"/>
          </p:cNvSpPr>
          <p:nvPr/>
        </p:nvSpPr>
        <p:spPr bwMode="auto">
          <a:xfrm>
            <a:off x="509659" y="5470526"/>
            <a:ext cx="296863"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0.5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05" name="Line 53"/>
          <p:cNvSpPr>
            <a:spLocks noChangeShapeType="1"/>
          </p:cNvSpPr>
          <p:nvPr/>
        </p:nvSpPr>
        <p:spPr bwMode="auto">
          <a:xfrm>
            <a:off x="781122" y="5099051"/>
            <a:ext cx="492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06" name="Line 54"/>
          <p:cNvSpPr>
            <a:spLocks noChangeShapeType="1"/>
          </p:cNvSpPr>
          <p:nvPr/>
        </p:nvSpPr>
        <p:spPr bwMode="auto">
          <a:xfrm flipH="1">
            <a:off x="6078609" y="5099051"/>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07" name="Rectangle 55"/>
          <p:cNvSpPr>
            <a:spLocks noChangeArrowheads="1"/>
          </p:cNvSpPr>
          <p:nvPr/>
        </p:nvSpPr>
        <p:spPr bwMode="auto">
          <a:xfrm>
            <a:off x="644597" y="5000626"/>
            <a:ext cx="160338"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08" name="Line 56"/>
          <p:cNvSpPr>
            <a:spLocks noChangeShapeType="1"/>
          </p:cNvSpPr>
          <p:nvPr/>
        </p:nvSpPr>
        <p:spPr bwMode="auto">
          <a:xfrm>
            <a:off x="781122" y="4630738"/>
            <a:ext cx="492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09" name="Line 57"/>
          <p:cNvSpPr>
            <a:spLocks noChangeShapeType="1"/>
          </p:cNvSpPr>
          <p:nvPr/>
        </p:nvSpPr>
        <p:spPr bwMode="auto">
          <a:xfrm flipH="1">
            <a:off x="6078609" y="4630738"/>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10" name="Rectangle 58"/>
          <p:cNvSpPr>
            <a:spLocks noChangeArrowheads="1"/>
          </p:cNvSpPr>
          <p:nvPr/>
        </p:nvSpPr>
        <p:spPr bwMode="auto">
          <a:xfrm>
            <a:off x="509659" y="4530726"/>
            <a:ext cx="296863"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11" name="Line 59"/>
          <p:cNvSpPr>
            <a:spLocks noChangeShapeType="1"/>
          </p:cNvSpPr>
          <p:nvPr/>
        </p:nvSpPr>
        <p:spPr bwMode="auto">
          <a:xfrm>
            <a:off x="781122" y="4160838"/>
            <a:ext cx="492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12" name="Line 60"/>
          <p:cNvSpPr>
            <a:spLocks noChangeShapeType="1"/>
          </p:cNvSpPr>
          <p:nvPr/>
        </p:nvSpPr>
        <p:spPr bwMode="auto">
          <a:xfrm flipH="1">
            <a:off x="6078609" y="4160838"/>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13" name="Rectangle 61"/>
          <p:cNvSpPr>
            <a:spLocks noChangeArrowheads="1"/>
          </p:cNvSpPr>
          <p:nvPr/>
        </p:nvSpPr>
        <p:spPr bwMode="auto">
          <a:xfrm>
            <a:off x="644597" y="4062413"/>
            <a:ext cx="160338"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14" name="Line 62"/>
          <p:cNvSpPr>
            <a:spLocks noChangeShapeType="1"/>
          </p:cNvSpPr>
          <p:nvPr/>
        </p:nvSpPr>
        <p:spPr bwMode="auto">
          <a:xfrm>
            <a:off x="781122" y="3690938"/>
            <a:ext cx="492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15" name="Line 63"/>
          <p:cNvSpPr>
            <a:spLocks noChangeShapeType="1"/>
          </p:cNvSpPr>
          <p:nvPr/>
        </p:nvSpPr>
        <p:spPr bwMode="auto">
          <a:xfrm flipH="1">
            <a:off x="6078609" y="3690938"/>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16" name="Rectangle 64"/>
          <p:cNvSpPr>
            <a:spLocks noChangeArrowheads="1"/>
          </p:cNvSpPr>
          <p:nvPr/>
        </p:nvSpPr>
        <p:spPr bwMode="auto">
          <a:xfrm>
            <a:off x="509659" y="3592513"/>
            <a:ext cx="296863"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17" name="Line 65"/>
          <p:cNvSpPr>
            <a:spLocks noChangeShapeType="1"/>
          </p:cNvSpPr>
          <p:nvPr/>
        </p:nvSpPr>
        <p:spPr bwMode="auto">
          <a:xfrm>
            <a:off x="781122" y="3222626"/>
            <a:ext cx="492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18" name="Line 66"/>
          <p:cNvSpPr>
            <a:spLocks noChangeShapeType="1"/>
          </p:cNvSpPr>
          <p:nvPr/>
        </p:nvSpPr>
        <p:spPr bwMode="auto">
          <a:xfrm flipH="1">
            <a:off x="6078609" y="3222626"/>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19" name="Rectangle 67"/>
          <p:cNvSpPr>
            <a:spLocks noChangeArrowheads="1"/>
          </p:cNvSpPr>
          <p:nvPr/>
        </p:nvSpPr>
        <p:spPr bwMode="auto">
          <a:xfrm>
            <a:off x="644597" y="3124201"/>
            <a:ext cx="160338"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20" name="Line 68"/>
          <p:cNvSpPr>
            <a:spLocks noChangeShapeType="1"/>
          </p:cNvSpPr>
          <p:nvPr/>
        </p:nvSpPr>
        <p:spPr bwMode="auto">
          <a:xfrm>
            <a:off x="781122" y="2752726"/>
            <a:ext cx="492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21" name="Line 69"/>
          <p:cNvSpPr>
            <a:spLocks noChangeShapeType="1"/>
          </p:cNvSpPr>
          <p:nvPr/>
        </p:nvSpPr>
        <p:spPr bwMode="auto">
          <a:xfrm flipH="1">
            <a:off x="6078609" y="2752726"/>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22" name="Rectangle 70"/>
          <p:cNvSpPr>
            <a:spLocks noChangeArrowheads="1"/>
          </p:cNvSpPr>
          <p:nvPr/>
        </p:nvSpPr>
        <p:spPr bwMode="auto">
          <a:xfrm>
            <a:off x="509659" y="2654301"/>
            <a:ext cx="296863"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3.5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23" name="Line 71"/>
          <p:cNvSpPr>
            <a:spLocks noChangeShapeType="1"/>
          </p:cNvSpPr>
          <p:nvPr/>
        </p:nvSpPr>
        <p:spPr bwMode="auto">
          <a:xfrm>
            <a:off x="781122" y="2284413"/>
            <a:ext cx="492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24" name="Line 72"/>
          <p:cNvSpPr>
            <a:spLocks noChangeShapeType="1"/>
          </p:cNvSpPr>
          <p:nvPr/>
        </p:nvSpPr>
        <p:spPr bwMode="auto">
          <a:xfrm flipH="1">
            <a:off x="6078609" y="2284413"/>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25" name="Rectangle 73"/>
          <p:cNvSpPr>
            <a:spLocks noChangeArrowheads="1"/>
          </p:cNvSpPr>
          <p:nvPr/>
        </p:nvSpPr>
        <p:spPr bwMode="auto">
          <a:xfrm>
            <a:off x="644597" y="2184401"/>
            <a:ext cx="160338"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26" name="Line 74"/>
          <p:cNvSpPr>
            <a:spLocks noChangeShapeType="1"/>
          </p:cNvSpPr>
          <p:nvPr/>
        </p:nvSpPr>
        <p:spPr bwMode="auto">
          <a:xfrm>
            <a:off x="781122" y="1827213"/>
            <a:ext cx="492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27" name="Line 75"/>
          <p:cNvSpPr>
            <a:spLocks noChangeShapeType="1"/>
          </p:cNvSpPr>
          <p:nvPr/>
        </p:nvSpPr>
        <p:spPr bwMode="auto">
          <a:xfrm flipH="1">
            <a:off x="6078609" y="1827213"/>
            <a:ext cx="619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28" name="Rectangle 76"/>
          <p:cNvSpPr>
            <a:spLocks noChangeArrowheads="1"/>
          </p:cNvSpPr>
          <p:nvPr/>
        </p:nvSpPr>
        <p:spPr bwMode="auto">
          <a:xfrm>
            <a:off x="509659" y="1728788"/>
            <a:ext cx="296863" cy="222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FFFFFF"/>
                </a:solidFill>
                <a:effectLst/>
                <a:latin typeface="Helvetica" charset="0"/>
                <a:cs typeface="Arial" pitchFamily="34" charset="0"/>
              </a:rPr>
              <a:t>4.5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29" name="Line 77"/>
          <p:cNvSpPr>
            <a:spLocks noChangeShapeType="1"/>
          </p:cNvSpPr>
          <p:nvPr/>
        </p:nvSpPr>
        <p:spPr bwMode="auto">
          <a:xfrm>
            <a:off x="781122" y="1827213"/>
            <a:ext cx="53594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30" name="Line 78"/>
          <p:cNvSpPr>
            <a:spLocks noChangeShapeType="1"/>
          </p:cNvSpPr>
          <p:nvPr/>
        </p:nvSpPr>
        <p:spPr bwMode="auto">
          <a:xfrm>
            <a:off x="781122" y="6037263"/>
            <a:ext cx="53594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31" name="Line 79"/>
          <p:cNvSpPr>
            <a:spLocks noChangeShapeType="1"/>
          </p:cNvSpPr>
          <p:nvPr/>
        </p:nvSpPr>
        <p:spPr bwMode="auto">
          <a:xfrm flipV="1">
            <a:off x="6140522" y="1827213"/>
            <a:ext cx="0" cy="42100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32" name="Line 80"/>
          <p:cNvSpPr>
            <a:spLocks noChangeShapeType="1"/>
          </p:cNvSpPr>
          <p:nvPr/>
        </p:nvSpPr>
        <p:spPr bwMode="auto">
          <a:xfrm flipV="1">
            <a:off x="781122" y="1827213"/>
            <a:ext cx="0" cy="42100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33" name="Line 81"/>
          <p:cNvSpPr>
            <a:spLocks noChangeShapeType="1"/>
          </p:cNvSpPr>
          <p:nvPr/>
        </p:nvSpPr>
        <p:spPr bwMode="auto">
          <a:xfrm>
            <a:off x="879547" y="4457701"/>
            <a:ext cx="0" cy="3206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34" name="Line 82"/>
          <p:cNvSpPr>
            <a:spLocks noChangeShapeType="1"/>
          </p:cNvSpPr>
          <p:nvPr/>
        </p:nvSpPr>
        <p:spPr bwMode="auto">
          <a:xfrm>
            <a:off x="830334" y="4457701"/>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35" name="Line 83"/>
          <p:cNvSpPr>
            <a:spLocks noChangeShapeType="1"/>
          </p:cNvSpPr>
          <p:nvPr/>
        </p:nvSpPr>
        <p:spPr bwMode="auto">
          <a:xfrm>
            <a:off x="830334" y="4778376"/>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36" name="Line 84"/>
          <p:cNvSpPr>
            <a:spLocks noChangeShapeType="1"/>
          </p:cNvSpPr>
          <p:nvPr/>
        </p:nvSpPr>
        <p:spPr bwMode="auto">
          <a:xfrm>
            <a:off x="977972" y="4568826"/>
            <a:ext cx="0" cy="3460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37" name="Line 85"/>
          <p:cNvSpPr>
            <a:spLocks noChangeShapeType="1"/>
          </p:cNvSpPr>
          <p:nvPr/>
        </p:nvSpPr>
        <p:spPr bwMode="auto">
          <a:xfrm>
            <a:off x="928759" y="4568826"/>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38" name="Line 86"/>
          <p:cNvSpPr>
            <a:spLocks noChangeShapeType="1"/>
          </p:cNvSpPr>
          <p:nvPr/>
        </p:nvSpPr>
        <p:spPr bwMode="auto">
          <a:xfrm>
            <a:off x="928759" y="4914901"/>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39" name="Line 87"/>
          <p:cNvSpPr>
            <a:spLocks noChangeShapeType="1"/>
          </p:cNvSpPr>
          <p:nvPr/>
        </p:nvSpPr>
        <p:spPr bwMode="auto">
          <a:xfrm>
            <a:off x="1077984" y="4222751"/>
            <a:ext cx="0" cy="6302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40" name="Line 88"/>
          <p:cNvSpPr>
            <a:spLocks noChangeShapeType="1"/>
          </p:cNvSpPr>
          <p:nvPr/>
        </p:nvSpPr>
        <p:spPr bwMode="auto">
          <a:xfrm>
            <a:off x="1027184" y="4222751"/>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41" name="Line 89"/>
          <p:cNvSpPr>
            <a:spLocks noChangeShapeType="1"/>
          </p:cNvSpPr>
          <p:nvPr/>
        </p:nvSpPr>
        <p:spPr bwMode="auto">
          <a:xfrm>
            <a:off x="1027184" y="4852988"/>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42" name="Line 90"/>
          <p:cNvSpPr>
            <a:spLocks noChangeShapeType="1"/>
          </p:cNvSpPr>
          <p:nvPr/>
        </p:nvSpPr>
        <p:spPr bwMode="auto">
          <a:xfrm>
            <a:off x="1176409" y="4246563"/>
            <a:ext cx="0" cy="3841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43" name="Line 91"/>
          <p:cNvSpPr>
            <a:spLocks noChangeShapeType="1"/>
          </p:cNvSpPr>
          <p:nvPr/>
        </p:nvSpPr>
        <p:spPr bwMode="auto">
          <a:xfrm>
            <a:off x="1127197" y="424656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44" name="Line 92"/>
          <p:cNvSpPr>
            <a:spLocks noChangeShapeType="1"/>
          </p:cNvSpPr>
          <p:nvPr/>
        </p:nvSpPr>
        <p:spPr bwMode="auto">
          <a:xfrm>
            <a:off x="1127197" y="4630738"/>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45" name="Line 93"/>
          <p:cNvSpPr>
            <a:spLocks noChangeShapeType="1"/>
          </p:cNvSpPr>
          <p:nvPr/>
        </p:nvSpPr>
        <p:spPr bwMode="auto">
          <a:xfrm>
            <a:off x="1274834" y="4346576"/>
            <a:ext cx="0" cy="3206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46" name="Line 94"/>
          <p:cNvSpPr>
            <a:spLocks noChangeShapeType="1"/>
          </p:cNvSpPr>
          <p:nvPr/>
        </p:nvSpPr>
        <p:spPr bwMode="auto">
          <a:xfrm>
            <a:off x="1225622" y="4346576"/>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47" name="Line 95"/>
          <p:cNvSpPr>
            <a:spLocks noChangeShapeType="1"/>
          </p:cNvSpPr>
          <p:nvPr/>
        </p:nvSpPr>
        <p:spPr bwMode="auto">
          <a:xfrm>
            <a:off x="1225622" y="4667251"/>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48" name="Line 96"/>
          <p:cNvSpPr>
            <a:spLocks noChangeShapeType="1"/>
          </p:cNvSpPr>
          <p:nvPr/>
        </p:nvSpPr>
        <p:spPr bwMode="auto">
          <a:xfrm>
            <a:off x="1385959" y="4357688"/>
            <a:ext cx="0" cy="6683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49" name="Line 97"/>
          <p:cNvSpPr>
            <a:spLocks noChangeShapeType="1"/>
          </p:cNvSpPr>
          <p:nvPr/>
        </p:nvSpPr>
        <p:spPr bwMode="auto">
          <a:xfrm>
            <a:off x="1324047" y="4357688"/>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50" name="Line 98"/>
          <p:cNvSpPr>
            <a:spLocks noChangeShapeType="1"/>
          </p:cNvSpPr>
          <p:nvPr/>
        </p:nvSpPr>
        <p:spPr bwMode="auto">
          <a:xfrm>
            <a:off x="1324047" y="5026026"/>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51" name="Line 99"/>
          <p:cNvSpPr>
            <a:spLocks noChangeShapeType="1"/>
          </p:cNvSpPr>
          <p:nvPr/>
        </p:nvSpPr>
        <p:spPr bwMode="auto">
          <a:xfrm>
            <a:off x="1484384" y="4667251"/>
            <a:ext cx="0" cy="4445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52" name="Line 100"/>
          <p:cNvSpPr>
            <a:spLocks noChangeShapeType="1"/>
          </p:cNvSpPr>
          <p:nvPr/>
        </p:nvSpPr>
        <p:spPr bwMode="auto">
          <a:xfrm>
            <a:off x="1435172" y="4667251"/>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53" name="Line 101"/>
          <p:cNvSpPr>
            <a:spLocks noChangeShapeType="1"/>
          </p:cNvSpPr>
          <p:nvPr/>
        </p:nvSpPr>
        <p:spPr bwMode="auto">
          <a:xfrm>
            <a:off x="1435172" y="5111751"/>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54" name="Line 102"/>
          <p:cNvSpPr>
            <a:spLocks noChangeShapeType="1"/>
          </p:cNvSpPr>
          <p:nvPr/>
        </p:nvSpPr>
        <p:spPr bwMode="auto">
          <a:xfrm>
            <a:off x="1582809" y="3641726"/>
            <a:ext cx="0" cy="11112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55" name="Line 103"/>
          <p:cNvSpPr>
            <a:spLocks noChangeShapeType="1"/>
          </p:cNvSpPr>
          <p:nvPr/>
        </p:nvSpPr>
        <p:spPr bwMode="auto">
          <a:xfrm>
            <a:off x="1533597" y="3641726"/>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56" name="Line 104"/>
          <p:cNvSpPr>
            <a:spLocks noChangeShapeType="1"/>
          </p:cNvSpPr>
          <p:nvPr/>
        </p:nvSpPr>
        <p:spPr bwMode="auto">
          <a:xfrm>
            <a:off x="1533597" y="4752976"/>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57" name="Line 105"/>
          <p:cNvSpPr>
            <a:spLocks noChangeShapeType="1"/>
          </p:cNvSpPr>
          <p:nvPr/>
        </p:nvSpPr>
        <p:spPr bwMode="auto">
          <a:xfrm>
            <a:off x="1682822" y="4246563"/>
            <a:ext cx="0" cy="5572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58" name="Line 106"/>
          <p:cNvSpPr>
            <a:spLocks noChangeShapeType="1"/>
          </p:cNvSpPr>
          <p:nvPr/>
        </p:nvSpPr>
        <p:spPr bwMode="auto">
          <a:xfrm>
            <a:off x="1633609" y="424656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59" name="Line 107"/>
          <p:cNvSpPr>
            <a:spLocks noChangeShapeType="1"/>
          </p:cNvSpPr>
          <p:nvPr/>
        </p:nvSpPr>
        <p:spPr bwMode="auto">
          <a:xfrm>
            <a:off x="1633609" y="4803776"/>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60" name="Line 108"/>
          <p:cNvSpPr>
            <a:spLocks noChangeShapeType="1"/>
          </p:cNvSpPr>
          <p:nvPr/>
        </p:nvSpPr>
        <p:spPr bwMode="auto">
          <a:xfrm>
            <a:off x="1781247" y="4271963"/>
            <a:ext cx="0" cy="666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61" name="Line 109"/>
          <p:cNvSpPr>
            <a:spLocks noChangeShapeType="1"/>
          </p:cNvSpPr>
          <p:nvPr/>
        </p:nvSpPr>
        <p:spPr bwMode="auto">
          <a:xfrm>
            <a:off x="1732034" y="4271963"/>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62" name="Line 110"/>
          <p:cNvSpPr>
            <a:spLocks noChangeShapeType="1"/>
          </p:cNvSpPr>
          <p:nvPr/>
        </p:nvSpPr>
        <p:spPr bwMode="auto">
          <a:xfrm>
            <a:off x="1732034" y="4938713"/>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63" name="Line 111"/>
          <p:cNvSpPr>
            <a:spLocks noChangeShapeType="1"/>
          </p:cNvSpPr>
          <p:nvPr/>
        </p:nvSpPr>
        <p:spPr bwMode="auto">
          <a:xfrm>
            <a:off x="1892372" y="4346576"/>
            <a:ext cx="0" cy="5175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64" name="Line 112"/>
          <p:cNvSpPr>
            <a:spLocks noChangeShapeType="1"/>
          </p:cNvSpPr>
          <p:nvPr/>
        </p:nvSpPr>
        <p:spPr bwMode="auto">
          <a:xfrm>
            <a:off x="1830459" y="4346576"/>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65" name="Line 113"/>
          <p:cNvSpPr>
            <a:spLocks noChangeShapeType="1"/>
          </p:cNvSpPr>
          <p:nvPr/>
        </p:nvSpPr>
        <p:spPr bwMode="auto">
          <a:xfrm>
            <a:off x="1830459" y="4864101"/>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66" name="Line 114"/>
          <p:cNvSpPr>
            <a:spLocks noChangeShapeType="1"/>
          </p:cNvSpPr>
          <p:nvPr/>
        </p:nvSpPr>
        <p:spPr bwMode="auto">
          <a:xfrm>
            <a:off x="1990797" y="4370388"/>
            <a:ext cx="0" cy="4937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67" name="Line 115"/>
          <p:cNvSpPr>
            <a:spLocks noChangeShapeType="1"/>
          </p:cNvSpPr>
          <p:nvPr/>
        </p:nvSpPr>
        <p:spPr bwMode="auto">
          <a:xfrm>
            <a:off x="1941584" y="4370388"/>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68" name="Line 116"/>
          <p:cNvSpPr>
            <a:spLocks noChangeShapeType="1"/>
          </p:cNvSpPr>
          <p:nvPr/>
        </p:nvSpPr>
        <p:spPr bwMode="auto">
          <a:xfrm>
            <a:off x="1941584" y="4864101"/>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69" name="Line 117"/>
          <p:cNvSpPr>
            <a:spLocks noChangeShapeType="1"/>
          </p:cNvSpPr>
          <p:nvPr/>
        </p:nvSpPr>
        <p:spPr bwMode="auto">
          <a:xfrm>
            <a:off x="2089222" y="4049713"/>
            <a:ext cx="0" cy="666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70" name="Line 118"/>
          <p:cNvSpPr>
            <a:spLocks noChangeShapeType="1"/>
          </p:cNvSpPr>
          <p:nvPr/>
        </p:nvSpPr>
        <p:spPr bwMode="auto">
          <a:xfrm>
            <a:off x="2040009" y="404971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71" name="Line 119"/>
          <p:cNvSpPr>
            <a:spLocks noChangeShapeType="1"/>
          </p:cNvSpPr>
          <p:nvPr/>
        </p:nvSpPr>
        <p:spPr bwMode="auto">
          <a:xfrm>
            <a:off x="2040009" y="471646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72" name="Line 120"/>
          <p:cNvSpPr>
            <a:spLocks noChangeShapeType="1"/>
          </p:cNvSpPr>
          <p:nvPr/>
        </p:nvSpPr>
        <p:spPr bwMode="auto">
          <a:xfrm>
            <a:off x="2189234" y="3160713"/>
            <a:ext cx="0" cy="15922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73" name="Line 121"/>
          <p:cNvSpPr>
            <a:spLocks noChangeShapeType="1"/>
          </p:cNvSpPr>
          <p:nvPr/>
        </p:nvSpPr>
        <p:spPr bwMode="auto">
          <a:xfrm>
            <a:off x="2138434" y="3160713"/>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74" name="Line 122"/>
          <p:cNvSpPr>
            <a:spLocks noChangeShapeType="1"/>
          </p:cNvSpPr>
          <p:nvPr/>
        </p:nvSpPr>
        <p:spPr bwMode="auto">
          <a:xfrm>
            <a:off x="2138434" y="4752976"/>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75" name="Line 123"/>
          <p:cNvSpPr>
            <a:spLocks noChangeShapeType="1"/>
          </p:cNvSpPr>
          <p:nvPr/>
        </p:nvSpPr>
        <p:spPr bwMode="auto">
          <a:xfrm>
            <a:off x="2287659" y="4135438"/>
            <a:ext cx="0" cy="4445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76" name="Line 124"/>
          <p:cNvSpPr>
            <a:spLocks noChangeShapeType="1"/>
          </p:cNvSpPr>
          <p:nvPr/>
        </p:nvSpPr>
        <p:spPr bwMode="auto">
          <a:xfrm>
            <a:off x="2238447" y="4135438"/>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77" name="Line 125"/>
          <p:cNvSpPr>
            <a:spLocks noChangeShapeType="1"/>
          </p:cNvSpPr>
          <p:nvPr/>
        </p:nvSpPr>
        <p:spPr bwMode="auto">
          <a:xfrm>
            <a:off x="2238447" y="4579938"/>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78" name="Line 126"/>
          <p:cNvSpPr>
            <a:spLocks noChangeShapeType="1"/>
          </p:cNvSpPr>
          <p:nvPr/>
        </p:nvSpPr>
        <p:spPr bwMode="auto">
          <a:xfrm>
            <a:off x="2398784" y="4075113"/>
            <a:ext cx="0" cy="4318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79" name="Line 127"/>
          <p:cNvSpPr>
            <a:spLocks noChangeShapeType="1"/>
          </p:cNvSpPr>
          <p:nvPr/>
        </p:nvSpPr>
        <p:spPr bwMode="auto">
          <a:xfrm>
            <a:off x="2336872" y="4075113"/>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80" name="Line 128"/>
          <p:cNvSpPr>
            <a:spLocks noChangeShapeType="1"/>
          </p:cNvSpPr>
          <p:nvPr/>
        </p:nvSpPr>
        <p:spPr bwMode="auto">
          <a:xfrm>
            <a:off x="2336872" y="4506913"/>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81" name="Line 129"/>
          <p:cNvSpPr>
            <a:spLocks noChangeShapeType="1"/>
          </p:cNvSpPr>
          <p:nvPr/>
        </p:nvSpPr>
        <p:spPr bwMode="auto">
          <a:xfrm>
            <a:off x="2497209" y="4062413"/>
            <a:ext cx="0" cy="542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82" name="Line 130"/>
          <p:cNvSpPr>
            <a:spLocks noChangeShapeType="1"/>
          </p:cNvSpPr>
          <p:nvPr/>
        </p:nvSpPr>
        <p:spPr bwMode="auto">
          <a:xfrm>
            <a:off x="2447997" y="406241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83" name="Line 131"/>
          <p:cNvSpPr>
            <a:spLocks noChangeShapeType="1"/>
          </p:cNvSpPr>
          <p:nvPr/>
        </p:nvSpPr>
        <p:spPr bwMode="auto">
          <a:xfrm>
            <a:off x="2447997" y="4605338"/>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84" name="Line 132"/>
          <p:cNvSpPr>
            <a:spLocks noChangeShapeType="1"/>
          </p:cNvSpPr>
          <p:nvPr/>
        </p:nvSpPr>
        <p:spPr bwMode="auto">
          <a:xfrm>
            <a:off x="2595634" y="3481388"/>
            <a:ext cx="0" cy="9874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85" name="Line 133"/>
          <p:cNvSpPr>
            <a:spLocks noChangeShapeType="1"/>
          </p:cNvSpPr>
          <p:nvPr/>
        </p:nvSpPr>
        <p:spPr bwMode="auto">
          <a:xfrm>
            <a:off x="2546422" y="3481388"/>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86" name="Line 134"/>
          <p:cNvSpPr>
            <a:spLocks noChangeShapeType="1"/>
          </p:cNvSpPr>
          <p:nvPr/>
        </p:nvSpPr>
        <p:spPr bwMode="auto">
          <a:xfrm>
            <a:off x="2546422" y="446881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87" name="Line 135"/>
          <p:cNvSpPr>
            <a:spLocks noChangeShapeType="1"/>
          </p:cNvSpPr>
          <p:nvPr/>
        </p:nvSpPr>
        <p:spPr bwMode="auto">
          <a:xfrm>
            <a:off x="2694059" y="3975101"/>
            <a:ext cx="0" cy="6175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88" name="Line 136"/>
          <p:cNvSpPr>
            <a:spLocks noChangeShapeType="1"/>
          </p:cNvSpPr>
          <p:nvPr/>
        </p:nvSpPr>
        <p:spPr bwMode="auto">
          <a:xfrm>
            <a:off x="2644847" y="3975101"/>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89" name="Line 137"/>
          <p:cNvSpPr>
            <a:spLocks noChangeShapeType="1"/>
          </p:cNvSpPr>
          <p:nvPr/>
        </p:nvSpPr>
        <p:spPr bwMode="auto">
          <a:xfrm>
            <a:off x="2644847" y="4592638"/>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90" name="Line 138"/>
          <p:cNvSpPr>
            <a:spLocks noChangeShapeType="1"/>
          </p:cNvSpPr>
          <p:nvPr/>
        </p:nvSpPr>
        <p:spPr bwMode="auto">
          <a:xfrm>
            <a:off x="2794072" y="3382963"/>
            <a:ext cx="0" cy="11112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91" name="Line 139"/>
          <p:cNvSpPr>
            <a:spLocks noChangeShapeType="1"/>
          </p:cNvSpPr>
          <p:nvPr/>
        </p:nvSpPr>
        <p:spPr bwMode="auto">
          <a:xfrm>
            <a:off x="2744859" y="338296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92" name="Line 140"/>
          <p:cNvSpPr>
            <a:spLocks noChangeShapeType="1"/>
          </p:cNvSpPr>
          <p:nvPr/>
        </p:nvSpPr>
        <p:spPr bwMode="auto">
          <a:xfrm>
            <a:off x="2744859" y="449421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93" name="Line 141"/>
          <p:cNvSpPr>
            <a:spLocks noChangeShapeType="1"/>
          </p:cNvSpPr>
          <p:nvPr/>
        </p:nvSpPr>
        <p:spPr bwMode="auto">
          <a:xfrm>
            <a:off x="2892497" y="2333626"/>
            <a:ext cx="0" cy="15795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94" name="Line 142"/>
          <p:cNvSpPr>
            <a:spLocks noChangeShapeType="1"/>
          </p:cNvSpPr>
          <p:nvPr/>
        </p:nvSpPr>
        <p:spPr bwMode="auto">
          <a:xfrm>
            <a:off x="2843284" y="2333626"/>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95" name="Line 143"/>
          <p:cNvSpPr>
            <a:spLocks noChangeShapeType="1"/>
          </p:cNvSpPr>
          <p:nvPr/>
        </p:nvSpPr>
        <p:spPr bwMode="auto">
          <a:xfrm>
            <a:off x="2843284" y="3913188"/>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96" name="Line 144"/>
          <p:cNvSpPr>
            <a:spLocks noChangeShapeType="1"/>
          </p:cNvSpPr>
          <p:nvPr/>
        </p:nvSpPr>
        <p:spPr bwMode="auto">
          <a:xfrm>
            <a:off x="3003622" y="3975101"/>
            <a:ext cx="0" cy="5318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97" name="Line 145"/>
          <p:cNvSpPr>
            <a:spLocks noChangeShapeType="1"/>
          </p:cNvSpPr>
          <p:nvPr/>
        </p:nvSpPr>
        <p:spPr bwMode="auto">
          <a:xfrm>
            <a:off x="2941709" y="3975101"/>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98" name="Line 146"/>
          <p:cNvSpPr>
            <a:spLocks noChangeShapeType="1"/>
          </p:cNvSpPr>
          <p:nvPr/>
        </p:nvSpPr>
        <p:spPr bwMode="auto">
          <a:xfrm>
            <a:off x="2941709" y="4506913"/>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99" name="Line 147"/>
          <p:cNvSpPr>
            <a:spLocks noChangeShapeType="1"/>
          </p:cNvSpPr>
          <p:nvPr/>
        </p:nvSpPr>
        <p:spPr bwMode="auto">
          <a:xfrm>
            <a:off x="3102047" y="4197351"/>
            <a:ext cx="0" cy="3222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00" name="Line 148"/>
          <p:cNvSpPr>
            <a:spLocks noChangeShapeType="1"/>
          </p:cNvSpPr>
          <p:nvPr/>
        </p:nvSpPr>
        <p:spPr bwMode="auto">
          <a:xfrm>
            <a:off x="3052834" y="4197351"/>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01" name="Line 149"/>
          <p:cNvSpPr>
            <a:spLocks noChangeShapeType="1"/>
          </p:cNvSpPr>
          <p:nvPr/>
        </p:nvSpPr>
        <p:spPr bwMode="auto">
          <a:xfrm>
            <a:off x="3052834" y="451961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02" name="Line 150"/>
          <p:cNvSpPr>
            <a:spLocks noChangeShapeType="1"/>
          </p:cNvSpPr>
          <p:nvPr/>
        </p:nvSpPr>
        <p:spPr bwMode="auto">
          <a:xfrm>
            <a:off x="3200472" y="4098926"/>
            <a:ext cx="0" cy="3587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03" name="Line 151"/>
          <p:cNvSpPr>
            <a:spLocks noChangeShapeType="1"/>
          </p:cNvSpPr>
          <p:nvPr/>
        </p:nvSpPr>
        <p:spPr bwMode="auto">
          <a:xfrm>
            <a:off x="3151259" y="4098926"/>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04" name="Line 152"/>
          <p:cNvSpPr>
            <a:spLocks noChangeShapeType="1"/>
          </p:cNvSpPr>
          <p:nvPr/>
        </p:nvSpPr>
        <p:spPr bwMode="auto">
          <a:xfrm>
            <a:off x="3151259" y="4457701"/>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05" name="Line 153"/>
          <p:cNvSpPr>
            <a:spLocks noChangeShapeType="1"/>
          </p:cNvSpPr>
          <p:nvPr/>
        </p:nvSpPr>
        <p:spPr bwMode="auto">
          <a:xfrm>
            <a:off x="3300484" y="4037013"/>
            <a:ext cx="0" cy="5556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06" name="Line 154"/>
          <p:cNvSpPr>
            <a:spLocks noChangeShapeType="1"/>
          </p:cNvSpPr>
          <p:nvPr/>
        </p:nvSpPr>
        <p:spPr bwMode="auto">
          <a:xfrm>
            <a:off x="3251272" y="403701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07" name="Line 155"/>
          <p:cNvSpPr>
            <a:spLocks noChangeShapeType="1"/>
          </p:cNvSpPr>
          <p:nvPr/>
        </p:nvSpPr>
        <p:spPr bwMode="auto">
          <a:xfrm>
            <a:off x="3251272" y="4592638"/>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08" name="Line 156"/>
          <p:cNvSpPr>
            <a:spLocks noChangeShapeType="1"/>
          </p:cNvSpPr>
          <p:nvPr/>
        </p:nvSpPr>
        <p:spPr bwMode="auto">
          <a:xfrm>
            <a:off x="3398909" y="3889376"/>
            <a:ext cx="0" cy="5794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09" name="Line 157"/>
          <p:cNvSpPr>
            <a:spLocks noChangeShapeType="1"/>
          </p:cNvSpPr>
          <p:nvPr/>
        </p:nvSpPr>
        <p:spPr bwMode="auto">
          <a:xfrm>
            <a:off x="3349697" y="3889376"/>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10" name="Line 158"/>
          <p:cNvSpPr>
            <a:spLocks noChangeShapeType="1"/>
          </p:cNvSpPr>
          <p:nvPr/>
        </p:nvSpPr>
        <p:spPr bwMode="auto">
          <a:xfrm>
            <a:off x="3349697" y="4468813"/>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11" name="Line 159"/>
          <p:cNvSpPr>
            <a:spLocks noChangeShapeType="1"/>
          </p:cNvSpPr>
          <p:nvPr/>
        </p:nvSpPr>
        <p:spPr bwMode="auto">
          <a:xfrm>
            <a:off x="3510034" y="2703513"/>
            <a:ext cx="0" cy="15065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12" name="Line 160"/>
          <p:cNvSpPr>
            <a:spLocks noChangeShapeType="1"/>
          </p:cNvSpPr>
          <p:nvPr/>
        </p:nvSpPr>
        <p:spPr bwMode="auto">
          <a:xfrm>
            <a:off x="3448122" y="2703513"/>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13" name="Line 161"/>
          <p:cNvSpPr>
            <a:spLocks noChangeShapeType="1"/>
          </p:cNvSpPr>
          <p:nvPr/>
        </p:nvSpPr>
        <p:spPr bwMode="auto">
          <a:xfrm>
            <a:off x="3448122" y="4210051"/>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14" name="Line 162"/>
          <p:cNvSpPr>
            <a:spLocks noChangeShapeType="1"/>
          </p:cNvSpPr>
          <p:nvPr/>
        </p:nvSpPr>
        <p:spPr bwMode="auto">
          <a:xfrm>
            <a:off x="3608459" y="4000501"/>
            <a:ext cx="0" cy="5683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15" name="Line 163"/>
          <p:cNvSpPr>
            <a:spLocks noChangeShapeType="1"/>
          </p:cNvSpPr>
          <p:nvPr/>
        </p:nvSpPr>
        <p:spPr bwMode="auto">
          <a:xfrm>
            <a:off x="3559247" y="4000501"/>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16" name="Line 164"/>
          <p:cNvSpPr>
            <a:spLocks noChangeShapeType="1"/>
          </p:cNvSpPr>
          <p:nvPr/>
        </p:nvSpPr>
        <p:spPr bwMode="auto">
          <a:xfrm>
            <a:off x="3559247" y="4568826"/>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17" name="Line 165"/>
          <p:cNvSpPr>
            <a:spLocks noChangeShapeType="1"/>
          </p:cNvSpPr>
          <p:nvPr/>
        </p:nvSpPr>
        <p:spPr bwMode="auto">
          <a:xfrm>
            <a:off x="3706884" y="4062413"/>
            <a:ext cx="0" cy="4572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18" name="Line 166"/>
          <p:cNvSpPr>
            <a:spLocks noChangeShapeType="1"/>
          </p:cNvSpPr>
          <p:nvPr/>
        </p:nvSpPr>
        <p:spPr bwMode="auto">
          <a:xfrm>
            <a:off x="3657672" y="406241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19" name="Line 167"/>
          <p:cNvSpPr>
            <a:spLocks noChangeShapeType="1"/>
          </p:cNvSpPr>
          <p:nvPr/>
        </p:nvSpPr>
        <p:spPr bwMode="auto">
          <a:xfrm>
            <a:off x="3657672" y="451961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20" name="Line 168"/>
          <p:cNvSpPr>
            <a:spLocks noChangeShapeType="1"/>
          </p:cNvSpPr>
          <p:nvPr/>
        </p:nvSpPr>
        <p:spPr bwMode="auto">
          <a:xfrm>
            <a:off x="3806897" y="3481388"/>
            <a:ext cx="0" cy="9874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21" name="Line 169"/>
          <p:cNvSpPr>
            <a:spLocks noChangeShapeType="1"/>
          </p:cNvSpPr>
          <p:nvPr/>
        </p:nvSpPr>
        <p:spPr bwMode="auto">
          <a:xfrm>
            <a:off x="3756097" y="3481388"/>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22" name="Line 170"/>
          <p:cNvSpPr>
            <a:spLocks noChangeShapeType="1"/>
          </p:cNvSpPr>
          <p:nvPr/>
        </p:nvSpPr>
        <p:spPr bwMode="auto">
          <a:xfrm>
            <a:off x="3756097" y="4468813"/>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23" name="Line 171"/>
          <p:cNvSpPr>
            <a:spLocks noChangeShapeType="1"/>
          </p:cNvSpPr>
          <p:nvPr/>
        </p:nvSpPr>
        <p:spPr bwMode="auto">
          <a:xfrm>
            <a:off x="3905322" y="4000501"/>
            <a:ext cx="0" cy="4572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24" name="Line 172"/>
          <p:cNvSpPr>
            <a:spLocks noChangeShapeType="1"/>
          </p:cNvSpPr>
          <p:nvPr/>
        </p:nvSpPr>
        <p:spPr bwMode="auto">
          <a:xfrm>
            <a:off x="3856109" y="4000501"/>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25" name="Line 173"/>
          <p:cNvSpPr>
            <a:spLocks noChangeShapeType="1"/>
          </p:cNvSpPr>
          <p:nvPr/>
        </p:nvSpPr>
        <p:spPr bwMode="auto">
          <a:xfrm>
            <a:off x="3856109" y="4457701"/>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26" name="Line 174"/>
          <p:cNvSpPr>
            <a:spLocks noChangeShapeType="1"/>
          </p:cNvSpPr>
          <p:nvPr/>
        </p:nvSpPr>
        <p:spPr bwMode="auto">
          <a:xfrm>
            <a:off x="4016447" y="3519488"/>
            <a:ext cx="0" cy="9493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27" name="Line 175"/>
          <p:cNvSpPr>
            <a:spLocks noChangeShapeType="1"/>
          </p:cNvSpPr>
          <p:nvPr/>
        </p:nvSpPr>
        <p:spPr bwMode="auto">
          <a:xfrm>
            <a:off x="3954534" y="3519488"/>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28" name="Line 176"/>
          <p:cNvSpPr>
            <a:spLocks noChangeShapeType="1"/>
          </p:cNvSpPr>
          <p:nvPr/>
        </p:nvSpPr>
        <p:spPr bwMode="auto">
          <a:xfrm>
            <a:off x="3954534" y="4468813"/>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29" name="Line 177"/>
          <p:cNvSpPr>
            <a:spLocks noChangeShapeType="1"/>
          </p:cNvSpPr>
          <p:nvPr/>
        </p:nvSpPr>
        <p:spPr bwMode="auto">
          <a:xfrm>
            <a:off x="4114872" y="2493963"/>
            <a:ext cx="0" cy="14446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30" name="Line 178"/>
          <p:cNvSpPr>
            <a:spLocks noChangeShapeType="1"/>
          </p:cNvSpPr>
          <p:nvPr/>
        </p:nvSpPr>
        <p:spPr bwMode="auto">
          <a:xfrm>
            <a:off x="4065659" y="249396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31" name="Line 179"/>
          <p:cNvSpPr>
            <a:spLocks noChangeShapeType="1"/>
          </p:cNvSpPr>
          <p:nvPr/>
        </p:nvSpPr>
        <p:spPr bwMode="auto">
          <a:xfrm>
            <a:off x="4065659" y="3938588"/>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32" name="Line 180"/>
          <p:cNvSpPr>
            <a:spLocks noChangeShapeType="1"/>
          </p:cNvSpPr>
          <p:nvPr/>
        </p:nvSpPr>
        <p:spPr bwMode="auto">
          <a:xfrm>
            <a:off x="4213297" y="3716338"/>
            <a:ext cx="0" cy="6048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33" name="Line 181"/>
          <p:cNvSpPr>
            <a:spLocks noChangeShapeType="1"/>
          </p:cNvSpPr>
          <p:nvPr/>
        </p:nvSpPr>
        <p:spPr bwMode="auto">
          <a:xfrm>
            <a:off x="4164084" y="3716338"/>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34" name="Line 182"/>
          <p:cNvSpPr>
            <a:spLocks noChangeShapeType="1"/>
          </p:cNvSpPr>
          <p:nvPr/>
        </p:nvSpPr>
        <p:spPr bwMode="auto">
          <a:xfrm>
            <a:off x="4164084" y="4321176"/>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35" name="Line 183"/>
          <p:cNvSpPr>
            <a:spLocks noChangeShapeType="1"/>
          </p:cNvSpPr>
          <p:nvPr/>
        </p:nvSpPr>
        <p:spPr bwMode="auto">
          <a:xfrm>
            <a:off x="4311722" y="4049713"/>
            <a:ext cx="0" cy="5556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36" name="Line 184"/>
          <p:cNvSpPr>
            <a:spLocks noChangeShapeType="1"/>
          </p:cNvSpPr>
          <p:nvPr/>
        </p:nvSpPr>
        <p:spPr bwMode="auto">
          <a:xfrm>
            <a:off x="4262509" y="4049713"/>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37" name="Line 185"/>
          <p:cNvSpPr>
            <a:spLocks noChangeShapeType="1"/>
          </p:cNvSpPr>
          <p:nvPr/>
        </p:nvSpPr>
        <p:spPr bwMode="auto">
          <a:xfrm>
            <a:off x="4262509" y="4605338"/>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38" name="Line 186"/>
          <p:cNvSpPr>
            <a:spLocks noChangeShapeType="1"/>
          </p:cNvSpPr>
          <p:nvPr/>
        </p:nvSpPr>
        <p:spPr bwMode="auto">
          <a:xfrm>
            <a:off x="4411734" y="3481388"/>
            <a:ext cx="0" cy="9017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39" name="Line 187"/>
          <p:cNvSpPr>
            <a:spLocks noChangeShapeType="1"/>
          </p:cNvSpPr>
          <p:nvPr/>
        </p:nvSpPr>
        <p:spPr bwMode="auto">
          <a:xfrm>
            <a:off x="4362522" y="3481388"/>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40" name="Line 188"/>
          <p:cNvSpPr>
            <a:spLocks noChangeShapeType="1"/>
          </p:cNvSpPr>
          <p:nvPr/>
        </p:nvSpPr>
        <p:spPr bwMode="auto">
          <a:xfrm>
            <a:off x="4362522" y="4383088"/>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41" name="Line 189"/>
          <p:cNvSpPr>
            <a:spLocks noChangeShapeType="1"/>
          </p:cNvSpPr>
          <p:nvPr/>
        </p:nvSpPr>
        <p:spPr bwMode="auto">
          <a:xfrm>
            <a:off x="4510159" y="3579813"/>
            <a:ext cx="0" cy="10382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42" name="Line 190"/>
          <p:cNvSpPr>
            <a:spLocks noChangeShapeType="1"/>
          </p:cNvSpPr>
          <p:nvPr/>
        </p:nvSpPr>
        <p:spPr bwMode="auto">
          <a:xfrm>
            <a:off x="4460947" y="3579813"/>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43" name="Line 191"/>
          <p:cNvSpPr>
            <a:spLocks noChangeShapeType="1"/>
          </p:cNvSpPr>
          <p:nvPr/>
        </p:nvSpPr>
        <p:spPr bwMode="auto">
          <a:xfrm>
            <a:off x="4460947" y="4618038"/>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44" name="Line 192"/>
          <p:cNvSpPr>
            <a:spLocks noChangeShapeType="1"/>
          </p:cNvSpPr>
          <p:nvPr/>
        </p:nvSpPr>
        <p:spPr bwMode="auto">
          <a:xfrm>
            <a:off x="4621284" y="3827463"/>
            <a:ext cx="0" cy="5810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45" name="Line 193"/>
          <p:cNvSpPr>
            <a:spLocks noChangeShapeType="1"/>
          </p:cNvSpPr>
          <p:nvPr/>
        </p:nvSpPr>
        <p:spPr bwMode="auto">
          <a:xfrm>
            <a:off x="4559372" y="3827463"/>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46" name="Line 194"/>
          <p:cNvSpPr>
            <a:spLocks noChangeShapeType="1"/>
          </p:cNvSpPr>
          <p:nvPr/>
        </p:nvSpPr>
        <p:spPr bwMode="auto">
          <a:xfrm>
            <a:off x="4559372" y="4408488"/>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47" name="Line 195"/>
          <p:cNvSpPr>
            <a:spLocks noChangeShapeType="1"/>
          </p:cNvSpPr>
          <p:nvPr/>
        </p:nvSpPr>
        <p:spPr bwMode="auto">
          <a:xfrm>
            <a:off x="4719709" y="3925888"/>
            <a:ext cx="0" cy="542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48" name="Line 196"/>
          <p:cNvSpPr>
            <a:spLocks noChangeShapeType="1"/>
          </p:cNvSpPr>
          <p:nvPr/>
        </p:nvSpPr>
        <p:spPr bwMode="auto">
          <a:xfrm>
            <a:off x="4670497" y="3925888"/>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49" name="Line 197"/>
          <p:cNvSpPr>
            <a:spLocks noChangeShapeType="1"/>
          </p:cNvSpPr>
          <p:nvPr/>
        </p:nvSpPr>
        <p:spPr bwMode="auto">
          <a:xfrm>
            <a:off x="4670497" y="446881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50" name="Line 198"/>
          <p:cNvSpPr>
            <a:spLocks noChangeShapeType="1"/>
          </p:cNvSpPr>
          <p:nvPr/>
        </p:nvSpPr>
        <p:spPr bwMode="auto">
          <a:xfrm>
            <a:off x="4818134" y="3802063"/>
            <a:ext cx="0" cy="5445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51" name="Line 199"/>
          <p:cNvSpPr>
            <a:spLocks noChangeShapeType="1"/>
          </p:cNvSpPr>
          <p:nvPr/>
        </p:nvSpPr>
        <p:spPr bwMode="auto">
          <a:xfrm>
            <a:off x="4768922" y="3802063"/>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52" name="Line 200"/>
          <p:cNvSpPr>
            <a:spLocks noChangeShapeType="1"/>
          </p:cNvSpPr>
          <p:nvPr/>
        </p:nvSpPr>
        <p:spPr bwMode="auto">
          <a:xfrm>
            <a:off x="4768922" y="4346576"/>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53" name="Line 201"/>
          <p:cNvSpPr>
            <a:spLocks noChangeShapeType="1"/>
          </p:cNvSpPr>
          <p:nvPr/>
        </p:nvSpPr>
        <p:spPr bwMode="auto">
          <a:xfrm>
            <a:off x="4918147" y="3506788"/>
            <a:ext cx="0" cy="9128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54" name="Line 202"/>
          <p:cNvSpPr>
            <a:spLocks noChangeShapeType="1"/>
          </p:cNvSpPr>
          <p:nvPr/>
        </p:nvSpPr>
        <p:spPr bwMode="auto">
          <a:xfrm>
            <a:off x="4868934" y="3506788"/>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55" name="Line 203"/>
          <p:cNvSpPr>
            <a:spLocks noChangeShapeType="1"/>
          </p:cNvSpPr>
          <p:nvPr/>
        </p:nvSpPr>
        <p:spPr bwMode="auto">
          <a:xfrm>
            <a:off x="4868934" y="4419601"/>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56" name="Line 204"/>
          <p:cNvSpPr>
            <a:spLocks noChangeShapeType="1"/>
          </p:cNvSpPr>
          <p:nvPr/>
        </p:nvSpPr>
        <p:spPr bwMode="auto">
          <a:xfrm>
            <a:off x="5016572" y="3852863"/>
            <a:ext cx="0" cy="4937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57" name="Line 205"/>
          <p:cNvSpPr>
            <a:spLocks noChangeShapeType="1"/>
          </p:cNvSpPr>
          <p:nvPr/>
        </p:nvSpPr>
        <p:spPr bwMode="auto">
          <a:xfrm>
            <a:off x="4967359" y="3852863"/>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4" name="Line 207"/>
          <p:cNvSpPr>
            <a:spLocks noChangeShapeType="1"/>
          </p:cNvSpPr>
          <p:nvPr/>
        </p:nvSpPr>
        <p:spPr bwMode="auto">
          <a:xfrm>
            <a:off x="4967359" y="4346575"/>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5" name="Line 208"/>
          <p:cNvSpPr>
            <a:spLocks noChangeShapeType="1"/>
          </p:cNvSpPr>
          <p:nvPr/>
        </p:nvSpPr>
        <p:spPr bwMode="auto">
          <a:xfrm>
            <a:off x="5127696" y="3395663"/>
            <a:ext cx="0" cy="9255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6" name="Line 209"/>
          <p:cNvSpPr>
            <a:spLocks noChangeShapeType="1"/>
          </p:cNvSpPr>
          <p:nvPr/>
        </p:nvSpPr>
        <p:spPr bwMode="auto">
          <a:xfrm>
            <a:off x="5065784" y="3395663"/>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7" name="Line 210"/>
          <p:cNvSpPr>
            <a:spLocks noChangeShapeType="1"/>
          </p:cNvSpPr>
          <p:nvPr/>
        </p:nvSpPr>
        <p:spPr bwMode="auto">
          <a:xfrm>
            <a:off x="5065784" y="4321175"/>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8" name="Line 211"/>
          <p:cNvSpPr>
            <a:spLocks noChangeShapeType="1"/>
          </p:cNvSpPr>
          <p:nvPr/>
        </p:nvSpPr>
        <p:spPr bwMode="auto">
          <a:xfrm>
            <a:off x="5226121" y="4024313"/>
            <a:ext cx="0" cy="4572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9" name="Line 212"/>
          <p:cNvSpPr>
            <a:spLocks noChangeShapeType="1"/>
          </p:cNvSpPr>
          <p:nvPr/>
        </p:nvSpPr>
        <p:spPr bwMode="auto">
          <a:xfrm>
            <a:off x="5176909" y="402431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0" name="Line 213"/>
          <p:cNvSpPr>
            <a:spLocks noChangeShapeType="1"/>
          </p:cNvSpPr>
          <p:nvPr/>
        </p:nvSpPr>
        <p:spPr bwMode="auto">
          <a:xfrm>
            <a:off x="5176909" y="448151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1" name="Line 214"/>
          <p:cNvSpPr>
            <a:spLocks noChangeShapeType="1"/>
          </p:cNvSpPr>
          <p:nvPr/>
        </p:nvSpPr>
        <p:spPr bwMode="auto">
          <a:xfrm>
            <a:off x="5324546" y="3827463"/>
            <a:ext cx="0" cy="5064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2" name="Line 215"/>
          <p:cNvSpPr>
            <a:spLocks noChangeShapeType="1"/>
          </p:cNvSpPr>
          <p:nvPr/>
        </p:nvSpPr>
        <p:spPr bwMode="auto">
          <a:xfrm>
            <a:off x="5275334" y="382746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3" name="Line 216"/>
          <p:cNvSpPr>
            <a:spLocks noChangeShapeType="1"/>
          </p:cNvSpPr>
          <p:nvPr/>
        </p:nvSpPr>
        <p:spPr bwMode="auto">
          <a:xfrm>
            <a:off x="5275334" y="4333875"/>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4" name="Line 217"/>
          <p:cNvSpPr>
            <a:spLocks noChangeShapeType="1"/>
          </p:cNvSpPr>
          <p:nvPr/>
        </p:nvSpPr>
        <p:spPr bwMode="auto">
          <a:xfrm>
            <a:off x="5424559" y="3778250"/>
            <a:ext cx="0" cy="4810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5" name="Line 218"/>
          <p:cNvSpPr>
            <a:spLocks noChangeShapeType="1"/>
          </p:cNvSpPr>
          <p:nvPr/>
        </p:nvSpPr>
        <p:spPr bwMode="auto">
          <a:xfrm>
            <a:off x="5373759" y="3778250"/>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6" name="Line 219"/>
          <p:cNvSpPr>
            <a:spLocks noChangeShapeType="1"/>
          </p:cNvSpPr>
          <p:nvPr/>
        </p:nvSpPr>
        <p:spPr bwMode="auto">
          <a:xfrm>
            <a:off x="5373759" y="4259263"/>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7" name="Line 220"/>
          <p:cNvSpPr>
            <a:spLocks noChangeShapeType="1"/>
          </p:cNvSpPr>
          <p:nvPr/>
        </p:nvSpPr>
        <p:spPr bwMode="auto">
          <a:xfrm>
            <a:off x="5522984" y="3395663"/>
            <a:ext cx="0" cy="9128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8" name="Line 221"/>
          <p:cNvSpPr>
            <a:spLocks noChangeShapeType="1"/>
          </p:cNvSpPr>
          <p:nvPr/>
        </p:nvSpPr>
        <p:spPr bwMode="auto">
          <a:xfrm>
            <a:off x="5473771" y="3395663"/>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9" name="Line 222"/>
          <p:cNvSpPr>
            <a:spLocks noChangeShapeType="1"/>
          </p:cNvSpPr>
          <p:nvPr/>
        </p:nvSpPr>
        <p:spPr bwMode="auto">
          <a:xfrm>
            <a:off x="5473771" y="4308475"/>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0" name="Line 223"/>
          <p:cNvSpPr>
            <a:spLocks noChangeShapeType="1"/>
          </p:cNvSpPr>
          <p:nvPr/>
        </p:nvSpPr>
        <p:spPr bwMode="auto">
          <a:xfrm>
            <a:off x="5634109" y="2741613"/>
            <a:ext cx="0" cy="14319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1" name="Line 224"/>
          <p:cNvSpPr>
            <a:spLocks noChangeShapeType="1"/>
          </p:cNvSpPr>
          <p:nvPr/>
        </p:nvSpPr>
        <p:spPr bwMode="auto">
          <a:xfrm>
            <a:off x="5572196" y="2741613"/>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2" name="Line 225"/>
          <p:cNvSpPr>
            <a:spLocks noChangeShapeType="1"/>
          </p:cNvSpPr>
          <p:nvPr/>
        </p:nvSpPr>
        <p:spPr bwMode="auto">
          <a:xfrm>
            <a:off x="5572196" y="4173538"/>
            <a:ext cx="1111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3" name="Line 226"/>
          <p:cNvSpPr>
            <a:spLocks noChangeShapeType="1"/>
          </p:cNvSpPr>
          <p:nvPr/>
        </p:nvSpPr>
        <p:spPr bwMode="auto">
          <a:xfrm>
            <a:off x="5732534" y="3827463"/>
            <a:ext cx="0" cy="5683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4" name="Line 227"/>
          <p:cNvSpPr>
            <a:spLocks noChangeShapeType="1"/>
          </p:cNvSpPr>
          <p:nvPr/>
        </p:nvSpPr>
        <p:spPr bwMode="auto">
          <a:xfrm>
            <a:off x="5683321" y="3827463"/>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5" name="Line 228"/>
          <p:cNvSpPr>
            <a:spLocks noChangeShapeType="1"/>
          </p:cNvSpPr>
          <p:nvPr/>
        </p:nvSpPr>
        <p:spPr bwMode="auto">
          <a:xfrm>
            <a:off x="5683321" y="4395788"/>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6" name="Line 229"/>
          <p:cNvSpPr>
            <a:spLocks noChangeShapeType="1"/>
          </p:cNvSpPr>
          <p:nvPr/>
        </p:nvSpPr>
        <p:spPr bwMode="auto">
          <a:xfrm>
            <a:off x="5830959" y="3098800"/>
            <a:ext cx="0" cy="9874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7" name="Line 230"/>
          <p:cNvSpPr>
            <a:spLocks noChangeShapeType="1"/>
          </p:cNvSpPr>
          <p:nvPr/>
        </p:nvSpPr>
        <p:spPr bwMode="auto">
          <a:xfrm>
            <a:off x="5781746" y="3098800"/>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8" name="Line 231"/>
          <p:cNvSpPr>
            <a:spLocks noChangeShapeType="1"/>
          </p:cNvSpPr>
          <p:nvPr/>
        </p:nvSpPr>
        <p:spPr bwMode="auto">
          <a:xfrm>
            <a:off x="5781746" y="4086225"/>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9" name="Line 232"/>
          <p:cNvSpPr>
            <a:spLocks noChangeShapeType="1"/>
          </p:cNvSpPr>
          <p:nvPr/>
        </p:nvSpPr>
        <p:spPr bwMode="auto">
          <a:xfrm>
            <a:off x="5929384" y="3852863"/>
            <a:ext cx="0" cy="4556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50" name="Line 233"/>
          <p:cNvSpPr>
            <a:spLocks noChangeShapeType="1"/>
          </p:cNvSpPr>
          <p:nvPr/>
        </p:nvSpPr>
        <p:spPr bwMode="auto">
          <a:xfrm>
            <a:off x="5880171" y="3852863"/>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51" name="Line 234"/>
          <p:cNvSpPr>
            <a:spLocks noChangeShapeType="1"/>
          </p:cNvSpPr>
          <p:nvPr/>
        </p:nvSpPr>
        <p:spPr bwMode="auto">
          <a:xfrm>
            <a:off x="5880171" y="4308475"/>
            <a:ext cx="100013"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26" name="Line 235"/>
          <p:cNvSpPr>
            <a:spLocks noChangeShapeType="1"/>
          </p:cNvSpPr>
          <p:nvPr/>
        </p:nvSpPr>
        <p:spPr bwMode="auto">
          <a:xfrm>
            <a:off x="6029396" y="3778250"/>
            <a:ext cx="0" cy="3460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 name="Line 236"/>
          <p:cNvSpPr>
            <a:spLocks noChangeShapeType="1"/>
          </p:cNvSpPr>
          <p:nvPr/>
        </p:nvSpPr>
        <p:spPr bwMode="auto">
          <a:xfrm>
            <a:off x="5980184" y="3778250"/>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 name="Line 237"/>
          <p:cNvSpPr>
            <a:spLocks noChangeShapeType="1"/>
          </p:cNvSpPr>
          <p:nvPr/>
        </p:nvSpPr>
        <p:spPr bwMode="auto">
          <a:xfrm>
            <a:off x="5980184" y="4124325"/>
            <a:ext cx="984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30" name="Oval 238"/>
          <p:cNvSpPr>
            <a:spLocks noChangeArrowheads="1"/>
          </p:cNvSpPr>
          <p:nvPr/>
        </p:nvSpPr>
        <p:spPr bwMode="auto">
          <a:xfrm>
            <a:off x="830334" y="4568825"/>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1" name="Oval 239"/>
          <p:cNvSpPr>
            <a:spLocks noChangeArrowheads="1"/>
          </p:cNvSpPr>
          <p:nvPr/>
        </p:nvSpPr>
        <p:spPr bwMode="auto">
          <a:xfrm>
            <a:off x="928759" y="4691063"/>
            <a:ext cx="111125" cy="11271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2" name="Oval 240"/>
          <p:cNvSpPr>
            <a:spLocks noChangeArrowheads="1"/>
          </p:cNvSpPr>
          <p:nvPr/>
        </p:nvSpPr>
        <p:spPr bwMode="auto">
          <a:xfrm>
            <a:off x="1027184" y="448151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3" name="Oval 241"/>
          <p:cNvSpPr>
            <a:spLocks noChangeArrowheads="1"/>
          </p:cNvSpPr>
          <p:nvPr/>
        </p:nvSpPr>
        <p:spPr bwMode="auto">
          <a:xfrm>
            <a:off x="1127196" y="4395788"/>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4" name="Oval 242"/>
          <p:cNvSpPr>
            <a:spLocks noChangeArrowheads="1"/>
          </p:cNvSpPr>
          <p:nvPr/>
        </p:nvSpPr>
        <p:spPr bwMode="auto">
          <a:xfrm>
            <a:off x="1225621" y="4457700"/>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3" name="Oval 243"/>
          <p:cNvSpPr>
            <a:spLocks noChangeArrowheads="1"/>
          </p:cNvSpPr>
          <p:nvPr/>
        </p:nvSpPr>
        <p:spPr bwMode="auto">
          <a:xfrm>
            <a:off x="1336746" y="4641850"/>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4" name="Oval 244"/>
          <p:cNvSpPr>
            <a:spLocks noChangeArrowheads="1"/>
          </p:cNvSpPr>
          <p:nvPr/>
        </p:nvSpPr>
        <p:spPr bwMode="auto">
          <a:xfrm>
            <a:off x="1435171" y="4840288"/>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5" name="Oval 245"/>
          <p:cNvSpPr>
            <a:spLocks noChangeArrowheads="1"/>
          </p:cNvSpPr>
          <p:nvPr/>
        </p:nvSpPr>
        <p:spPr bwMode="auto">
          <a:xfrm>
            <a:off x="1533596" y="4148138"/>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6" name="Oval 246"/>
          <p:cNvSpPr>
            <a:spLocks noChangeArrowheads="1"/>
          </p:cNvSpPr>
          <p:nvPr/>
        </p:nvSpPr>
        <p:spPr bwMode="auto">
          <a:xfrm>
            <a:off x="1633609" y="446881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7" name="Oval 247"/>
          <p:cNvSpPr>
            <a:spLocks noChangeArrowheads="1"/>
          </p:cNvSpPr>
          <p:nvPr/>
        </p:nvSpPr>
        <p:spPr bwMode="auto">
          <a:xfrm>
            <a:off x="1732034" y="4556125"/>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8" name="Oval 248"/>
          <p:cNvSpPr>
            <a:spLocks noChangeArrowheads="1"/>
          </p:cNvSpPr>
          <p:nvPr/>
        </p:nvSpPr>
        <p:spPr bwMode="auto">
          <a:xfrm>
            <a:off x="1843159" y="4556125"/>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9" name="Oval 249"/>
          <p:cNvSpPr>
            <a:spLocks noChangeArrowheads="1"/>
          </p:cNvSpPr>
          <p:nvPr/>
        </p:nvSpPr>
        <p:spPr bwMode="auto">
          <a:xfrm>
            <a:off x="1941584" y="4568825"/>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0" name="Oval 250"/>
          <p:cNvSpPr>
            <a:spLocks noChangeArrowheads="1"/>
          </p:cNvSpPr>
          <p:nvPr/>
        </p:nvSpPr>
        <p:spPr bwMode="auto">
          <a:xfrm>
            <a:off x="2040009" y="4333875"/>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1" name="Oval 251"/>
          <p:cNvSpPr>
            <a:spLocks noChangeArrowheads="1"/>
          </p:cNvSpPr>
          <p:nvPr/>
        </p:nvSpPr>
        <p:spPr bwMode="auto">
          <a:xfrm>
            <a:off x="2138434" y="3902075"/>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2" name="Oval 252"/>
          <p:cNvSpPr>
            <a:spLocks noChangeArrowheads="1"/>
          </p:cNvSpPr>
          <p:nvPr/>
        </p:nvSpPr>
        <p:spPr bwMode="auto">
          <a:xfrm>
            <a:off x="2238446" y="4308475"/>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3" name="Oval 253"/>
          <p:cNvSpPr>
            <a:spLocks noChangeArrowheads="1"/>
          </p:cNvSpPr>
          <p:nvPr/>
        </p:nvSpPr>
        <p:spPr bwMode="auto">
          <a:xfrm>
            <a:off x="2349571" y="4235450"/>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4" name="Oval 254"/>
          <p:cNvSpPr>
            <a:spLocks noChangeArrowheads="1"/>
          </p:cNvSpPr>
          <p:nvPr/>
        </p:nvSpPr>
        <p:spPr bwMode="auto">
          <a:xfrm>
            <a:off x="2447996" y="428466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5" name="Oval 255"/>
          <p:cNvSpPr>
            <a:spLocks noChangeArrowheads="1"/>
          </p:cNvSpPr>
          <p:nvPr/>
        </p:nvSpPr>
        <p:spPr bwMode="auto">
          <a:xfrm>
            <a:off x="2546421" y="3925888"/>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6" name="Oval 256"/>
          <p:cNvSpPr>
            <a:spLocks noChangeArrowheads="1"/>
          </p:cNvSpPr>
          <p:nvPr/>
        </p:nvSpPr>
        <p:spPr bwMode="auto">
          <a:xfrm>
            <a:off x="2644846" y="4235450"/>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7" name="Oval 257"/>
          <p:cNvSpPr>
            <a:spLocks noChangeArrowheads="1"/>
          </p:cNvSpPr>
          <p:nvPr/>
        </p:nvSpPr>
        <p:spPr bwMode="auto">
          <a:xfrm>
            <a:off x="2744859" y="3889375"/>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8" name="Oval 258"/>
          <p:cNvSpPr>
            <a:spLocks noChangeArrowheads="1"/>
          </p:cNvSpPr>
          <p:nvPr/>
        </p:nvSpPr>
        <p:spPr bwMode="auto">
          <a:xfrm>
            <a:off x="2843284" y="3074988"/>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9" name="Oval 259"/>
          <p:cNvSpPr>
            <a:spLocks noChangeArrowheads="1"/>
          </p:cNvSpPr>
          <p:nvPr/>
        </p:nvSpPr>
        <p:spPr bwMode="auto">
          <a:xfrm>
            <a:off x="2954409" y="4186238"/>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72" name="Oval 260"/>
          <p:cNvSpPr>
            <a:spLocks noChangeArrowheads="1"/>
          </p:cNvSpPr>
          <p:nvPr/>
        </p:nvSpPr>
        <p:spPr bwMode="auto">
          <a:xfrm>
            <a:off x="3052834" y="4308475"/>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73" name="Oval 261"/>
          <p:cNvSpPr>
            <a:spLocks noChangeArrowheads="1"/>
          </p:cNvSpPr>
          <p:nvPr/>
        </p:nvSpPr>
        <p:spPr bwMode="auto">
          <a:xfrm>
            <a:off x="3151259" y="4222750"/>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75" name="Oval 262"/>
          <p:cNvSpPr>
            <a:spLocks noChangeArrowheads="1"/>
          </p:cNvSpPr>
          <p:nvPr/>
        </p:nvSpPr>
        <p:spPr bwMode="auto">
          <a:xfrm>
            <a:off x="3251271" y="427196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76" name="Oval 263"/>
          <p:cNvSpPr>
            <a:spLocks noChangeArrowheads="1"/>
          </p:cNvSpPr>
          <p:nvPr/>
        </p:nvSpPr>
        <p:spPr bwMode="auto">
          <a:xfrm>
            <a:off x="3349696" y="4124325"/>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77" name="Oval 264"/>
          <p:cNvSpPr>
            <a:spLocks noChangeArrowheads="1"/>
          </p:cNvSpPr>
          <p:nvPr/>
        </p:nvSpPr>
        <p:spPr bwMode="auto">
          <a:xfrm>
            <a:off x="3460821" y="340836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78" name="Oval 265"/>
          <p:cNvSpPr>
            <a:spLocks noChangeArrowheads="1"/>
          </p:cNvSpPr>
          <p:nvPr/>
        </p:nvSpPr>
        <p:spPr bwMode="auto">
          <a:xfrm>
            <a:off x="3559246" y="4235450"/>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79" name="Oval 266"/>
          <p:cNvSpPr>
            <a:spLocks noChangeArrowheads="1"/>
          </p:cNvSpPr>
          <p:nvPr/>
        </p:nvSpPr>
        <p:spPr bwMode="auto">
          <a:xfrm>
            <a:off x="3657671" y="424656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80" name="Oval 267"/>
          <p:cNvSpPr>
            <a:spLocks noChangeArrowheads="1"/>
          </p:cNvSpPr>
          <p:nvPr/>
        </p:nvSpPr>
        <p:spPr bwMode="auto">
          <a:xfrm>
            <a:off x="3756096" y="3925888"/>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81" name="Oval 268"/>
          <p:cNvSpPr>
            <a:spLocks noChangeArrowheads="1"/>
          </p:cNvSpPr>
          <p:nvPr/>
        </p:nvSpPr>
        <p:spPr bwMode="auto">
          <a:xfrm>
            <a:off x="3856109" y="4173538"/>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82" name="Oval 269"/>
          <p:cNvSpPr>
            <a:spLocks noChangeArrowheads="1"/>
          </p:cNvSpPr>
          <p:nvPr/>
        </p:nvSpPr>
        <p:spPr bwMode="auto">
          <a:xfrm>
            <a:off x="3967234" y="3951288"/>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83" name="Oval 270"/>
          <p:cNvSpPr>
            <a:spLocks noChangeArrowheads="1"/>
          </p:cNvSpPr>
          <p:nvPr/>
        </p:nvSpPr>
        <p:spPr bwMode="auto">
          <a:xfrm>
            <a:off x="4065659" y="317341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84" name="Oval 271"/>
          <p:cNvSpPr>
            <a:spLocks noChangeArrowheads="1"/>
          </p:cNvSpPr>
          <p:nvPr/>
        </p:nvSpPr>
        <p:spPr bwMode="auto">
          <a:xfrm>
            <a:off x="4164084" y="3963988"/>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85" name="Oval 272"/>
          <p:cNvSpPr>
            <a:spLocks noChangeArrowheads="1"/>
          </p:cNvSpPr>
          <p:nvPr/>
        </p:nvSpPr>
        <p:spPr bwMode="auto">
          <a:xfrm>
            <a:off x="4262509" y="427196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86" name="Oval 273"/>
          <p:cNvSpPr>
            <a:spLocks noChangeArrowheads="1"/>
          </p:cNvSpPr>
          <p:nvPr/>
        </p:nvSpPr>
        <p:spPr bwMode="auto">
          <a:xfrm>
            <a:off x="4362521" y="3889375"/>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87" name="Oval 274"/>
          <p:cNvSpPr>
            <a:spLocks noChangeArrowheads="1"/>
          </p:cNvSpPr>
          <p:nvPr/>
        </p:nvSpPr>
        <p:spPr bwMode="auto">
          <a:xfrm>
            <a:off x="4460946" y="404971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88" name="Oval 275"/>
          <p:cNvSpPr>
            <a:spLocks noChangeArrowheads="1"/>
          </p:cNvSpPr>
          <p:nvPr/>
        </p:nvSpPr>
        <p:spPr bwMode="auto">
          <a:xfrm>
            <a:off x="4572071" y="406241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89" name="Oval 276"/>
          <p:cNvSpPr>
            <a:spLocks noChangeArrowheads="1"/>
          </p:cNvSpPr>
          <p:nvPr/>
        </p:nvSpPr>
        <p:spPr bwMode="auto">
          <a:xfrm>
            <a:off x="4670496" y="4148138"/>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90" name="Oval 277"/>
          <p:cNvSpPr>
            <a:spLocks noChangeArrowheads="1"/>
          </p:cNvSpPr>
          <p:nvPr/>
        </p:nvSpPr>
        <p:spPr bwMode="auto">
          <a:xfrm>
            <a:off x="4768921" y="402431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91" name="Oval 278"/>
          <p:cNvSpPr>
            <a:spLocks noChangeArrowheads="1"/>
          </p:cNvSpPr>
          <p:nvPr/>
        </p:nvSpPr>
        <p:spPr bwMode="auto">
          <a:xfrm>
            <a:off x="4868934" y="3913188"/>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92" name="Oval 279"/>
          <p:cNvSpPr>
            <a:spLocks noChangeArrowheads="1"/>
          </p:cNvSpPr>
          <p:nvPr/>
        </p:nvSpPr>
        <p:spPr bwMode="auto">
          <a:xfrm>
            <a:off x="4967359" y="404971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93" name="Oval 280"/>
          <p:cNvSpPr>
            <a:spLocks noChangeArrowheads="1"/>
          </p:cNvSpPr>
          <p:nvPr/>
        </p:nvSpPr>
        <p:spPr bwMode="auto">
          <a:xfrm>
            <a:off x="5078484" y="380206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94" name="Oval 281"/>
          <p:cNvSpPr>
            <a:spLocks noChangeArrowheads="1"/>
          </p:cNvSpPr>
          <p:nvPr/>
        </p:nvSpPr>
        <p:spPr bwMode="auto">
          <a:xfrm>
            <a:off x="5176909" y="4197350"/>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95" name="Oval 282"/>
          <p:cNvSpPr>
            <a:spLocks noChangeArrowheads="1"/>
          </p:cNvSpPr>
          <p:nvPr/>
        </p:nvSpPr>
        <p:spPr bwMode="auto">
          <a:xfrm>
            <a:off x="5275334" y="402431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96" name="Oval 283"/>
          <p:cNvSpPr>
            <a:spLocks noChangeArrowheads="1"/>
          </p:cNvSpPr>
          <p:nvPr/>
        </p:nvSpPr>
        <p:spPr bwMode="auto">
          <a:xfrm>
            <a:off x="5373759" y="3963988"/>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97" name="Oval 284"/>
          <p:cNvSpPr>
            <a:spLocks noChangeArrowheads="1"/>
          </p:cNvSpPr>
          <p:nvPr/>
        </p:nvSpPr>
        <p:spPr bwMode="auto">
          <a:xfrm>
            <a:off x="5473771" y="380206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98" name="Oval 285"/>
          <p:cNvSpPr>
            <a:spLocks noChangeArrowheads="1"/>
          </p:cNvSpPr>
          <p:nvPr/>
        </p:nvSpPr>
        <p:spPr bwMode="auto">
          <a:xfrm>
            <a:off x="5584896" y="340836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99" name="Oval 286"/>
          <p:cNvSpPr>
            <a:spLocks noChangeArrowheads="1"/>
          </p:cNvSpPr>
          <p:nvPr/>
        </p:nvSpPr>
        <p:spPr bwMode="auto">
          <a:xfrm>
            <a:off x="5683321" y="406241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100" name="Oval 287"/>
          <p:cNvSpPr>
            <a:spLocks noChangeArrowheads="1"/>
          </p:cNvSpPr>
          <p:nvPr/>
        </p:nvSpPr>
        <p:spPr bwMode="auto">
          <a:xfrm>
            <a:off x="5781746" y="3543300"/>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101" name="Oval 288"/>
          <p:cNvSpPr>
            <a:spLocks noChangeArrowheads="1"/>
          </p:cNvSpPr>
          <p:nvPr/>
        </p:nvSpPr>
        <p:spPr bwMode="auto">
          <a:xfrm>
            <a:off x="5880171" y="4037013"/>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102" name="Oval 289"/>
          <p:cNvSpPr>
            <a:spLocks noChangeArrowheads="1"/>
          </p:cNvSpPr>
          <p:nvPr/>
        </p:nvSpPr>
        <p:spPr bwMode="auto">
          <a:xfrm>
            <a:off x="5980184" y="3902075"/>
            <a:ext cx="111125" cy="1111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103" name="Oval 290"/>
          <p:cNvSpPr>
            <a:spLocks noChangeArrowheads="1"/>
          </p:cNvSpPr>
          <p:nvPr/>
        </p:nvSpPr>
        <p:spPr bwMode="auto">
          <a:xfrm>
            <a:off x="830334" y="4568825"/>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04" name="Oval 291"/>
          <p:cNvSpPr>
            <a:spLocks noChangeArrowheads="1"/>
          </p:cNvSpPr>
          <p:nvPr/>
        </p:nvSpPr>
        <p:spPr bwMode="auto">
          <a:xfrm>
            <a:off x="928759" y="4691063"/>
            <a:ext cx="98425" cy="1000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05" name="Oval 292"/>
          <p:cNvSpPr>
            <a:spLocks noChangeArrowheads="1"/>
          </p:cNvSpPr>
          <p:nvPr/>
        </p:nvSpPr>
        <p:spPr bwMode="auto">
          <a:xfrm>
            <a:off x="1027184" y="4481513"/>
            <a:ext cx="100013"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06" name="Oval 293"/>
          <p:cNvSpPr>
            <a:spLocks noChangeArrowheads="1"/>
          </p:cNvSpPr>
          <p:nvPr/>
        </p:nvSpPr>
        <p:spPr bwMode="auto">
          <a:xfrm>
            <a:off x="1127196" y="4395788"/>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07" name="Oval 294"/>
          <p:cNvSpPr>
            <a:spLocks noChangeArrowheads="1"/>
          </p:cNvSpPr>
          <p:nvPr/>
        </p:nvSpPr>
        <p:spPr bwMode="auto">
          <a:xfrm>
            <a:off x="1225621" y="4457700"/>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08" name="Oval 295"/>
          <p:cNvSpPr>
            <a:spLocks noChangeArrowheads="1"/>
          </p:cNvSpPr>
          <p:nvPr/>
        </p:nvSpPr>
        <p:spPr bwMode="auto">
          <a:xfrm>
            <a:off x="1336746" y="4641850"/>
            <a:ext cx="98425" cy="1000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09" name="Oval 296"/>
          <p:cNvSpPr>
            <a:spLocks noChangeArrowheads="1"/>
          </p:cNvSpPr>
          <p:nvPr/>
        </p:nvSpPr>
        <p:spPr bwMode="auto">
          <a:xfrm>
            <a:off x="1435171" y="4840288"/>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10" name="Oval 297"/>
          <p:cNvSpPr>
            <a:spLocks noChangeArrowheads="1"/>
          </p:cNvSpPr>
          <p:nvPr/>
        </p:nvSpPr>
        <p:spPr bwMode="auto">
          <a:xfrm>
            <a:off x="1533596" y="4148138"/>
            <a:ext cx="100013"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11" name="Oval 298"/>
          <p:cNvSpPr>
            <a:spLocks noChangeArrowheads="1"/>
          </p:cNvSpPr>
          <p:nvPr/>
        </p:nvSpPr>
        <p:spPr bwMode="auto">
          <a:xfrm>
            <a:off x="1633609" y="4468813"/>
            <a:ext cx="98425" cy="1000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12" name="Oval 299"/>
          <p:cNvSpPr>
            <a:spLocks noChangeArrowheads="1"/>
          </p:cNvSpPr>
          <p:nvPr/>
        </p:nvSpPr>
        <p:spPr bwMode="auto">
          <a:xfrm>
            <a:off x="1732034" y="4556125"/>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13" name="Oval 300"/>
          <p:cNvSpPr>
            <a:spLocks noChangeArrowheads="1"/>
          </p:cNvSpPr>
          <p:nvPr/>
        </p:nvSpPr>
        <p:spPr bwMode="auto">
          <a:xfrm>
            <a:off x="1843159" y="4556125"/>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14" name="Oval 301"/>
          <p:cNvSpPr>
            <a:spLocks noChangeArrowheads="1"/>
          </p:cNvSpPr>
          <p:nvPr/>
        </p:nvSpPr>
        <p:spPr bwMode="auto">
          <a:xfrm>
            <a:off x="1941584" y="4568825"/>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15" name="Oval 302"/>
          <p:cNvSpPr>
            <a:spLocks noChangeArrowheads="1"/>
          </p:cNvSpPr>
          <p:nvPr/>
        </p:nvSpPr>
        <p:spPr bwMode="auto">
          <a:xfrm>
            <a:off x="2040009" y="4333875"/>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16" name="Oval 303"/>
          <p:cNvSpPr>
            <a:spLocks noChangeArrowheads="1"/>
          </p:cNvSpPr>
          <p:nvPr/>
        </p:nvSpPr>
        <p:spPr bwMode="auto">
          <a:xfrm>
            <a:off x="2138434" y="3902075"/>
            <a:ext cx="100013"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17" name="Oval 304"/>
          <p:cNvSpPr>
            <a:spLocks noChangeArrowheads="1"/>
          </p:cNvSpPr>
          <p:nvPr/>
        </p:nvSpPr>
        <p:spPr bwMode="auto">
          <a:xfrm>
            <a:off x="2238446" y="4308475"/>
            <a:ext cx="98425" cy="1000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18" name="Oval 305"/>
          <p:cNvSpPr>
            <a:spLocks noChangeArrowheads="1"/>
          </p:cNvSpPr>
          <p:nvPr/>
        </p:nvSpPr>
        <p:spPr bwMode="auto">
          <a:xfrm>
            <a:off x="2349571" y="4235450"/>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19" name="Oval 306"/>
          <p:cNvSpPr>
            <a:spLocks noChangeArrowheads="1"/>
          </p:cNvSpPr>
          <p:nvPr/>
        </p:nvSpPr>
        <p:spPr bwMode="auto">
          <a:xfrm>
            <a:off x="2447996" y="4284663"/>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20" name="Oval 307"/>
          <p:cNvSpPr>
            <a:spLocks noChangeArrowheads="1"/>
          </p:cNvSpPr>
          <p:nvPr/>
        </p:nvSpPr>
        <p:spPr bwMode="auto">
          <a:xfrm>
            <a:off x="2546421" y="3925888"/>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21" name="Oval 308"/>
          <p:cNvSpPr>
            <a:spLocks noChangeArrowheads="1"/>
          </p:cNvSpPr>
          <p:nvPr/>
        </p:nvSpPr>
        <p:spPr bwMode="auto">
          <a:xfrm>
            <a:off x="2644846" y="4235450"/>
            <a:ext cx="100013"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22" name="Oval 309"/>
          <p:cNvSpPr>
            <a:spLocks noChangeArrowheads="1"/>
          </p:cNvSpPr>
          <p:nvPr/>
        </p:nvSpPr>
        <p:spPr bwMode="auto">
          <a:xfrm>
            <a:off x="2744859" y="3889375"/>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23" name="Oval 310"/>
          <p:cNvSpPr>
            <a:spLocks noChangeArrowheads="1"/>
          </p:cNvSpPr>
          <p:nvPr/>
        </p:nvSpPr>
        <p:spPr bwMode="auto">
          <a:xfrm>
            <a:off x="2843284" y="3074988"/>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24" name="Oval 311"/>
          <p:cNvSpPr>
            <a:spLocks noChangeArrowheads="1"/>
          </p:cNvSpPr>
          <p:nvPr/>
        </p:nvSpPr>
        <p:spPr bwMode="auto">
          <a:xfrm>
            <a:off x="2954409" y="4186238"/>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25" name="Oval 312"/>
          <p:cNvSpPr>
            <a:spLocks noChangeArrowheads="1"/>
          </p:cNvSpPr>
          <p:nvPr/>
        </p:nvSpPr>
        <p:spPr bwMode="auto">
          <a:xfrm>
            <a:off x="3052834" y="4308475"/>
            <a:ext cx="98425" cy="1000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26" name="Oval 313"/>
          <p:cNvSpPr>
            <a:spLocks noChangeArrowheads="1"/>
          </p:cNvSpPr>
          <p:nvPr/>
        </p:nvSpPr>
        <p:spPr bwMode="auto">
          <a:xfrm>
            <a:off x="3151259" y="4222750"/>
            <a:ext cx="100013"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27" name="Oval 314"/>
          <p:cNvSpPr>
            <a:spLocks noChangeArrowheads="1"/>
          </p:cNvSpPr>
          <p:nvPr/>
        </p:nvSpPr>
        <p:spPr bwMode="auto">
          <a:xfrm>
            <a:off x="3251271" y="4271963"/>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28" name="Oval 315"/>
          <p:cNvSpPr>
            <a:spLocks noChangeArrowheads="1"/>
          </p:cNvSpPr>
          <p:nvPr/>
        </p:nvSpPr>
        <p:spPr bwMode="auto">
          <a:xfrm>
            <a:off x="3349696" y="4124325"/>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29" name="Oval 316"/>
          <p:cNvSpPr>
            <a:spLocks noChangeArrowheads="1"/>
          </p:cNvSpPr>
          <p:nvPr/>
        </p:nvSpPr>
        <p:spPr bwMode="auto">
          <a:xfrm>
            <a:off x="3460821" y="3408363"/>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30" name="Oval 317"/>
          <p:cNvSpPr>
            <a:spLocks noChangeArrowheads="1"/>
          </p:cNvSpPr>
          <p:nvPr/>
        </p:nvSpPr>
        <p:spPr bwMode="auto">
          <a:xfrm>
            <a:off x="3559246" y="4235450"/>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31" name="Oval 318"/>
          <p:cNvSpPr>
            <a:spLocks noChangeArrowheads="1"/>
          </p:cNvSpPr>
          <p:nvPr/>
        </p:nvSpPr>
        <p:spPr bwMode="auto">
          <a:xfrm>
            <a:off x="3657671" y="4246563"/>
            <a:ext cx="98425" cy="1000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32" name="Oval 319"/>
          <p:cNvSpPr>
            <a:spLocks noChangeArrowheads="1"/>
          </p:cNvSpPr>
          <p:nvPr/>
        </p:nvSpPr>
        <p:spPr bwMode="auto">
          <a:xfrm>
            <a:off x="3756096" y="3925888"/>
            <a:ext cx="100013"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33" name="Oval 320"/>
          <p:cNvSpPr>
            <a:spLocks noChangeArrowheads="1"/>
          </p:cNvSpPr>
          <p:nvPr/>
        </p:nvSpPr>
        <p:spPr bwMode="auto">
          <a:xfrm>
            <a:off x="3856109" y="4173538"/>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34" name="Oval 321"/>
          <p:cNvSpPr>
            <a:spLocks noChangeArrowheads="1"/>
          </p:cNvSpPr>
          <p:nvPr/>
        </p:nvSpPr>
        <p:spPr bwMode="auto">
          <a:xfrm>
            <a:off x="3967234" y="3951288"/>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35" name="Oval 322"/>
          <p:cNvSpPr>
            <a:spLocks noChangeArrowheads="1"/>
          </p:cNvSpPr>
          <p:nvPr/>
        </p:nvSpPr>
        <p:spPr bwMode="auto">
          <a:xfrm>
            <a:off x="4065659" y="3173413"/>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36" name="Oval 323"/>
          <p:cNvSpPr>
            <a:spLocks noChangeArrowheads="1"/>
          </p:cNvSpPr>
          <p:nvPr/>
        </p:nvSpPr>
        <p:spPr bwMode="auto">
          <a:xfrm>
            <a:off x="4164084" y="3963988"/>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37" name="Oval 324"/>
          <p:cNvSpPr>
            <a:spLocks noChangeArrowheads="1"/>
          </p:cNvSpPr>
          <p:nvPr/>
        </p:nvSpPr>
        <p:spPr bwMode="auto">
          <a:xfrm>
            <a:off x="4262509" y="4271963"/>
            <a:ext cx="100013"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38" name="Oval 325"/>
          <p:cNvSpPr>
            <a:spLocks noChangeArrowheads="1"/>
          </p:cNvSpPr>
          <p:nvPr/>
        </p:nvSpPr>
        <p:spPr bwMode="auto">
          <a:xfrm>
            <a:off x="4362521" y="3889375"/>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39" name="Oval 326"/>
          <p:cNvSpPr>
            <a:spLocks noChangeArrowheads="1"/>
          </p:cNvSpPr>
          <p:nvPr/>
        </p:nvSpPr>
        <p:spPr bwMode="auto">
          <a:xfrm>
            <a:off x="4460946" y="4049713"/>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40" name="Oval 327"/>
          <p:cNvSpPr>
            <a:spLocks noChangeArrowheads="1"/>
          </p:cNvSpPr>
          <p:nvPr/>
        </p:nvSpPr>
        <p:spPr bwMode="auto">
          <a:xfrm>
            <a:off x="4572071" y="4062413"/>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41" name="Oval 328"/>
          <p:cNvSpPr>
            <a:spLocks noChangeArrowheads="1"/>
          </p:cNvSpPr>
          <p:nvPr/>
        </p:nvSpPr>
        <p:spPr bwMode="auto">
          <a:xfrm>
            <a:off x="4670496" y="4148138"/>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42" name="Oval 329"/>
          <p:cNvSpPr>
            <a:spLocks noChangeArrowheads="1"/>
          </p:cNvSpPr>
          <p:nvPr/>
        </p:nvSpPr>
        <p:spPr bwMode="auto">
          <a:xfrm>
            <a:off x="4768921" y="4024313"/>
            <a:ext cx="100013" cy="1000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43" name="Oval 330"/>
          <p:cNvSpPr>
            <a:spLocks noChangeArrowheads="1"/>
          </p:cNvSpPr>
          <p:nvPr/>
        </p:nvSpPr>
        <p:spPr bwMode="auto">
          <a:xfrm>
            <a:off x="4868934" y="3913188"/>
            <a:ext cx="98425" cy="1000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44" name="Oval 331"/>
          <p:cNvSpPr>
            <a:spLocks noChangeArrowheads="1"/>
          </p:cNvSpPr>
          <p:nvPr/>
        </p:nvSpPr>
        <p:spPr bwMode="auto">
          <a:xfrm>
            <a:off x="4967359" y="4049713"/>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45" name="Oval 332"/>
          <p:cNvSpPr>
            <a:spLocks noChangeArrowheads="1"/>
          </p:cNvSpPr>
          <p:nvPr/>
        </p:nvSpPr>
        <p:spPr bwMode="auto">
          <a:xfrm>
            <a:off x="5078484" y="3802063"/>
            <a:ext cx="98425" cy="1000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46" name="Oval 333"/>
          <p:cNvSpPr>
            <a:spLocks noChangeArrowheads="1"/>
          </p:cNvSpPr>
          <p:nvPr/>
        </p:nvSpPr>
        <p:spPr bwMode="auto">
          <a:xfrm>
            <a:off x="5176909" y="4197350"/>
            <a:ext cx="98425" cy="1000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47" name="Oval 334"/>
          <p:cNvSpPr>
            <a:spLocks noChangeArrowheads="1"/>
          </p:cNvSpPr>
          <p:nvPr/>
        </p:nvSpPr>
        <p:spPr bwMode="auto">
          <a:xfrm>
            <a:off x="5275334" y="4024313"/>
            <a:ext cx="98425" cy="1000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48" name="Oval 335"/>
          <p:cNvSpPr>
            <a:spLocks noChangeArrowheads="1"/>
          </p:cNvSpPr>
          <p:nvPr/>
        </p:nvSpPr>
        <p:spPr bwMode="auto">
          <a:xfrm>
            <a:off x="5373759" y="3963988"/>
            <a:ext cx="100013"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49" name="Oval 336"/>
          <p:cNvSpPr>
            <a:spLocks noChangeArrowheads="1"/>
          </p:cNvSpPr>
          <p:nvPr/>
        </p:nvSpPr>
        <p:spPr bwMode="auto">
          <a:xfrm>
            <a:off x="5473771" y="3802063"/>
            <a:ext cx="98425" cy="100013"/>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50" name="Oval 337"/>
          <p:cNvSpPr>
            <a:spLocks noChangeArrowheads="1"/>
          </p:cNvSpPr>
          <p:nvPr/>
        </p:nvSpPr>
        <p:spPr bwMode="auto">
          <a:xfrm>
            <a:off x="5584896" y="3408363"/>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51" name="Oval 338"/>
          <p:cNvSpPr>
            <a:spLocks noChangeArrowheads="1"/>
          </p:cNvSpPr>
          <p:nvPr/>
        </p:nvSpPr>
        <p:spPr bwMode="auto">
          <a:xfrm>
            <a:off x="5683321" y="4062413"/>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52" name="Oval 339"/>
          <p:cNvSpPr>
            <a:spLocks noChangeArrowheads="1"/>
          </p:cNvSpPr>
          <p:nvPr/>
        </p:nvSpPr>
        <p:spPr bwMode="auto">
          <a:xfrm>
            <a:off x="5781746" y="3543300"/>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53" name="Oval 340"/>
          <p:cNvSpPr>
            <a:spLocks noChangeArrowheads="1"/>
          </p:cNvSpPr>
          <p:nvPr/>
        </p:nvSpPr>
        <p:spPr bwMode="auto">
          <a:xfrm>
            <a:off x="5880171" y="4037013"/>
            <a:ext cx="100013"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54" name="Oval 341"/>
          <p:cNvSpPr>
            <a:spLocks noChangeArrowheads="1"/>
          </p:cNvSpPr>
          <p:nvPr/>
        </p:nvSpPr>
        <p:spPr bwMode="auto">
          <a:xfrm>
            <a:off x="5980184" y="3902075"/>
            <a:ext cx="98425" cy="984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55" name="Line 342"/>
          <p:cNvSpPr>
            <a:spLocks noChangeShapeType="1"/>
          </p:cNvSpPr>
          <p:nvPr/>
        </p:nvSpPr>
        <p:spPr bwMode="auto">
          <a:xfrm flipV="1">
            <a:off x="879546" y="3802063"/>
            <a:ext cx="5149850" cy="728663"/>
          </a:xfrm>
          <a:prstGeom prst="line">
            <a:avLst/>
          </a:prstGeom>
          <a:noFill/>
          <a:ln w="28575" cap="flat">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56" name="Rectangle 343"/>
          <p:cNvSpPr>
            <a:spLocks noChangeArrowheads="1"/>
          </p:cNvSpPr>
          <p:nvPr/>
        </p:nvSpPr>
        <p:spPr bwMode="auto">
          <a:xfrm>
            <a:off x="2608334" y="6284913"/>
            <a:ext cx="1819409"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FFFFFF"/>
                </a:solidFill>
                <a:effectLst/>
                <a:cs typeface="Arial" pitchFamily="34" charset="0"/>
              </a:rPr>
              <a:t>Block Number</a:t>
            </a:r>
            <a:endParaRPr kumimoji="0" lang="en-US" sz="2400" b="0" i="0" u="none" strike="noStrike" cap="none" normalizeH="0" baseline="0" smtClean="0">
              <a:ln>
                <a:noFill/>
              </a:ln>
              <a:solidFill>
                <a:schemeClr val="tx1"/>
              </a:solidFill>
              <a:effectLst/>
              <a:cs typeface="Arial" pitchFamily="34" charset="0"/>
            </a:endParaRPr>
          </a:p>
        </p:txBody>
      </p:sp>
      <p:sp>
        <p:nvSpPr>
          <p:cNvPr id="3157" name="Rectangle 344"/>
          <p:cNvSpPr>
            <a:spLocks noChangeArrowheads="1"/>
          </p:cNvSpPr>
          <p:nvPr/>
        </p:nvSpPr>
        <p:spPr bwMode="auto">
          <a:xfrm rot="16200000">
            <a:off x="187173" y="3685660"/>
            <a:ext cx="209994"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FF"/>
                </a:solidFill>
                <a:effectLst/>
                <a:cs typeface="Arial" pitchFamily="34" charset="0"/>
              </a:rPr>
              <a:t>d'</a:t>
            </a:r>
            <a:endParaRPr kumimoji="0" lang="en-US" sz="2400" b="0" i="0" u="none" strike="noStrike" cap="none" normalizeH="0" baseline="0" dirty="0" smtClean="0">
              <a:ln>
                <a:noFill/>
              </a:ln>
              <a:solidFill>
                <a:schemeClr val="tx1"/>
              </a:solidFill>
              <a:effectLst/>
              <a:cs typeface="Arial" pitchFamily="34" charset="0"/>
            </a:endParaRPr>
          </a:p>
        </p:txBody>
      </p:sp>
      <p:cxnSp>
        <p:nvCxnSpPr>
          <p:cNvPr id="478" name="Straight Connector 477"/>
          <p:cNvCxnSpPr/>
          <p:nvPr/>
        </p:nvCxnSpPr>
        <p:spPr>
          <a:xfrm rot="5400000">
            <a:off x="6621886" y="4381735"/>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9" name="Straight Connector 478"/>
          <p:cNvCxnSpPr/>
          <p:nvPr/>
        </p:nvCxnSpPr>
        <p:spPr>
          <a:xfrm rot="5400000">
            <a:off x="7702006" y="4381735"/>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0" name="Straight Connector 479"/>
          <p:cNvCxnSpPr/>
          <p:nvPr/>
        </p:nvCxnSpPr>
        <p:spPr>
          <a:xfrm rot="5400000">
            <a:off x="7269958" y="4381735"/>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7073118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Talk Outline</a:t>
            </a:r>
            <a:endParaRPr lang="en-US" dirty="0"/>
          </a:p>
        </p:txBody>
      </p:sp>
      <p:sp>
        <p:nvSpPr>
          <p:cNvPr id="3" name="Content Placeholder 2"/>
          <p:cNvSpPr>
            <a:spLocks noGrp="1"/>
          </p:cNvSpPr>
          <p:nvPr>
            <p:ph idx="1"/>
          </p:nvPr>
        </p:nvSpPr>
        <p:spPr/>
        <p:txBody>
          <a:bodyPr>
            <a:normAutofit/>
          </a:bodyPr>
          <a:lstStyle/>
          <a:p>
            <a:r>
              <a:rPr lang="en-US" dirty="0"/>
              <a:t>Perceptual Learning &amp; Roving</a:t>
            </a:r>
          </a:p>
          <a:p>
            <a:r>
              <a:rPr lang="en-US" dirty="0">
                <a:solidFill>
                  <a:schemeClr val="tx1">
                    <a:lumMod val="50000"/>
                  </a:schemeClr>
                </a:solidFill>
              </a:rPr>
              <a:t>The Unsupervised Bias</a:t>
            </a:r>
          </a:p>
          <a:p>
            <a:r>
              <a:rPr lang="en-US" dirty="0">
                <a:solidFill>
                  <a:schemeClr val="tx1">
                    <a:lumMod val="50000"/>
                  </a:schemeClr>
                </a:solidFill>
              </a:rPr>
              <a:t>Critical Experiment</a:t>
            </a:r>
          </a:p>
        </p:txBody>
      </p:sp>
    </p:spTree>
    <p:extLst>
      <p:ext uri="{BB962C8B-B14F-4D97-AF65-F5344CB8AC3E}">
        <p14:creationId xmlns="" xmlns:p14="http://schemas.microsoft.com/office/powerpoint/2010/main" val="13971506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Roving</a:t>
            </a:r>
            <a:endParaRPr lang="en-US" dirty="0"/>
          </a:p>
        </p:txBody>
      </p:sp>
      <p:grpSp>
        <p:nvGrpSpPr>
          <p:cNvPr id="20" name="Group 19"/>
          <p:cNvGrpSpPr/>
          <p:nvPr/>
        </p:nvGrpSpPr>
        <p:grpSpPr>
          <a:xfrm>
            <a:off x="2394626" y="2933911"/>
            <a:ext cx="1080120" cy="1296144"/>
            <a:chOff x="2483768" y="4050035"/>
            <a:chExt cx="1080120" cy="1296144"/>
          </a:xfrm>
        </p:grpSpPr>
        <p:cxnSp>
          <p:nvCxnSpPr>
            <p:cNvPr id="4" name="Straight Connector 3"/>
            <p:cNvCxnSpPr/>
            <p:nvPr/>
          </p:nvCxnSpPr>
          <p:spPr>
            <a:xfrm rot="5400000">
              <a:off x="2015716" y="4878127"/>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3095836" y="4878127"/>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2663788" y="4878127"/>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704558" y="4050035"/>
              <a:ext cx="766801" cy="369332"/>
            </a:xfrm>
            <a:prstGeom prst="rect">
              <a:avLst/>
            </a:prstGeom>
            <a:noFill/>
          </p:spPr>
          <p:txBody>
            <a:bodyPr wrap="square" rtlCol="0">
              <a:spAutoFit/>
            </a:bodyPr>
            <a:lstStyle/>
            <a:p>
              <a:pPr algn="ctr"/>
              <a:r>
                <a:rPr lang="en-US" dirty="0" smtClean="0"/>
                <a:t>1200”</a:t>
              </a:r>
              <a:endParaRPr lang="en-US" dirty="0"/>
            </a:p>
          </p:txBody>
        </p:sp>
        <p:cxnSp>
          <p:nvCxnSpPr>
            <p:cNvPr id="8" name="Straight Connector 7"/>
            <p:cNvCxnSpPr/>
            <p:nvPr/>
          </p:nvCxnSpPr>
          <p:spPr>
            <a:xfrm rot="5400000">
              <a:off x="2371564" y="4234247"/>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3451684" y="4234247"/>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a:off x="2483769" y="4236289"/>
              <a:ext cx="220793"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352631" y="4234701"/>
              <a:ext cx="211257"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503768" y="2933911"/>
            <a:ext cx="1080120" cy="1296144"/>
            <a:chOff x="823033" y="2933911"/>
            <a:chExt cx="1080120" cy="1296144"/>
          </a:xfrm>
        </p:grpSpPr>
        <p:cxnSp>
          <p:nvCxnSpPr>
            <p:cNvPr id="22" name="Straight Connector 21"/>
            <p:cNvCxnSpPr/>
            <p:nvPr/>
          </p:nvCxnSpPr>
          <p:spPr>
            <a:xfrm rot="16200000" flipH="1">
              <a:off x="1435101"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6200000" flipH="1">
              <a:off x="354981"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6200000" flipH="1">
              <a:off x="787029"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043823" y="2933911"/>
              <a:ext cx="766801" cy="369332"/>
            </a:xfrm>
            <a:prstGeom prst="rect">
              <a:avLst/>
            </a:prstGeom>
            <a:noFill/>
          </p:spPr>
          <p:txBody>
            <a:bodyPr wrap="square" rtlCol="0">
              <a:spAutoFit/>
            </a:bodyPr>
            <a:lstStyle/>
            <a:p>
              <a:pPr algn="ctr"/>
              <a:r>
                <a:rPr lang="en-US" dirty="0" smtClean="0"/>
                <a:t>1200”</a:t>
              </a:r>
              <a:endParaRPr lang="en-US" dirty="0"/>
            </a:p>
          </p:txBody>
        </p:sp>
        <p:cxnSp>
          <p:nvCxnSpPr>
            <p:cNvPr id="26" name="Straight Connector 25"/>
            <p:cNvCxnSpPr/>
            <p:nvPr/>
          </p:nvCxnSpPr>
          <p:spPr>
            <a:xfrm rot="5400000">
              <a:off x="710829"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1790949"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10800000">
              <a:off x="823034" y="3120165"/>
              <a:ext cx="220793"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1691896" y="3118577"/>
              <a:ext cx="211257"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848917" y="2204864"/>
            <a:ext cx="2280681" cy="461665"/>
          </a:xfrm>
          <a:prstGeom prst="rect">
            <a:avLst/>
          </a:prstGeom>
          <a:noFill/>
        </p:spPr>
        <p:txBody>
          <a:bodyPr wrap="square" rtlCol="0">
            <a:spAutoFit/>
          </a:bodyPr>
          <a:lstStyle/>
          <a:p>
            <a:r>
              <a:rPr lang="en-CA" sz="2400" dirty="0" smtClean="0"/>
              <a:t>Learning Task 1</a:t>
            </a:r>
            <a:endParaRPr lang="en-CA" sz="2400" dirty="0"/>
          </a:p>
        </p:txBody>
      </p:sp>
      <p:grpSp>
        <p:nvGrpSpPr>
          <p:cNvPr id="1309" name="Group 1308"/>
          <p:cNvGrpSpPr/>
          <p:nvPr/>
        </p:nvGrpSpPr>
        <p:grpSpPr>
          <a:xfrm>
            <a:off x="395536" y="4365104"/>
            <a:ext cx="2933958" cy="2402404"/>
            <a:chOff x="420429" y="4441825"/>
            <a:chExt cx="2933958" cy="2402404"/>
          </a:xfrm>
        </p:grpSpPr>
        <p:sp>
          <p:nvSpPr>
            <p:cNvPr id="1110" name="Rectangle 7"/>
            <p:cNvSpPr>
              <a:spLocks noChangeArrowheads="1"/>
            </p:cNvSpPr>
            <p:nvPr/>
          </p:nvSpPr>
          <p:spPr bwMode="auto">
            <a:xfrm>
              <a:off x="744537" y="4489450"/>
              <a:ext cx="2609850" cy="2049463"/>
            </a:xfrm>
            <a:prstGeom prst="rect">
              <a:avLst/>
            </a:prstGeom>
            <a:noFill/>
            <a:ln w="0">
              <a:solidFill>
                <a:srgbClr val="00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11" name="Line 8"/>
            <p:cNvSpPr>
              <a:spLocks noChangeShapeType="1"/>
            </p:cNvSpPr>
            <p:nvPr/>
          </p:nvSpPr>
          <p:spPr bwMode="auto">
            <a:xfrm>
              <a:off x="744537" y="4489450"/>
              <a:ext cx="26098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12" name="Line 9"/>
            <p:cNvSpPr>
              <a:spLocks noChangeShapeType="1"/>
            </p:cNvSpPr>
            <p:nvPr/>
          </p:nvSpPr>
          <p:spPr bwMode="auto">
            <a:xfrm>
              <a:off x="744537" y="6538913"/>
              <a:ext cx="26098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13" name="Line 10"/>
            <p:cNvSpPr>
              <a:spLocks noChangeShapeType="1"/>
            </p:cNvSpPr>
            <p:nvPr/>
          </p:nvSpPr>
          <p:spPr bwMode="auto">
            <a:xfrm flipV="1">
              <a:off x="3354387" y="4489450"/>
              <a:ext cx="0" cy="20494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14" name="Line 11"/>
            <p:cNvSpPr>
              <a:spLocks noChangeShapeType="1"/>
            </p:cNvSpPr>
            <p:nvPr/>
          </p:nvSpPr>
          <p:spPr bwMode="auto">
            <a:xfrm flipV="1">
              <a:off x="744537" y="4489450"/>
              <a:ext cx="0" cy="20494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15" name="Line 12"/>
            <p:cNvSpPr>
              <a:spLocks noChangeShapeType="1"/>
            </p:cNvSpPr>
            <p:nvPr/>
          </p:nvSpPr>
          <p:spPr bwMode="auto">
            <a:xfrm>
              <a:off x="744537" y="6538913"/>
              <a:ext cx="26098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16" name="Line 13"/>
            <p:cNvSpPr>
              <a:spLocks noChangeShapeType="1"/>
            </p:cNvSpPr>
            <p:nvPr/>
          </p:nvSpPr>
          <p:spPr bwMode="auto">
            <a:xfrm flipV="1">
              <a:off x="744537" y="4489450"/>
              <a:ext cx="0" cy="20494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17" name="Line 14"/>
            <p:cNvSpPr>
              <a:spLocks noChangeShapeType="1"/>
            </p:cNvSpPr>
            <p:nvPr/>
          </p:nvSpPr>
          <p:spPr bwMode="auto">
            <a:xfrm flipV="1">
              <a:off x="744537" y="6508750"/>
              <a:ext cx="0" cy="301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18" name="Line 15"/>
            <p:cNvSpPr>
              <a:spLocks noChangeShapeType="1"/>
            </p:cNvSpPr>
            <p:nvPr/>
          </p:nvSpPr>
          <p:spPr bwMode="auto">
            <a:xfrm>
              <a:off x="744537" y="4489450"/>
              <a:ext cx="0" cy="238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19" name="Rectangle 16"/>
            <p:cNvSpPr>
              <a:spLocks noChangeArrowheads="1"/>
            </p:cNvSpPr>
            <p:nvPr/>
          </p:nvSpPr>
          <p:spPr bwMode="auto">
            <a:xfrm>
              <a:off x="727075" y="6556375"/>
              <a:ext cx="90487"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0" name="Line 17"/>
            <p:cNvSpPr>
              <a:spLocks noChangeShapeType="1"/>
            </p:cNvSpPr>
            <p:nvPr/>
          </p:nvSpPr>
          <p:spPr bwMode="auto">
            <a:xfrm flipV="1">
              <a:off x="985837" y="6508750"/>
              <a:ext cx="0" cy="301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1" name="Line 18"/>
            <p:cNvSpPr>
              <a:spLocks noChangeShapeType="1"/>
            </p:cNvSpPr>
            <p:nvPr/>
          </p:nvSpPr>
          <p:spPr bwMode="auto">
            <a:xfrm>
              <a:off x="985837" y="4489450"/>
              <a:ext cx="0" cy="238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2" name="Rectangle 19"/>
            <p:cNvSpPr>
              <a:spLocks noChangeArrowheads="1"/>
            </p:cNvSpPr>
            <p:nvPr/>
          </p:nvSpPr>
          <p:spPr bwMode="auto">
            <a:xfrm>
              <a:off x="968375" y="6556375"/>
              <a:ext cx="90487"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3" name="Line 20"/>
            <p:cNvSpPr>
              <a:spLocks noChangeShapeType="1"/>
            </p:cNvSpPr>
            <p:nvPr/>
          </p:nvSpPr>
          <p:spPr bwMode="auto">
            <a:xfrm flipV="1">
              <a:off x="1231900" y="6508750"/>
              <a:ext cx="0" cy="301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4" name="Line 21"/>
            <p:cNvSpPr>
              <a:spLocks noChangeShapeType="1"/>
            </p:cNvSpPr>
            <p:nvPr/>
          </p:nvSpPr>
          <p:spPr bwMode="auto">
            <a:xfrm>
              <a:off x="1231900" y="4489450"/>
              <a:ext cx="0" cy="238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5" name="Rectangle 22"/>
            <p:cNvSpPr>
              <a:spLocks noChangeArrowheads="1"/>
            </p:cNvSpPr>
            <p:nvPr/>
          </p:nvSpPr>
          <p:spPr bwMode="auto">
            <a:xfrm>
              <a:off x="1190625" y="6556375"/>
              <a:ext cx="144462"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 name="Line 23"/>
            <p:cNvSpPr>
              <a:spLocks noChangeShapeType="1"/>
            </p:cNvSpPr>
            <p:nvPr/>
          </p:nvSpPr>
          <p:spPr bwMode="auto">
            <a:xfrm flipV="1">
              <a:off x="1479550" y="6508750"/>
              <a:ext cx="0" cy="301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7" name="Line 24"/>
            <p:cNvSpPr>
              <a:spLocks noChangeShapeType="1"/>
            </p:cNvSpPr>
            <p:nvPr/>
          </p:nvSpPr>
          <p:spPr bwMode="auto">
            <a:xfrm>
              <a:off x="1479550" y="4489450"/>
              <a:ext cx="0" cy="238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28" name="Rectangle 25"/>
            <p:cNvSpPr>
              <a:spLocks noChangeArrowheads="1"/>
            </p:cNvSpPr>
            <p:nvPr/>
          </p:nvSpPr>
          <p:spPr bwMode="auto">
            <a:xfrm>
              <a:off x="1436687" y="6556375"/>
              <a:ext cx="144462"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 name="Line 26"/>
            <p:cNvSpPr>
              <a:spLocks noChangeShapeType="1"/>
            </p:cNvSpPr>
            <p:nvPr/>
          </p:nvSpPr>
          <p:spPr bwMode="auto">
            <a:xfrm flipV="1">
              <a:off x="1725612" y="6508750"/>
              <a:ext cx="0" cy="301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0" name="Line 27"/>
            <p:cNvSpPr>
              <a:spLocks noChangeShapeType="1"/>
            </p:cNvSpPr>
            <p:nvPr/>
          </p:nvSpPr>
          <p:spPr bwMode="auto">
            <a:xfrm>
              <a:off x="1725612" y="4489450"/>
              <a:ext cx="0" cy="238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1" name="Rectangle 28"/>
            <p:cNvSpPr>
              <a:spLocks noChangeArrowheads="1"/>
            </p:cNvSpPr>
            <p:nvPr/>
          </p:nvSpPr>
          <p:spPr bwMode="auto">
            <a:xfrm>
              <a:off x="1682750" y="6556375"/>
              <a:ext cx="144462"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2" name="Line 29"/>
            <p:cNvSpPr>
              <a:spLocks noChangeShapeType="1"/>
            </p:cNvSpPr>
            <p:nvPr/>
          </p:nvSpPr>
          <p:spPr bwMode="auto">
            <a:xfrm flipV="1">
              <a:off x="1971675" y="6508750"/>
              <a:ext cx="0" cy="301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3" name="Line 30"/>
            <p:cNvSpPr>
              <a:spLocks noChangeShapeType="1"/>
            </p:cNvSpPr>
            <p:nvPr/>
          </p:nvSpPr>
          <p:spPr bwMode="auto">
            <a:xfrm>
              <a:off x="1971675" y="4489450"/>
              <a:ext cx="0" cy="238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4" name="Rectangle 31"/>
            <p:cNvSpPr>
              <a:spLocks noChangeArrowheads="1"/>
            </p:cNvSpPr>
            <p:nvPr/>
          </p:nvSpPr>
          <p:spPr bwMode="auto">
            <a:xfrm>
              <a:off x="1930400" y="6556375"/>
              <a:ext cx="144462"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5" name="Line 32"/>
            <p:cNvSpPr>
              <a:spLocks noChangeShapeType="1"/>
            </p:cNvSpPr>
            <p:nvPr/>
          </p:nvSpPr>
          <p:spPr bwMode="auto">
            <a:xfrm flipV="1">
              <a:off x="2217737" y="6508750"/>
              <a:ext cx="0" cy="301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6" name="Line 33"/>
            <p:cNvSpPr>
              <a:spLocks noChangeShapeType="1"/>
            </p:cNvSpPr>
            <p:nvPr/>
          </p:nvSpPr>
          <p:spPr bwMode="auto">
            <a:xfrm>
              <a:off x="2217737" y="4489450"/>
              <a:ext cx="0" cy="238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7" name="Rectangle 34"/>
            <p:cNvSpPr>
              <a:spLocks noChangeArrowheads="1"/>
            </p:cNvSpPr>
            <p:nvPr/>
          </p:nvSpPr>
          <p:spPr bwMode="auto">
            <a:xfrm>
              <a:off x="2176462" y="6556375"/>
              <a:ext cx="144462"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30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8" name="Line 35"/>
            <p:cNvSpPr>
              <a:spLocks noChangeShapeType="1"/>
            </p:cNvSpPr>
            <p:nvPr/>
          </p:nvSpPr>
          <p:spPr bwMode="auto">
            <a:xfrm flipV="1">
              <a:off x="2465387" y="6508750"/>
              <a:ext cx="0" cy="301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39" name="Line 36"/>
            <p:cNvSpPr>
              <a:spLocks noChangeShapeType="1"/>
            </p:cNvSpPr>
            <p:nvPr/>
          </p:nvSpPr>
          <p:spPr bwMode="auto">
            <a:xfrm>
              <a:off x="2465387" y="4489450"/>
              <a:ext cx="0" cy="238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0" name="Rectangle 37"/>
            <p:cNvSpPr>
              <a:spLocks noChangeArrowheads="1"/>
            </p:cNvSpPr>
            <p:nvPr/>
          </p:nvSpPr>
          <p:spPr bwMode="auto">
            <a:xfrm>
              <a:off x="2422525" y="6556375"/>
              <a:ext cx="144462"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35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41" name="Line 38"/>
            <p:cNvSpPr>
              <a:spLocks noChangeShapeType="1"/>
            </p:cNvSpPr>
            <p:nvPr/>
          </p:nvSpPr>
          <p:spPr bwMode="auto">
            <a:xfrm flipV="1">
              <a:off x="2711450" y="6508750"/>
              <a:ext cx="0" cy="301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2" name="Line 39"/>
            <p:cNvSpPr>
              <a:spLocks noChangeShapeType="1"/>
            </p:cNvSpPr>
            <p:nvPr/>
          </p:nvSpPr>
          <p:spPr bwMode="auto">
            <a:xfrm>
              <a:off x="2711450" y="4489450"/>
              <a:ext cx="0" cy="238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3" name="Rectangle 40"/>
            <p:cNvSpPr>
              <a:spLocks noChangeArrowheads="1"/>
            </p:cNvSpPr>
            <p:nvPr/>
          </p:nvSpPr>
          <p:spPr bwMode="auto">
            <a:xfrm>
              <a:off x="2668587" y="6556375"/>
              <a:ext cx="144462"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40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44" name="Line 41"/>
            <p:cNvSpPr>
              <a:spLocks noChangeShapeType="1"/>
            </p:cNvSpPr>
            <p:nvPr/>
          </p:nvSpPr>
          <p:spPr bwMode="auto">
            <a:xfrm flipV="1">
              <a:off x="2957512" y="6508750"/>
              <a:ext cx="0" cy="301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5" name="Line 42"/>
            <p:cNvSpPr>
              <a:spLocks noChangeShapeType="1"/>
            </p:cNvSpPr>
            <p:nvPr/>
          </p:nvSpPr>
          <p:spPr bwMode="auto">
            <a:xfrm>
              <a:off x="2957512" y="4489450"/>
              <a:ext cx="0" cy="238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6" name="Rectangle 43"/>
            <p:cNvSpPr>
              <a:spLocks noChangeArrowheads="1"/>
            </p:cNvSpPr>
            <p:nvPr/>
          </p:nvSpPr>
          <p:spPr bwMode="auto">
            <a:xfrm>
              <a:off x="2916237" y="6556375"/>
              <a:ext cx="144462"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45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47" name="Line 44"/>
            <p:cNvSpPr>
              <a:spLocks noChangeShapeType="1"/>
            </p:cNvSpPr>
            <p:nvPr/>
          </p:nvSpPr>
          <p:spPr bwMode="auto">
            <a:xfrm flipV="1">
              <a:off x="3205162" y="6508750"/>
              <a:ext cx="0" cy="301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8" name="Line 45"/>
            <p:cNvSpPr>
              <a:spLocks noChangeShapeType="1"/>
            </p:cNvSpPr>
            <p:nvPr/>
          </p:nvSpPr>
          <p:spPr bwMode="auto">
            <a:xfrm>
              <a:off x="3205162" y="4489450"/>
              <a:ext cx="0" cy="238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49" name="Rectangle 46"/>
            <p:cNvSpPr>
              <a:spLocks noChangeArrowheads="1"/>
            </p:cNvSpPr>
            <p:nvPr/>
          </p:nvSpPr>
          <p:spPr bwMode="auto">
            <a:xfrm>
              <a:off x="3162300" y="6556375"/>
              <a:ext cx="144462"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0" name="Line 47"/>
            <p:cNvSpPr>
              <a:spLocks noChangeShapeType="1"/>
            </p:cNvSpPr>
            <p:nvPr/>
          </p:nvSpPr>
          <p:spPr bwMode="auto">
            <a:xfrm>
              <a:off x="744537" y="6538913"/>
              <a:ext cx="254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51" name="Line 48"/>
            <p:cNvSpPr>
              <a:spLocks noChangeShapeType="1"/>
            </p:cNvSpPr>
            <p:nvPr/>
          </p:nvSpPr>
          <p:spPr bwMode="auto">
            <a:xfrm flipH="1">
              <a:off x="3324225" y="6538913"/>
              <a:ext cx="3016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52" name="Rectangle 49"/>
            <p:cNvSpPr>
              <a:spLocks noChangeArrowheads="1"/>
            </p:cNvSpPr>
            <p:nvPr/>
          </p:nvSpPr>
          <p:spPr bwMode="auto">
            <a:xfrm>
              <a:off x="679450" y="6491288"/>
              <a:ext cx="90487"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3" name="Line 50"/>
            <p:cNvSpPr>
              <a:spLocks noChangeShapeType="1"/>
            </p:cNvSpPr>
            <p:nvPr/>
          </p:nvSpPr>
          <p:spPr bwMode="auto">
            <a:xfrm>
              <a:off x="744537" y="6310313"/>
              <a:ext cx="254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54" name="Line 51"/>
            <p:cNvSpPr>
              <a:spLocks noChangeShapeType="1"/>
            </p:cNvSpPr>
            <p:nvPr/>
          </p:nvSpPr>
          <p:spPr bwMode="auto">
            <a:xfrm flipH="1">
              <a:off x="3324225" y="6310313"/>
              <a:ext cx="3016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55" name="Rectangle 52"/>
            <p:cNvSpPr>
              <a:spLocks noChangeArrowheads="1"/>
            </p:cNvSpPr>
            <p:nvPr/>
          </p:nvSpPr>
          <p:spPr bwMode="auto">
            <a:xfrm>
              <a:off x="612775" y="6262688"/>
              <a:ext cx="168275"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0.5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6" name="Line 53"/>
            <p:cNvSpPr>
              <a:spLocks noChangeShapeType="1"/>
            </p:cNvSpPr>
            <p:nvPr/>
          </p:nvSpPr>
          <p:spPr bwMode="auto">
            <a:xfrm>
              <a:off x="744537" y="6081713"/>
              <a:ext cx="254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57" name="Line 54"/>
            <p:cNvSpPr>
              <a:spLocks noChangeShapeType="1"/>
            </p:cNvSpPr>
            <p:nvPr/>
          </p:nvSpPr>
          <p:spPr bwMode="auto">
            <a:xfrm flipH="1">
              <a:off x="3324225" y="6081713"/>
              <a:ext cx="3016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58" name="Rectangle 55"/>
            <p:cNvSpPr>
              <a:spLocks noChangeArrowheads="1"/>
            </p:cNvSpPr>
            <p:nvPr/>
          </p:nvSpPr>
          <p:spPr bwMode="auto">
            <a:xfrm>
              <a:off x="679450" y="6034088"/>
              <a:ext cx="90487"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9" name="Line 56"/>
            <p:cNvSpPr>
              <a:spLocks noChangeShapeType="1"/>
            </p:cNvSpPr>
            <p:nvPr/>
          </p:nvSpPr>
          <p:spPr bwMode="auto">
            <a:xfrm>
              <a:off x="744537" y="5853113"/>
              <a:ext cx="254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0" name="Line 57"/>
            <p:cNvSpPr>
              <a:spLocks noChangeShapeType="1"/>
            </p:cNvSpPr>
            <p:nvPr/>
          </p:nvSpPr>
          <p:spPr bwMode="auto">
            <a:xfrm flipH="1">
              <a:off x="3324225" y="5853113"/>
              <a:ext cx="3016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1" name="Rectangle 58"/>
            <p:cNvSpPr>
              <a:spLocks noChangeArrowheads="1"/>
            </p:cNvSpPr>
            <p:nvPr/>
          </p:nvSpPr>
          <p:spPr bwMode="auto">
            <a:xfrm>
              <a:off x="612775" y="5805488"/>
              <a:ext cx="168275"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62" name="Line 59"/>
            <p:cNvSpPr>
              <a:spLocks noChangeShapeType="1"/>
            </p:cNvSpPr>
            <p:nvPr/>
          </p:nvSpPr>
          <p:spPr bwMode="auto">
            <a:xfrm>
              <a:off x="744537" y="5626100"/>
              <a:ext cx="254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3" name="Line 60"/>
            <p:cNvSpPr>
              <a:spLocks noChangeShapeType="1"/>
            </p:cNvSpPr>
            <p:nvPr/>
          </p:nvSpPr>
          <p:spPr bwMode="auto">
            <a:xfrm flipH="1">
              <a:off x="3324225" y="5626100"/>
              <a:ext cx="3016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4" name="Rectangle 61"/>
            <p:cNvSpPr>
              <a:spLocks noChangeArrowheads="1"/>
            </p:cNvSpPr>
            <p:nvPr/>
          </p:nvSpPr>
          <p:spPr bwMode="auto">
            <a:xfrm>
              <a:off x="679450" y="5576888"/>
              <a:ext cx="90487"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65" name="Line 62"/>
            <p:cNvSpPr>
              <a:spLocks noChangeShapeType="1"/>
            </p:cNvSpPr>
            <p:nvPr/>
          </p:nvSpPr>
          <p:spPr bwMode="auto">
            <a:xfrm>
              <a:off x="744537" y="5397500"/>
              <a:ext cx="254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6" name="Line 63"/>
            <p:cNvSpPr>
              <a:spLocks noChangeShapeType="1"/>
            </p:cNvSpPr>
            <p:nvPr/>
          </p:nvSpPr>
          <p:spPr bwMode="auto">
            <a:xfrm flipH="1">
              <a:off x="3324225" y="5397500"/>
              <a:ext cx="3016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7" name="Rectangle 64"/>
            <p:cNvSpPr>
              <a:spLocks noChangeArrowheads="1"/>
            </p:cNvSpPr>
            <p:nvPr/>
          </p:nvSpPr>
          <p:spPr bwMode="auto">
            <a:xfrm>
              <a:off x="612775" y="5348288"/>
              <a:ext cx="168275"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68" name="Line 65"/>
            <p:cNvSpPr>
              <a:spLocks noChangeShapeType="1"/>
            </p:cNvSpPr>
            <p:nvPr/>
          </p:nvSpPr>
          <p:spPr bwMode="auto">
            <a:xfrm>
              <a:off x="744537" y="5168900"/>
              <a:ext cx="254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69" name="Line 66"/>
            <p:cNvSpPr>
              <a:spLocks noChangeShapeType="1"/>
            </p:cNvSpPr>
            <p:nvPr/>
          </p:nvSpPr>
          <p:spPr bwMode="auto">
            <a:xfrm flipH="1">
              <a:off x="3324225" y="5168900"/>
              <a:ext cx="3016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0" name="Rectangle 67"/>
            <p:cNvSpPr>
              <a:spLocks noChangeArrowheads="1"/>
            </p:cNvSpPr>
            <p:nvPr/>
          </p:nvSpPr>
          <p:spPr bwMode="auto">
            <a:xfrm>
              <a:off x="679450" y="5121275"/>
              <a:ext cx="90487"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71" name="Line 68"/>
            <p:cNvSpPr>
              <a:spLocks noChangeShapeType="1"/>
            </p:cNvSpPr>
            <p:nvPr/>
          </p:nvSpPr>
          <p:spPr bwMode="auto">
            <a:xfrm>
              <a:off x="744537" y="4940300"/>
              <a:ext cx="254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2" name="Line 69"/>
            <p:cNvSpPr>
              <a:spLocks noChangeShapeType="1"/>
            </p:cNvSpPr>
            <p:nvPr/>
          </p:nvSpPr>
          <p:spPr bwMode="auto">
            <a:xfrm flipH="1">
              <a:off x="3324225" y="4940300"/>
              <a:ext cx="3016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3" name="Rectangle 70"/>
            <p:cNvSpPr>
              <a:spLocks noChangeArrowheads="1"/>
            </p:cNvSpPr>
            <p:nvPr/>
          </p:nvSpPr>
          <p:spPr bwMode="auto">
            <a:xfrm>
              <a:off x="612775" y="4892675"/>
              <a:ext cx="168275"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3.5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74" name="Line 71"/>
            <p:cNvSpPr>
              <a:spLocks noChangeShapeType="1"/>
            </p:cNvSpPr>
            <p:nvPr/>
          </p:nvSpPr>
          <p:spPr bwMode="auto">
            <a:xfrm>
              <a:off x="744537" y="4711700"/>
              <a:ext cx="254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5" name="Line 72"/>
            <p:cNvSpPr>
              <a:spLocks noChangeShapeType="1"/>
            </p:cNvSpPr>
            <p:nvPr/>
          </p:nvSpPr>
          <p:spPr bwMode="auto">
            <a:xfrm flipH="1">
              <a:off x="3324225" y="4711700"/>
              <a:ext cx="3016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6" name="Rectangle 73"/>
            <p:cNvSpPr>
              <a:spLocks noChangeArrowheads="1"/>
            </p:cNvSpPr>
            <p:nvPr/>
          </p:nvSpPr>
          <p:spPr bwMode="auto">
            <a:xfrm>
              <a:off x="679450" y="4664075"/>
              <a:ext cx="90487"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77" name="Line 74"/>
            <p:cNvSpPr>
              <a:spLocks noChangeShapeType="1"/>
            </p:cNvSpPr>
            <p:nvPr/>
          </p:nvSpPr>
          <p:spPr bwMode="auto">
            <a:xfrm>
              <a:off x="744537" y="4489450"/>
              <a:ext cx="2540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8" name="Line 75"/>
            <p:cNvSpPr>
              <a:spLocks noChangeShapeType="1"/>
            </p:cNvSpPr>
            <p:nvPr/>
          </p:nvSpPr>
          <p:spPr bwMode="auto">
            <a:xfrm flipH="1">
              <a:off x="3324225" y="4489450"/>
              <a:ext cx="3016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79" name="Rectangle 76"/>
            <p:cNvSpPr>
              <a:spLocks noChangeArrowheads="1"/>
            </p:cNvSpPr>
            <p:nvPr/>
          </p:nvSpPr>
          <p:spPr bwMode="auto">
            <a:xfrm>
              <a:off x="612775" y="4441825"/>
              <a:ext cx="168275" cy="12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FFFFFF"/>
                  </a:solidFill>
                  <a:effectLst/>
                  <a:latin typeface="Helvetica" charset="0"/>
                  <a:cs typeface="Arial" pitchFamily="34" charset="0"/>
                </a:rPr>
                <a:t>4.5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80" name="Line 77"/>
            <p:cNvSpPr>
              <a:spLocks noChangeShapeType="1"/>
            </p:cNvSpPr>
            <p:nvPr/>
          </p:nvSpPr>
          <p:spPr bwMode="auto">
            <a:xfrm>
              <a:off x="744537" y="4489450"/>
              <a:ext cx="26098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1" name="Line 78"/>
            <p:cNvSpPr>
              <a:spLocks noChangeShapeType="1"/>
            </p:cNvSpPr>
            <p:nvPr/>
          </p:nvSpPr>
          <p:spPr bwMode="auto">
            <a:xfrm>
              <a:off x="744537" y="6538913"/>
              <a:ext cx="2609850"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2" name="Line 79"/>
            <p:cNvSpPr>
              <a:spLocks noChangeShapeType="1"/>
            </p:cNvSpPr>
            <p:nvPr/>
          </p:nvSpPr>
          <p:spPr bwMode="auto">
            <a:xfrm flipV="1">
              <a:off x="3354387" y="4489450"/>
              <a:ext cx="0" cy="20494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3" name="Line 80"/>
            <p:cNvSpPr>
              <a:spLocks noChangeShapeType="1"/>
            </p:cNvSpPr>
            <p:nvPr/>
          </p:nvSpPr>
          <p:spPr bwMode="auto">
            <a:xfrm flipV="1">
              <a:off x="744537" y="4489450"/>
              <a:ext cx="0" cy="20494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4" name="Line 81"/>
            <p:cNvSpPr>
              <a:spLocks noChangeShapeType="1"/>
            </p:cNvSpPr>
            <p:nvPr/>
          </p:nvSpPr>
          <p:spPr bwMode="auto">
            <a:xfrm>
              <a:off x="793750" y="5768975"/>
              <a:ext cx="0" cy="1571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5" name="Line 82"/>
            <p:cNvSpPr>
              <a:spLocks noChangeShapeType="1"/>
            </p:cNvSpPr>
            <p:nvPr/>
          </p:nvSpPr>
          <p:spPr bwMode="auto">
            <a:xfrm>
              <a:off x="769937" y="5768975"/>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6" name="Line 83"/>
            <p:cNvSpPr>
              <a:spLocks noChangeShapeType="1"/>
            </p:cNvSpPr>
            <p:nvPr/>
          </p:nvSpPr>
          <p:spPr bwMode="auto">
            <a:xfrm>
              <a:off x="769937" y="592613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7" name="Line 84"/>
            <p:cNvSpPr>
              <a:spLocks noChangeShapeType="1"/>
            </p:cNvSpPr>
            <p:nvPr/>
          </p:nvSpPr>
          <p:spPr bwMode="auto">
            <a:xfrm>
              <a:off x="841375" y="5824538"/>
              <a:ext cx="0" cy="1682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8" name="Line 85"/>
            <p:cNvSpPr>
              <a:spLocks noChangeShapeType="1"/>
            </p:cNvSpPr>
            <p:nvPr/>
          </p:nvSpPr>
          <p:spPr bwMode="auto">
            <a:xfrm>
              <a:off x="817562" y="582453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89" name="Line 86"/>
            <p:cNvSpPr>
              <a:spLocks noChangeShapeType="1"/>
            </p:cNvSpPr>
            <p:nvPr/>
          </p:nvSpPr>
          <p:spPr bwMode="auto">
            <a:xfrm>
              <a:off x="817562" y="5992813"/>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0" name="Line 87"/>
            <p:cNvSpPr>
              <a:spLocks noChangeShapeType="1"/>
            </p:cNvSpPr>
            <p:nvPr/>
          </p:nvSpPr>
          <p:spPr bwMode="auto">
            <a:xfrm>
              <a:off x="889000" y="5656263"/>
              <a:ext cx="0" cy="30638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1" name="Line 88"/>
            <p:cNvSpPr>
              <a:spLocks noChangeShapeType="1"/>
            </p:cNvSpPr>
            <p:nvPr/>
          </p:nvSpPr>
          <p:spPr bwMode="auto">
            <a:xfrm>
              <a:off x="865187" y="5656263"/>
              <a:ext cx="4921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2" name="Line 89"/>
            <p:cNvSpPr>
              <a:spLocks noChangeShapeType="1"/>
            </p:cNvSpPr>
            <p:nvPr/>
          </p:nvSpPr>
          <p:spPr bwMode="auto">
            <a:xfrm>
              <a:off x="865187" y="5962650"/>
              <a:ext cx="4921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3" name="Line 90"/>
            <p:cNvSpPr>
              <a:spLocks noChangeShapeType="1"/>
            </p:cNvSpPr>
            <p:nvPr/>
          </p:nvSpPr>
          <p:spPr bwMode="auto">
            <a:xfrm>
              <a:off x="938212" y="5667375"/>
              <a:ext cx="0" cy="1857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4" name="Line 91"/>
            <p:cNvSpPr>
              <a:spLocks noChangeShapeType="1"/>
            </p:cNvSpPr>
            <p:nvPr/>
          </p:nvSpPr>
          <p:spPr bwMode="auto">
            <a:xfrm>
              <a:off x="914400" y="5667375"/>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5" name="Line 92"/>
            <p:cNvSpPr>
              <a:spLocks noChangeShapeType="1"/>
            </p:cNvSpPr>
            <p:nvPr/>
          </p:nvSpPr>
          <p:spPr bwMode="auto">
            <a:xfrm>
              <a:off x="914400" y="5853113"/>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6" name="Line 93"/>
            <p:cNvSpPr>
              <a:spLocks noChangeShapeType="1"/>
            </p:cNvSpPr>
            <p:nvPr/>
          </p:nvSpPr>
          <p:spPr bwMode="auto">
            <a:xfrm>
              <a:off x="985837" y="5715000"/>
              <a:ext cx="0" cy="1571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7" name="Line 94"/>
            <p:cNvSpPr>
              <a:spLocks noChangeShapeType="1"/>
            </p:cNvSpPr>
            <p:nvPr/>
          </p:nvSpPr>
          <p:spPr bwMode="auto">
            <a:xfrm>
              <a:off x="962025" y="571500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8" name="Line 95"/>
            <p:cNvSpPr>
              <a:spLocks noChangeShapeType="1"/>
            </p:cNvSpPr>
            <p:nvPr/>
          </p:nvSpPr>
          <p:spPr bwMode="auto">
            <a:xfrm>
              <a:off x="962025" y="587216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99" name="Line 96"/>
            <p:cNvSpPr>
              <a:spLocks noChangeShapeType="1"/>
            </p:cNvSpPr>
            <p:nvPr/>
          </p:nvSpPr>
          <p:spPr bwMode="auto">
            <a:xfrm>
              <a:off x="1039812" y="5721350"/>
              <a:ext cx="0" cy="3254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0" name="Line 97"/>
            <p:cNvSpPr>
              <a:spLocks noChangeShapeType="1"/>
            </p:cNvSpPr>
            <p:nvPr/>
          </p:nvSpPr>
          <p:spPr bwMode="auto">
            <a:xfrm>
              <a:off x="1009650" y="572135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1" name="Line 98"/>
            <p:cNvSpPr>
              <a:spLocks noChangeShapeType="1"/>
            </p:cNvSpPr>
            <p:nvPr/>
          </p:nvSpPr>
          <p:spPr bwMode="auto">
            <a:xfrm>
              <a:off x="1009650" y="604678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2" name="Line 99"/>
            <p:cNvSpPr>
              <a:spLocks noChangeShapeType="1"/>
            </p:cNvSpPr>
            <p:nvPr/>
          </p:nvSpPr>
          <p:spPr bwMode="auto">
            <a:xfrm>
              <a:off x="1087437" y="5872163"/>
              <a:ext cx="0" cy="2159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3" name="Line 100"/>
            <p:cNvSpPr>
              <a:spLocks noChangeShapeType="1"/>
            </p:cNvSpPr>
            <p:nvPr/>
          </p:nvSpPr>
          <p:spPr bwMode="auto">
            <a:xfrm>
              <a:off x="1063625" y="5872163"/>
              <a:ext cx="4921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4" name="Line 101"/>
            <p:cNvSpPr>
              <a:spLocks noChangeShapeType="1"/>
            </p:cNvSpPr>
            <p:nvPr/>
          </p:nvSpPr>
          <p:spPr bwMode="auto">
            <a:xfrm>
              <a:off x="1063625" y="6088063"/>
              <a:ext cx="4921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5" name="Line 102"/>
            <p:cNvSpPr>
              <a:spLocks noChangeShapeType="1"/>
            </p:cNvSpPr>
            <p:nvPr/>
          </p:nvSpPr>
          <p:spPr bwMode="auto">
            <a:xfrm>
              <a:off x="1136650" y="5373688"/>
              <a:ext cx="0" cy="5397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6" name="Line 103"/>
            <p:cNvSpPr>
              <a:spLocks noChangeShapeType="1"/>
            </p:cNvSpPr>
            <p:nvPr/>
          </p:nvSpPr>
          <p:spPr bwMode="auto">
            <a:xfrm>
              <a:off x="1112837" y="537368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7" name="Line 104"/>
            <p:cNvSpPr>
              <a:spLocks noChangeShapeType="1"/>
            </p:cNvSpPr>
            <p:nvPr/>
          </p:nvSpPr>
          <p:spPr bwMode="auto">
            <a:xfrm>
              <a:off x="1112837" y="591343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8" name="Line 105"/>
            <p:cNvSpPr>
              <a:spLocks noChangeShapeType="1"/>
            </p:cNvSpPr>
            <p:nvPr/>
          </p:nvSpPr>
          <p:spPr bwMode="auto">
            <a:xfrm>
              <a:off x="1184275" y="5667375"/>
              <a:ext cx="0" cy="2698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09" name="Line 106"/>
            <p:cNvSpPr>
              <a:spLocks noChangeShapeType="1"/>
            </p:cNvSpPr>
            <p:nvPr/>
          </p:nvSpPr>
          <p:spPr bwMode="auto">
            <a:xfrm>
              <a:off x="1160462" y="5667375"/>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0" name="Line 107"/>
            <p:cNvSpPr>
              <a:spLocks noChangeShapeType="1"/>
            </p:cNvSpPr>
            <p:nvPr/>
          </p:nvSpPr>
          <p:spPr bwMode="auto">
            <a:xfrm>
              <a:off x="1160462" y="5937250"/>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1" name="Line 108"/>
            <p:cNvSpPr>
              <a:spLocks noChangeShapeType="1"/>
            </p:cNvSpPr>
            <p:nvPr/>
          </p:nvSpPr>
          <p:spPr bwMode="auto">
            <a:xfrm>
              <a:off x="1231900" y="5680075"/>
              <a:ext cx="0" cy="3238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2" name="Line 109"/>
            <p:cNvSpPr>
              <a:spLocks noChangeShapeType="1"/>
            </p:cNvSpPr>
            <p:nvPr/>
          </p:nvSpPr>
          <p:spPr bwMode="auto">
            <a:xfrm>
              <a:off x="1208087" y="568007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3" name="Line 110"/>
            <p:cNvSpPr>
              <a:spLocks noChangeShapeType="1"/>
            </p:cNvSpPr>
            <p:nvPr/>
          </p:nvSpPr>
          <p:spPr bwMode="auto">
            <a:xfrm>
              <a:off x="1208087" y="600392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4" name="Line 111"/>
            <p:cNvSpPr>
              <a:spLocks noChangeShapeType="1"/>
            </p:cNvSpPr>
            <p:nvPr/>
          </p:nvSpPr>
          <p:spPr bwMode="auto">
            <a:xfrm>
              <a:off x="1285875" y="5715000"/>
              <a:ext cx="0" cy="2524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5" name="Line 112"/>
            <p:cNvSpPr>
              <a:spLocks noChangeShapeType="1"/>
            </p:cNvSpPr>
            <p:nvPr/>
          </p:nvSpPr>
          <p:spPr bwMode="auto">
            <a:xfrm>
              <a:off x="1255712" y="5715000"/>
              <a:ext cx="5556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6" name="Line 113"/>
            <p:cNvSpPr>
              <a:spLocks noChangeShapeType="1"/>
            </p:cNvSpPr>
            <p:nvPr/>
          </p:nvSpPr>
          <p:spPr bwMode="auto">
            <a:xfrm>
              <a:off x="1255712" y="5967413"/>
              <a:ext cx="5556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7" name="Line 114"/>
            <p:cNvSpPr>
              <a:spLocks noChangeShapeType="1"/>
            </p:cNvSpPr>
            <p:nvPr/>
          </p:nvSpPr>
          <p:spPr bwMode="auto">
            <a:xfrm>
              <a:off x="1335087" y="5727700"/>
              <a:ext cx="0" cy="2397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8" name="Line 115"/>
            <p:cNvSpPr>
              <a:spLocks noChangeShapeType="1"/>
            </p:cNvSpPr>
            <p:nvPr/>
          </p:nvSpPr>
          <p:spPr bwMode="auto">
            <a:xfrm>
              <a:off x="1311275" y="5727700"/>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19" name="Line 116"/>
            <p:cNvSpPr>
              <a:spLocks noChangeShapeType="1"/>
            </p:cNvSpPr>
            <p:nvPr/>
          </p:nvSpPr>
          <p:spPr bwMode="auto">
            <a:xfrm>
              <a:off x="1311275" y="5967413"/>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20" name="Line 117"/>
            <p:cNvSpPr>
              <a:spLocks noChangeShapeType="1"/>
            </p:cNvSpPr>
            <p:nvPr/>
          </p:nvSpPr>
          <p:spPr bwMode="auto">
            <a:xfrm>
              <a:off x="1382712" y="5572125"/>
              <a:ext cx="0" cy="3238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21" name="Line 118"/>
            <p:cNvSpPr>
              <a:spLocks noChangeShapeType="1"/>
            </p:cNvSpPr>
            <p:nvPr/>
          </p:nvSpPr>
          <p:spPr bwMode="auto">
            <a:xfrm>
              <a:off x="1358900" y="5572125"/>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22" name="Line 119"/>
            <p:cNvSpPr>
              <a:spLocks noChangeShapeType="1"/>
            </p:cNvSpPr>
            <p:nvPr/>
          </p:nvSpPr>
          <p:spPr bwMode="auto">
            <a:xfrm>
              <a:off x="1358900" y="5895975"/>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23" name="Line 120"/>
            <p:cNvSpPr>
              <a:spLocks noChangeShapeType="1"/>
            </p:cNvSpPr>
            <p:nvPr/>
          </p:nvSpPr>
          <p:spPr bwMode="auto">
            <a:xfrm>
              <a:off x="1430337" y="5138738"/>
              <a:ext cx="0" cy="7747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24" name="Line 121"/>
            <p:cNvSpPr>
              <a:spLocks noChangeShapeType="1"/>
            </p:cNvSpPr>
            <p:nvPr/>
          </p:nvSpPr>
          <p:spPr bwMode="auto">
            <a:xfrm>
              <a:off x="1406525" y="513873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25" name="Line 122"/>
            <p:cNvSpPr>
              <a:spLocks noChangeShapeType="1"/>
            </p:cNvSpPr>
            <p:nvPr/>
          </p:nvSpPr>
          <p:spPr bwMode="auto">
            <a:xfrm>
              <a:off x="1406525" y="591343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26" name="Line 123"/>
            <p:cNvSpPr>
              <a:spLocks noChangeShapeType="1"/>
            </p:cNvSpPr>
            <p:nvPr/>
          </p:nvSpPr>
          <p:spPr bwMode="auto">
            <a:xfrm>
              <a:off x="1479550" y="5613400"/>
              <a:ext cx="0" cy="2159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27" name="Line 124"/>
            <p:cNvSpPr>
              <a:spLocks noChangeShapeType="1"/>
            </p:cNvSpPr>
            <p:nvPr/>
          </p:nvSpPr>
          <p:spPr bwMode="auto">
            <a:xfrm>
              <a:off x="1454150" y="561340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28" name="Line 125"/>
            <p:cNvSpPr>
              <a:spLocks noChangeShapeType="1"/>
            </p:cNvSpPr>
            <p:nvPr/>
          </p:nvSpPr>
          <p:spPr bwMode="auto">
            <a:xfrm>
              <a:off x="1454150" y="582930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29" name="Line 126"/>
            <p:cNvSpPr>
              <a:spLocks noChangeShapeType="1"/>
            </p:cNvSpPr>
            <p:nvPr/>
          </p:nvSpPr>
          <p:spPr bwMode="auto">
            <a:xfrm>
              <a:off x="1533525" y="5583238"/>
              <a:ext cx="0" cy="2111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30" name="Line 127"/>
            <p:cNvSpPr>
              <a:spLocks noChangeShapeType="1"/>
            </p:cNvSpPr>
            <p:nvPr/>
          </p:nvSpPr>
          <p:spPr bwMode="auto">
            <a:xfrm>
              <a:off x="1503362" y="55832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31" name="Line 128"/>
            <p:cNvSpPr>
              <a:spLocks noChangeShapeType="1"/>
            </p:cNvSpPr>
            <p:nvPr/>
          </p:nvSpPr>
          <p:spPr bwMode="auto">
            <a:xfrm>
              <a:off x="1503362" y="579437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32" name="Line 129"/>
            <p:cNvSpPr>
              <a:spLocks noChangeShapeType="1"/>
            </p:cNvSpPr>
            <p:nvPr/>
          </p:nvSpPr>
          <p:spPr bwMode="auto">
            <a:xfrm>
              <a:off x="1581150" y="5576888"/>
              <a:ext cx="0" cy="2651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33" name="Line 130"/>
            <p:cNvSpPr>
              <a:spLocks noChangeShapeType="1"/>
            </p:cNvSpPr>
            <p:nvPr/>
          </p:nvSpPr>
          <p:spPr bwMode="auto">
            <a:xfrm>
              <a:off x="1557337" y="557688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34" name="Line 131"/>
            <p:cNvSpPr>
              <a:spLocks noChangeShapeType="1"/>
            </p:cNvSpPr>
            <p:nvPr/>
          </p:nvSpPr>
          <p:spPr bwMode="auto">
            <a:xfrm>
              <a:off x="1557337" y="5842000"/>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35" name="Line 132"/>
            <p:cNvSpPr>
              <a:spLocks noChangeShapeType="1"/>
            </p:cNvSpPr>
            <p:nvPr/>
          </p:nvSpPr>
          <p:spPr bwMode="auto">
            <a:xfrm>
              <a:off x="1628775" y="5294313"/>
              <a:ext cx="0" cy="4810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36" name="Line 133"/>
            <p:cNvSpPr>
              <a:spLocks noChangeShapeType="1"/>
            </p:cNvSpPr>
            <p:nvPr/>
          </p:nvSpPr>
          <p:spPr bwMode="auto">
            <a:xfrm>
              <a:off x="1604962" y="5294313"/>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37" name="Line 134"/>
            <p:cNvSpPr>
              <a:spLocks noChangeShapeType="1"/>
            </p:cNvSpPr>
            <p:nvPr/>
          </p:nvSpPr>
          <p:spPr bwMode="auto">
            <a:xfrm>
              <a:off x="1604962" y="5775325"/>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38" name="Line 135"/>
            <p:cNvSpPr>
              <a:spLocks noChangeShapeType="1"/>
            </p:cNvSpPr>
            <p:nvPr/>
          </p:nvSpPr>
          <p:spPr bwMode="auto">
            <a:xfrm>
              <a:off x="1677987" y="5535613"/>
              <a:ext cx="0" cy="3000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39" name="Line 136"/>
            <p:cNvSpPr>
              <a:spLocks noChangeShapeType="1"/>
            </p:cNvSpPr>
            <p:nvPr/>
          </p:nvSpPr>
          <p:spPr bwMode="auto">
            <a:xfrm>
              <a:off x="1652587" y="5535613"/>
              <a:ext cx="4921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40" name="Line 137"/>
            <p:cNvSpPr>
              <a:spLocks noChangeShapeType="1"/>
            </p:cNvSpPr>
            <p:nvPr/>
          </p:nvSpPr>
          <p:spPr bwMode="auto">
            <a:xfrm>
              <a:off x="1652587" y="5835650"/>
              <a:ext cx="4921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41" name="Line 138"/>
            <p:cNvSpPr>
              <a:spLocks noChangeShapeType="1"/>
            </p:cNvSpPr>
            <p:nvPr/>
          </p:nvSpPr>
          <p:spPr bwMode="auto">
            <a:xfrm>
              <a:off x="1725612" y="5246688"/>
              <a:ext cx="0" cy="5413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42" name="Line 139"/>
            <p:cNvSpPr>
              <a:spLocks noChangeShapeType="1"/>
            </p:cNvSpPr>
            <p:nvPr/>
          </p:nvSpPr>
          <p:spPr bwMode="auto">
            <a:xfrm>
              <a:off x="1701800" y="524668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43" name="Line 140"/>
            <p:cNvSpPr>
              <a:spLocks noChangeShapeType="1"/>
            </p:cNvSpPr>
            <p:nvPr/>
          </p:nvSpPr>
          <p:spPr bwMode="auto">
            <a:xfrm>
              <a:off x="1701800" y="5788025"/>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44" name="Line 141"/>
            <p:cNvSpPr>
              <a:spLocks noChangeShapeType="1"/>
            </p:cNvSpPr>
            <p:nvPr/>
          </p:nvSpPr>
          <p:spPr bwMode="auto">
            <a:xfrm>
              <a:off x="1773237" y="4735513"/>
              <a:ext cx="0" cy="7699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45" name="Line 142"/>
            <p:cNvSpPr>
              <a:spLocks noChangeShapeType="1"/>
            </p:cNvSpPr>
            <p:nvPr/>
          </p:nvSpPr>
          <p:spPr bwMode="auto">
            <a:xfrm>
              <a:off x="1749425" y="473551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46" name="Line 143"/>
            <p:cNvSpPr>
              <a:spLocks noChangeShapeType="1"/>
            </p:cNvSpPr>
            <p:nvPr/>
          </p:nvSpPr>
          <p:spPr bwMode="auto">
            <a:xfrm>
              <a:off x="1749425" y="550545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47" name="Line 144"/>
            <p:cNvSpPr>
              <a:spLocks noChangeShapeType="1"/>
            </p:cNvSpPr>
            <p:nvPr/>
          </p:nvSpPr>
          <p:spPr bwMode="auto">
            <a:xfrm>
              <a:off x="1827212" y="5535613"/>
              <a:ext cx="0" cy="2587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48" name="Line 145"/>
            <p:cNvSpPr>
              <a:spLocks noChangeShapeType="1"/>
            </p:cNvSpPr>
            <p:nvPr/>
          </p:nvSpPr>
          <p:spPr bwMode="auto">
            <a:xfrm>
              <a:off x="1797050" y="553561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49" name="Line 146"/>
            <p:cNvSpPr>
              <a:spLocks noChangeShapeType="1"/>
            </p:cNvSpPr>
            <p:nvPr/>
          </p:nvSpPr>
          <p:spPr bwMode="auto">
            <a:xfrm>
              <a:off x="1797050" y="579437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50" name="Line 147"/>
            <p:cNvSpPr>
              <a:spLocks noChangeShapeType="1"/>
            </p:cNvSpPr>
            <p:nvPr/>
          </p:nvSpPr>
          <p:spPr bwMode="auto">
            <a:xfrm>
              <a:off x="1876425" y="5643563"/>
              <a:ext cx="0" cy="1555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51" name="Line 148"/>
            <p:cNvSpPr>
              <a:spLocks noChangeShapeType="1"/>
            </p:cNvSpPr>
            <p:nvPr/>
          </p:nvSpPr>
          <p:spPr bwMode="auto">
            <a:xfrm>
              <a:off x="1851025" y="5643563"/>
              <a:ext cx="4921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52" name="Line 149"/>
            <p:cNvSpPr>
              <a:spLocks noChangeShapeType="1"/>
            </p:cNvSpPr>
            <p:nvPr/>
          </p:nvSpPr>
          <p:spPr bwMode="auto">
            <a:xfrm>
              <a:off x="1851025" y="5799138"/>
              <a:ext cx="4921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53" name="Line 150"/>
            <p:cNvSpPr>
              <a:spLocks noChangeShapeType="1"/>
            </p:cNvSpPr>
            <p:nvPr/>
          </p:nvSpPr>
          <p:spPr bwMode="auto">
            <a:xfrm>
              <a:off x="1924050" y="5595938"/>
              <a:ext cx="0" cy="1730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54" name="Line 151"/>
            <p:cNvSpPr>
              <a:spLocks noChangeShapeType="1"/>
            </p:cNvSpPr>
            <p:nvPr/>
          </p:nvSpPr>
          <p:spPr bwMode="auto">
            <a:xfrm>
              <a:off x="1900237" y="559593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55" name="Line 152"/>
            <p:cNvSpPr>
              <a:spLocks noChangeShapeType="1"/>
            </p:cNvSpPr>
            <p:nvPr/>
          </p:nvSpPr>
          <p:spPr bwMode="auto">
            <a:xfrm>
              <a:off x="1900237" y="5768975"/>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56" name="Line 153"/>
            <p:cNvSpPr>
              <a:spLocks noChangeShapeType="1"/>
            </p:cNvSpPr>
            <p:nvPr/>
          </p:nvSpPr>
          <p:spPr bwMode="auto">
            <a:xfrm>
              <a:off x="1971675" y="5565775"/>
              <a:ext cx="0" cy="2698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57" name="Line 154"/>
            <p:cNvSpPr>
              <a:spLocks noChangeShapeType="1"/>
            </p:cNvSpPr>
            <p:nvPr/>
          </p:nvSpPr>
          <p:spPr bwMode="auto">
            <a:xfrm>
              <a:off x="1947862" y="5565775"/>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58" name="Line 155"/>
            <p:cNvSpPr>
              <a:spLocks noChangeShapeType="1"/>
            </p:cNvSpPr>
            <p:nvPr/>
          </p:nvSpPr>
          <p:spPr bwMode="auto">
            <a:xfrm>
              <a:off x="1947862" y="5835650"/>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59" name="Line 156"/>
            <p:cNvSpPr>
              <a:spLocks noChangeShapeType="1"/>
            </p:cNvSpPr>
            <p:nvPr/>
          </p:nvSpPr>
          <p:spPr bwMode="auto">
            <a:xfrm>
              <a:off x="2019300" y="5492750"/>
              <a:ext cx="0" cy="2825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0" name="Line 157"/>
            <p:cNvSpPr>
              <a:spLocks noChangeShapeType="1"/>
            </p:cNvSpPr>
            <p:nvPr/>
          </p:nvSpPr>
          <p:spPr bwMode="auto">
            <a:xfrm>
              <a:off x="1995487" y="549275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1" name="Line 158"/>
            <p:cNvSpPr>
              <a:spLocks noChangeShapeType="1"/>
            </p:cNvSpPr>
            <p:nvPr/>
          </p:nvSpPr>
          <p:spPr bwMode="auto">
            <a:xfrm>
              <a:off x="1995487" y="577532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2" name="Line 159"/>
            <p:cNvSpPr>
              <a:spLocks noChangeShapeType="1"/>
            </p:cNvSpPr>
            <p:nvPr/>
          </p:nvSpPr>
          <p:spPr bwMode="auto">
            <a:xfrm>
              <a:off x="2074862" y="4916488"/>
              <a:ext cx="0" cy="7334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3" name="Line 160"/>
            <p:cNvSpPr>
              <a:spLocks noChangeShapeType="1"/>
            </p:cNvSpPr>
            <p:nvPr/>
          </p:nvSpPr>
          <p:spPr bwMode="auto">
            <a:xfrm>
              <a:off x="2044700" y="491648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4" name="Line 161"/>
            <p:cNvSpPr>
              <a:spLocks noChangeShapeType="1"/>
            </p:cNvSpPr>
            <p:nvPr/>
          </p:nvSpPr>
          <p:spPr bwMode="auto">
            <a:xfrm>
              <a:off x="2044700" y="564991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5" name="Line 162"/>
            <p:cNvSpPr>
              <a:spLocks noChangeShapeType="1"/>
            </p:cNvSpPr>
            <p:nvPr/>
          </p:nvSpPr>
          <p:spPr bwMode="auto">
            <a:xfrm>
              <a:off x="2122487" y="5546725"/>
              <a:ext cx="0" cy="2778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6" name="Line 163"/>
            <p:cNvSpPr>
              <a:spLocks noChangeShapeType="1"/>
            </p:cNvSpPr>
            <p:nvPr/>
          </p:nvSpPr>
          <p:spPr bwMode="auto">
            <a:xfrm>
              <a:off x="2098675" y="5546725"/>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7" name="Line 164"/>
            <p:cNvSpPr>
              <a:spLocks noChangeShapeType="1"/>
            </p:cNvSpPr>
            <p:nvPr/>
          </p:nvSpPr>
          <p:spPr bwMode="auto">
            <a:xfrm>
              <a:off x="2098675" y="582453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8" name="Line 165"/>
            <p:cNvSpPr>
              <a:spLocks noChangeShapeType="1"/>
            </p:cNvSpPr>
            <p:nvPr/>
          </p:nvSpPr>
          <p:spPr bwMode="auto">
            <a:xfrm>
              <a:off x="2170112" y="5576888"/>
              <a:ext cx="0" cy="2222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69" name="Line 166"/>
            <p:cNvSpPr>
              <a:spLocks noChangeShapeType="1"/>
            </p:cNvSpPr>
            <p:nvPr/>
          </p:nvSpPr>
          <p:spPr bwMode="auto">
            <a:xfrm>
              <a:off x="2146300" y="557688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0" name="Line 167"/>
            <p:cNvSpPr>
              <a:spLocks noChangeShapeType="1"/>
            </p:cNvSpPr>
            <p:nvPr/>
          </p:nvSpPr>
          <p:spPr bwMode="auto">
            <a:xfrm>
              <a:off x="2146300" y="579913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1" name="Line 168"/>
            <p:cNvSpPr>
              <a:spLocks noChangeShapeType="1"/>
            </p:cNvSpPr>
            <p:nvPr/>
          </p:nvSpPr>
          <p:spPr bwMode="auto">
            <a:xfrm>
              <a:off x="2217737" y="5294313"/>
              <a:ext cx="0" cy="4810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2" name="Line 169"/>
            <p:cNvSpPr>
              <a:spLocks noChangeShapeType="1"/>
            </p:cNvSpPr>
            <p:nvPr/>
          </p:nvSpPr>
          <p:spPr bwMode="auto">
            <a:xfrm>
              <a:off x="2193925" y="5294313"/>
              <a:ext cx="4921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3" name="Line 170"/>
            <p:cNvSpPr>
              <a:spLocks noChangeShapeType="1"/>
            </p:cNvSpPr>
            <p:nvPr/>
          </p:nvSpPr>
          <p:spPr bwMode="auto">
            <a:xfrm>
              <a:off x="2193925" y="5775325"/>
              <a:ext cx="4921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4" name="Line 171"/>
            <p:cNvSpPr>
              <a:spLocks noChangeShapeType="1"/>
            </p:cNvSpPr>
            <p:nvPr/>
          </p:nvSpPr>
          <p:spPr bwMode="auto">
            <a:xfrm>
              <a:off x="2266950" y="5546725"/>
              <a:ext cx="0" cy="2222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5" name="Line 172"/>
            <p:cNvSpPr>
              <a:spLocks noChangeShapeType="1"/>
            </p:cNvSpPr>
            <p:nvPr/>
          </p:nvSpPr>
          <p:spPr bwMode="auto">
            <a:xfrm>
              <a:off x="2243137" y="554672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6" name="Line 173"/>
            <p:cNvSpPr>
              <a:spLocks noChangeShapeType="1"/>
            </p:cNvSpPr>
            <p:nvPr/>
          </p:nvSpPr>
          <p:spPr bwMode="auto">
            <a:xfrm>
              <a:off x="2243137" y="576897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7" name="Line 174"/>
            <p:cNvSpPr>
              <a:spLocks noChangeShapeType="1"/>
            </p:cNvSpPr>
            <p:nvPr/>
          </p:nvSpPr>
          <p:spPr bwMode="auto">
            <a:xfrm>
              <a:off x="2320925" y="5313363"/>
              <a:ext cx="0" cy="46196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8" name="Line 175"/>
            <p:cNvSpPr>
              <a:spLocks noChangeShapeType="1"/>
            </p:cNvSpPr>
            <p:nvPr/>
          </p:nvSpPr>
          <p:spPr bwMode="auto">
            <a:xfrm>
              <a:off x="2290762" y="531336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79" name="Line 176"/>
            <p:cNvSpPr>
              <a:spLocks noChangeShapeType="1"/>
            </p:cNvSpPr>
            <p:nvPr/>
          </p:nvSpPr>
          <p:spPr bwMode="auto">
            <a:xfrm>
              <a:off x="2290762" y="577532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0" name="Line 177"/>
            <p:cNvSpPr>
              <a:spLocks noChangeShapeType="1"/>
            </p:cNvSpPr>
            <p:nvPr/>
          </p:nvSpPr>
          <p:spPr bwMode="auto">
            <a:xfrm>
              <a:off x="2368550" y="4814888"/>
              <a:ext cx="0" cy="7016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1" name="Line 178"/>
            <p:cNvSpPr>
              <a:spLocks noChangeShapeType="1"/>
            </p:cNvSpPr>
            <p:nvPr/>
          </p:nvSpPr>
          <p:spPr bwMode="auto">
            <a:xfrm>
              <a:off x="2344737" y="481488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2" name="Line 179"/>
            <p:cNvSpPr>
              <a:spLocks noChangeShapeType="1"/>
            </p:cNvSpPr>
            <p:nvPr/>
          </p:nvSpPr>
          <p:spPr bwMode="auto">
            <a:xfrm>
              <a:off x="2344737" y="5516563"/>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3" name="Line 180"/>
            <p:cNvSpPr>
              <a:spLocks noChangeShapeType="1"/>
            </p:cNvSpPr>
            <p:nvPr/>
          </p:nvSpPr>
          <p:spPr bwMode="auto">
            <a:xfrm>
              <a:off x="2416175" y="5408613"/>
              <a:ext cx="0" cy="2952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4" name="Line 181"/>
            <p:cNvSpPr>
              <a:spLocks noChangeShapeType="1"/>
            </p:cNvSpPr>
            <p:nvPr/>
          </p:nvSpPr>
          <p:spPr bwMode="auto">
            <a:xfrm>
              <a:off x="2392362" y="5408613"/>
              <a:ext cx="4921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5" name="Line 182"/>
            <p:cNvSpPr>
              <a:spLocks noChangeShapeType="1"/>
            </p:cNvSpPr>
            <p:nvPr/>
          </p:nvSpPr>
          <p:spPr bwMode="auto">
            <a:xfrm>
              <a:off x="2392362" y="5703888"/>
              <a:ext cx="4921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6" name="Line 183"/>
            <p:cNvSpPr>
              <a:spLocks noChangeShapeType="1"/>
            </p:cNvSpPr>
            <p:nvPr/>
          </p:nvSpPr>
          <p:spPr bwMode="auto">
            <a:xfrm>
              <a:off x="2465387" y="5572125"/>
              <a:ext cx="0" cy="2698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7" name="Line 184"/>
            <p:cNvSpPr>
              <a:spLocks noChangeShapeType="1"/>
            </p:cNvSpPr>
            <p:nvPr/>
          </p:nvSpPr>
          <p:spPr bwMode="auto">
            <a:xfrm>
              <a:off x="2441575" y="5572125"/>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8" name="Line 185"/>
            <p:cNvSpPr>
              <a:spLocks noChangeShapeType="1"/>
            </p:cNvSpPr>
            <p:nvPr/>
          </p:nvSpPr>
          <p:spPr bwMode="auto">
            <a:xfrm>
              <a:off x="2441575" y="5842000"/>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89" name="Line 186"/>
            <p:cNvSpPr>
              <a:spLocks noChangeShapeType="1"/>
            </p:cNvSpPr>
            <p:nvPr/>
          </p:nvSpPr>
          <p:spPr bwMode="auto">
            <a:xfrm>
              <a:off x="2513012" y="5294313"/>
              <a:ext cx="0" cy="439738"/>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0" name="Line 187"/>
            <p:cNvSpPr>
              <a:spLocks noChangeShapeType="1"/>
            </p:cNvSpPr>
            <p:nvPr/>
          </p:nvSpPr>
          <p:spPr bwMode="auto">
            <a:xfrm>
              <a:off x="2489200" y="5294313"/>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1" name="Line 188"/>
            <p:cNvSpPr>
              <a:spLocks noChangeShapeType="1"/>
            </p:cNvSpPr>
            <p:nvPr/>
          </p:nvSpPr>
          <p:spPr bwMode="auto">
            <a:xfrm>
              <a:off x="2489200" y="5734050"/>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2" name="Line 189"/>
            <p:cNvSpPr>
              <a:spLocks noChangeShapeType="1"/>
            </p:cNvSpPr>
            <p:nvPr/>
          </p:nvSpPr>
          <p:spPr bwMode="auto">
            <a:xfrm>
              <a:off x="2560637" y="5343525"/>
              <a:ext cx="0" cy="5048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3" name="Line 190"/>
            <p:cNvSpPr>
              <a:spLocks noChangeShapeType="1"/>
            </p:cNvSpPr>
            <p:nvPr/>
          </p:nvSpPr>
          <p:spPr bwMode="auto">
            <a:xfrm>
              <a:off x="2536825" y="5343525"/>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4" name="Line 191"/>
            <p:cNvSpPr>
              <a:spLocks noChangeShapeType="1"/>
            </p:cNvSpPr>
            <p:nvPr/>
          </p:nvSpPr>
          <p:spPr bwMode="auto">
            <a:xfrm>
              <a:off x="2536825" y="584835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5" name="Line 192"/>
            <p:cNvSpPr>
              <a:spLocks noChangeShapeType="1"/>
            </p:cNvSpPr>
            <p:nvPr/>
          </p:nvSpPr>
          <p:spPr bwMode="auto">
            <a:xfrm>
              <a:off x="2614612" y="5462588"/>
              <a:ext cx="0" cy="2825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6" name="Line 193"/>
            <p:cNvSpPr>
              <a:spLocks noChangeShapeType="1"/>
            </p:cNvSpPr>
            <p:nvPr/>
          </p:nvSpPr>
          <p:spPr bwMode="auto">
            <a:xfrm>
              <a:off x="2584450" y="5462588"/>
              <a:ext cx="5556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7" name="Line 194"/>
            <p:cNvSpPr>
              <a:spLocks noChangeShapeType="1"/>
            </p:cNvSpPr>
            <p:nvPr/>
          </p:nvSpPr>
          <p:spPr bwMode="auto">
            <a:xfrm>
              <a:off x="2584450" y="5745163"/>
              <a:ext cx="5556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8" name="Line 195"/>
            <p:cNvSpPr>
              <a:spLocks noChangeShapeType="1"/>
            </p:cNvSpPr>
            <p:nvPr/>
          </p:nvSpPr>
          <p:spPr bwMode="auto">
            <a:xfrm>
              <a:off x="2663825" y="5511800"/>
              <a:ext cx="0" cy="2635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299" name="Line 196"/>
            <p:cNvSpPr>
              <a:spLocks noChangeShapeType="1"/>
            </p:cNvSpPr>
            <p:nvPr/>
          </p:nvSpPr>
          <p:spPr bwMode="auto">
            <a:xfrm>
              <a:off x="2640012" y="5511800"/>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300" name="Line 197"/>
            <p:cNvSpPr>
              <a:spLocks noChangeShapeType="1"/>
            </p:cNvSpPr>
            <p:nvPr/>
          </p:nvSpPr>
          <p:spPr bwMode="auto">
            <a:xfrm>
              <a:off x="2640012" y="5775325"/>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301" name="Line 198"/>
            <p:cNvSpPr>
              <a:spLocks noChangeShapeType="1"/>
            </p:cNvSpPr>
            <p:nvPr/>
          </p:nvSpPr>
          <p:spPr bwMode="auto">
            <a:xfrm>
              <a:off x="2711450" y="5451475"/>
              <a:ext cx="0" cy="26352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302" name="Line 199"/>
            <p:cNvSpPr>
              <a:spLocks noChangeShapeType="1"/>
            </p:cNvSpPr>
            <p:nvPr/>
          </p:nvSpPr>
          <p:spPr bwMode="auto">
            <a:xfrm>
              <a:off x="2687637" y="5451475"/>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303" name="Line 200"/>
            <p:cNvSpPr>
              <a:spLocks noChangeShapeType="1"/>
            </p:cNvSpPr>
            <p:nvPr/>
          </p:nvSpPr>
          <p:spPr bwMode="auto">
            <a:xfrm>
              <a:off x="2687637" y="5715000"/>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304" name="Line 201"/>
            <p:cNvSpPr>
              <a:spLocks noChangeShapeType="1"/>
            </p:cNvSpPr>
            <p:nvPr/>
          </p:nvSpPr>
          <p:spPr bwMode="auto">
            <a:xfrm>
              <a:off x="2759075" y="5307013"/>
              <a:ext cx="0" cy="4445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305" name="Line 202"/>
            <p:cNvSpPr>
              <a:spLocks noChangeShapeType="1"/>
            </p:cNvSpPr>
            <p:nvPr/>
          </p:nvSpPr>
          <p:spPr bwMode="auto">
            <a:xfrm>
              <a:off x="2735262" y="5307013"/>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306" name="Line 203"/>
            <p:cNvSpPr>
              <a:spLocks noChangeShapeType="1"/>
            </p:cNvSpPr>
            <p:nvPr/>
          </p:nvSpPr>
          <p:spPr bwMode="auto">
            <a:xfrm>
              <a:off x="2735262" y="5751513"/>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307" name="Line 204"/>
            <p:cNvSpPr>
              <a:spLocks noChangeShapeType="1"/>
            </p:cNvSpPr>
            <p:nvPr/>
          </p:nvSpPr>
          <p:spPr bwMode="auto">
            <a:xfrm>
              <a:off x="2808287" y="5475288"/>
              <a:ext cx="0" cy="239713"/>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308" name="Line 205"/>
            <p:cNvSpPr>
              <a:spLocks noChangeShapeType="1"/>
            </p:cNvSpPr>
            <p:nvPr/>
          </p:nvSpPr>
          <p:spPr bwMode="auto">
            <a:xfrm>
              <a:off x="2782887" y="5475288"/>
              <a:ext cx="5556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4" name="Line 207"/>
            <p:cNvSpPr>
              <a:spLocks noChangeShapeType="1"/>
            </p:cNvSpPr>
            <p:nvPr/>
          </p:nvSpPr>
          <p:spPr bwMode="auto">
            <a:xfrm>
              <a:off x="2782888" y="5715000"/>
              <a:ext cx="5556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5" name="Line 208"/>
            <p:cNvSpPr>
              <a:spLocks noChangeShapeType="1"/>
            </p:cNvSpPr>
            <p:nvPr/>
          </p:nvSpPr>
          <p:spPr bwMode="auto">
            <a:xfrm>
              <a:off x="2862263" y="5253038"/>
              <a:ext cx="0" cy="4508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6" name="Line 209"/>
            <p:cNvSpPr>
              <a:spLocks noChangeShapeType="1"/>
            </p:cNvSpPr>
            <p:nvPr/>
          </p:nvSpPr>
          <p:spPr bwMode="auto">
            <a:xfrm>
              <a:off x="2832100" y="52530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7" name="Line 210"/>
            <p:cNvSpPr>
              <a:spLocks noChangeShapeType="1"/>
            </p:cNvSpPr>
            <p:nvPr/>
          </p:nvSpPr>
          <p:spPr bwMode="auto">
            <a:xfrm>
              <a:off x="2832100" y="570388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8" name="Line 211"/>
            <p:cNvSpPr>
              <a:spLocks noChangeShapeType="1"/>
            </p:cNvSpPr>
            <p:nvPr/>
          </p:nvSpPr>
          <p:spPr bwMode="auto">
            <a:xfrm>
              <a:off x="2909888" y="5559425"/>
              <a:ext cx="0" cy="2222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9" name="Line 212"/>
            <p:cNvSpPr>
              <a:spLocks noChangeShapeType="1"/>
            </p:cNvSpPr>
            <p:nvPr/>
          </p:nvSpPr>
          <p:spPr bwMode="auto">
            <a:xfrm>
              <a:off x="2886075" y="5559425"/>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21" name="Line 213"/>
            <p:cNvSpPr>
              <a:spLocks noChangeShapeType="1"/>
            </p:cNvSpPr>
            <p:nvPr/>
          </p:nvSpPr>
          <p:spPr bwMode="auto">
            <a:xfrm>
              <a:off x="2886075" y="5781675"/>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0" name="Line 214"/>
            <p:cNvSpPr>
              <a:spLocks noChangeShapeType="1"/>
            </p:cNvSpPr>
            <p:nvPr/>
          </p:nvSpPr>
          <p:spPr bwMode="auto">
            <a:xfrm>
              <a:off x="2957513" y="5462588"/>
              <a:ext cx="0" cy="2476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1" name="Line 215"/>
            <p:cNvSpPr>
              <a:spLocks noChangeShapeType="1"/>
            </p:cNvSpPr>
            <p:nvPr/>
          </p:nvSpPr>
          <p:spPr bwMode="auto">
            <a:xfrm>
              <a:off x="2933700" y="546258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 name="Line 216"/>
            <p:cNvSpPr>
              <a:spLocks noChangeShapeType="1"/>
            </p:cNvSpPr>
            <p:nvPr/>
          </p:nvSpPr>
          <p:spPr bwMode="auto">
            <a:xfrm>
              <a:off x="2933700" y="571023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3" name="Line 217"/>
            <p:cNvSpPr>
              <a:spLocks noChangeShapeType="1"/>
            </p:cNvSpPr>
            <p:nvPr/>
          </p:nvSpPr>
          <p:spPr bwMode="auto">
            <a:xfrm>
              <a:off x="3006725" y="5438775"/>
              <a:ext cx="0" cy="2349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4" name="Line 218"/>
            <p:cNvSpPr>
              <a:spLocks noChangeShapeType="1"/>
            </p:cNvSpPr>
            <p:nvPr/>
          </p:nvSpPr>
          <p:spPr bwMode="auto">
            <a:xfrm>
              <a:off x="2981325" y="5438775"/>
              <a:ext cx="4921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5" name="Line 219"/>
            <p:cNvSpPr>
              <a:spLocks noChangeShapeType="1"/>
            </p:cNvSpPr>
            <p:nvPr/>
          </p:nvSpPr>
          <p:spPr bwMode="auto">
            <a:xfrm>
              <a:off x="2981325" y="5673725"/>
              <a:ext cx="4921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6" name="Line 220"/>
            <p:cNvSpPr>
              <a:spLocks noChangeShapeType="1"/>
            </p:cNvSpPr>
            <p:nvPr/>
          </p:nvSpPr>
          <p:spPr bwMode="auto">
            <a:xfrm>
              <a:off x="3054350" y="5253038"/>
              <a:ext cx="0" cy="44450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7" name="Line 221"/>
            <p:cNvSpPr>
              <a:spLocks noChangeShapeType="1"/>
            </p:cNvSpPr>
            <p:nvPr/>
          </p:nvSpPr>
          <p:spPr bwMode="auto">
            <a:xfrm>
              <a:off x="3030538" y="52530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8" name="Line 222"/>
            <p:cNvSpPr>
              <a:spLocks noChangeShapeType="1"/>
            </p:cNvSpPr>
            <p:nvPr/>
          </p:nvSpPr>
          <p:spPr bwMode="auto">
            <a:xfrm>
              <a:off x="3030538" y="5697538"/>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9" name="Line 223"/>
            <p:cNvSpPr>
              <a:spLocks noChangeShapeType="1"/>
            </p:cNvSpPr>
            <p:nvPr/>
          </p:nvSpPr>
          <p:spPr bwMode="auto">
            <a:xfrm>
              <a:off x="3108325" y="4933950"/>
              <a:ext cx="0" cy="69691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40" name="Line 224"/>
            <p:cNvSpPr>
              <a:spLocks noChangeShapeType="1"/>
            </p:cNvSpPr>
            <p:nvPr/>
          </p:nvSpPr>
          <p:spPr bwMode="auto">
            <a:xfrm>
              <a:off x="3078163" y="4933950"/>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41" name="Line 225"/>
            <p:cNvSpPr>
              <a:spLocks noChangeShapeType="1"/>
            </p:cNvSpPr>
            <p:nvPr/>
          </p:nvSpPr>
          <p:spPr bwMode="auto">
            <a:xfrm>
              <a:off x="3078163" y="5630863"/>
              <a:ext cx="5397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43" name="Line 226"/>
            <p:cNvSpPr>
              <a:spLocks noChangeShapeType="1"/>
            </p:cNvSpPr>
            <p:nvPr/>
          </p:nvSpPr>
          <p:spPr bwMode="auto">
            <a:xfrm>
              <a:off x="3155950" y="5462588"/>
              <a:ext cx="0" cy="27781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45" name="Line 227"/>
            <p:cNvSpPr>
              <a:spLocks noChangeShapeType="1"/>
            </p:cNvSpPr>
            <p:nvPr/>
          </p:nvSpPr>
          <p:spPr bwMode="auto">
            <a:xfrm>
              <a:off x="3132138" y="546258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24" name="Line 228"/>
            <p:cNvSpPr>
              <a:spLocks noChangeShapeType="1"/>
            </p:cNvSpPr>
            <p:nvPr/>
          </p:nvSpPr>
          <p:spPr bwMode="auto">
            <a:xfrm>
              <a:off x="3132138" y="5740400"/>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25" name="Line 229"/>
            <p:cNvSpPr>
              <a:spLocks noChangeShapeType="1"/>
            </p:cNvSpPr>
            <p:nvPr/>
          </p:nvSpPr>
          <p:spPr bwMode="auto">
            <a:xfrm>
              <a:off x="3205163" y="5108575"/>
              <a:ext cx="0" cy="481012"/>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27" name="Line 230"/>
            <p:cNvSpPr>
              <a:spLocks noChangeShapeType="1"/>
            </p:cNvSpPr>
            <p:nvPr/>
          </p:nvSpPr>
          <p:spPr bwMode="auto">
            <a:xfrm>
              <a:off x="3179763" y="5108575"/>
              <a:ext cx="4921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28" name="Line 231"/>
            <p:cNvSpPr>
              <a:spLocks noChangeShapeType="1"/>
            </p:cNvSpPr>
            <p:nvPr/>
          </p:nvSpPr>
          <p:spPr bwMode="auto">
            <a:xfrm>
              <a:off x="3179763" y="5589588"/>
              <a:ext cx="49212"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29" name="Line 232"/>
            <p:cNvSpPr>
              <a:spLocks noChangeShapeType="1"/>
            </p:cNvSpPr>
            <p:nvPr/>
          </p:nvSpPr>
          <p:spPr bwMode="auto">
            <a:xfrm>
              <a:off x="3252788" y="5475288"/>
              <a:ext cx="0" cy="22225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30" name="Line 233"/>
            <p:cNvSpPr>
              <a:spLocks noChangeShapeType="1"/>
            </p:cNvSpPr>
            <p:nvPr/>
          </p:nvSpPr>
          <p:spPr bwMode="auto">
            <a:xfrm>
              <a:off x="3228975" y="547528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31" name="Line 234"/>
            <p:cNvSpPr>
              <a:spLocks noChangeShapeType="1"/>
            </p:cNvSpPr>
            <p:nvPr/>
          </p:nvSpPr>
          <p:spPr bwMode="auto">
            <a:xfrm>
              <a:off x="3228975" y="5697538"/>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32" name="Line 235"/>
            <p:cNvSpPr>
              <a:spLocks noChangeShapeType="1"/>
            </p:cNvSpPr>
            <p:nvPr/>
          </p:nvSpPr>
          <p:spPr bwMode="auto">
            <a:xfrm>
              <a:off x="3300413" y="5438775"/>
              <a:ext cx="0" cy="168275"/>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33" name="Line 236"/>
            <p:cNvSpPr>
              <a:spLocks noChangeShapeType="1"/>
            </p:cNvSpPr>
            <p:nvPr/>
          </p:nvSpPr>
          <p:spPr bwMode="auto">
            <a:xfrm>
              <a:off x="3276600" y="5438775"/>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34" name="Line 237"/>
            <p:cNvSpPr>
              <a:spLocks noChangeShapeType="1"/>
            </p:cNvSpPr>
            <p:nvPr/>
          </p:nvSpPr>
          <p:spPr bwMode="auto">
            <a:xfrm>
              <a:off x="3276600" y="5607050"/>
              <a:ext cx="47625" cy="0"/>
            </a:xfrm>
            <a:prstGeom prst="line">
              <a:avLst/>
            </a:prstGeom>
            <a:noFill/>
            <a:ln w="0">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35" name="Oval 238"/>
            <p:cNvSpPr>
              <a:spLocks noChangeArrowheads="1"/>
            </p:cNvSpPr>
            <p:nvPr/>
          </p:nvSpPr>
          <p:spPr bwMode="auto">
            <a:xfrm>
              <a:off x="769938" y="5824538"/>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36" name="Oval 239"/>
            <p:cNvSpPr>
              <a:spLocks noChangeArrowheads="1"/>
            </p:cNvSpPr>
            <p:nvPr/>
          </p:nvSpPr>
          <p:spPr bwMode="auto">
            <a:xfrm>
              <a:off x="817563" y="5883275"/>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37" name="Oval 240"/>
            <p:cNvSpPr>
              <a:spLocks noChangeArrowheads="1"/>
            </p:cNvSpPr>
            <p:nvPr/>
          </p:nvSpPr>
          <p:spPr bwMode="auto">
            <a:xfrm>
              <a:off x="865188" y="5781675"/>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38" name="Oval 241"/>
            <p:cNvSpPr>
              <a:spLocks noChangeArrowheads="1"/>
            </p:cNvSpPr>
            <p:nvPr/>
          </p:nvSpPr>
          <p:spPr bwMode="auto">
            <a:xfrm>
              <a:off x="914400" y="5740400"/>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39" name="Oval 242"/>
            <p:cNvSpPr>
              <a:spLocks noChangeArrowheads="1"/>
            </p:cNvSpPr>
            <p:nvPr/>
          </p:nvSpPr>
          <p:spPr bwMode="auto">
            <a:xfrm>
              <a:off x="962025" y="5768975"/>
              <a:ext cx="53975" cy="55562"/>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0" name="Oval 243"/>
            <p:cNvSpPr>
              <a:spLocks noChangeArrowheads="1"/>
            </p:cNvSpPr>
            <p:nvPr/>
          </p:nvSpPr>
          <p:spPr bwMode="auto">
            <a:xfrm>
              <a:off x="1016000" y="5859463"/>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1" name="Oval 244"/>
            <p:cNvSpPr>
              <a:spLocks noChangeArrowheads="1"/>
            </p:cNvSpPr>
            <p:nvPr/>
          </p:nvSpPr>
          <p:spPr bwMode="auto">
            <a:xfrm>
              <a:off x="1063625" y="5956300"/>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2" name="Oval 245"/>
            <p:cNvSpPr>
              <a:spLocks noChangeArrowheads="1"/>
            </p:cNvSpPr>
            <p:nvPr/>
          </p:nvSpPr>
          <p:spPr bwMode="auto">
            <a:xfrm>
              <a:off x="1112838" y="5619750"/>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3" name="Oval 246"/>
            <p:cNvSpPr>
              <a:spLocks noChangeArrowheads="1"/>
            </p:cNvSpPr>
            <p:nvPr/>
          </p:nvSpPr>
          <p:spPr bwMode="auto">
            <a:xfrm>
              <a:off x="1160463" y="5775325"/>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4" name="Oval 247"/>
            <p:cNvSpPr>
              <a:spLocks noChangeArrowheads="1"/>
            </p:cNvSpPr>
            <p:nvPr/>
          </p:nvSpPr>
          <p:spPr bwMode="auto">
            <a:xfrm>
              <a:off x="1208088" y="5818188"/>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5" name="Oval 248"/>
            <p:cNvSpPr>
              <a:spLocks noChangeArrowheads="1"/>
            </p:cNvSpPr>
            <p:nvPr/>
          </p:nvSpPr>
          <p:spPr bwMode="auto">
            <a:xfrm>
              <a:off x="1262063" y="5818188"/>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6" name="Oval 249"/>
            <p:cNvSpPr>
              <a:spLocks noChangeArrowheads="1"/>
            </p:cNvSpPr>
            <p:nvPr/>
          </p:nvSpPr>
          <p:spPr bwMode="auto">
            <a:xfrm>
              <a:off x="1311275" y="5824538"/>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7" name="Oval 250"/>
            <p:cNvSpPr>
              <a:spLocks noChangeArrowheads="1"/>
            </p:cNvSpPr>
            <p:nvPr/>
          </p:nvSpPr>
          <p:spPr bwMode="auto">
            <a:xfrm>
              <a:off x="1358900" y="5710238"/>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8" name="Oval 251"/>
            <p:cNvSpPr>
              <a:spLocks noChangeArrowheads="1"/>
            </p:cNvSpPr>
            <p:nvPr/>
          </p:nvSpPr>
          <p:spPr bwMode="auto">
            <a:xfrm>
              <a:off x="1406525" y="5499100"/>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9" name="Oval 252"/>
            <p:cNvSpPr>
              <a:spLocks noChangeArrowheads="1"/>
            </p:cNvSpPr>
            <p:nvPr/>
          </p:nvSpPr>
          <p:spPr bwMode="auto">
            <a:xfrm>
              <a:off x="1454150" y="5697538"/>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0" name="Oval 253"/>
            <p:cNvSpPr>
              <a:spLocks noChangeArrowheads="1"/>
            </p:cNvSpPr>
            <p:nvPr/>
          </p:nvSpPr>
          <p:spPr bwMode="auto">
            <a:xfrm>
              <a:off x="1508125" y="5661025"/>
              <a:ext cx="55562"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1" name="Oval 254"/>
            <p:cNvSpPr>
              <a:spLocks noChangeArrowheads="1"/>
            </p:cNvSpPr>
            <p:nvPr/>
          </p:nvSpPr>
          <p:spPr bwMode="auto">
            <a:xfrm>
              <a:off x="1557338" y="5684838"/>
              <a:ext cx="53975" cy="55562"/>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2" name="Oval 255"/>
            <p:cNvSpPr>
              <a:spLocks noChangeArrowheads="1"/>
            </p:cNvSpPr>
            <p:nvPr/>
          </p:nvSpPr>
          <p:spPr bwMode="auto">
            <a:xfrm>
              <a:off x="1604963" y="5511800"/>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3" name="Oval 256"/>
            <p:cNvSpPr>
              <a:spLocks noChangeArrowheads="1"/>
            </p:cNvSpPr>
            <p:nvPr/>
          </p:nvSpPr>
          <p:spPr bwMode="auto">
            <a:xfrm>
              <a:off x="1652588" y="5661025"/>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4" name="Oval 257"/>
            <p:cNvSpPr>
              <a:spLocks noChangeArrowheads="1"/>
            </p:cNvSpPr>
            <p:nvPr/>
          </p:nvSpPr>
          <p:spPr bwMode="auto">
            <a:xfrm>
              <a:off x="1701800" y="5492750"/>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5" name="Oval 258"/>
            <p:cNvSpPr>
              <a:spLocks noChangeArrowheads="1"/>
            </p:cNvSpPr>
            <p:nvPr/>
          </p:nvSpPr>
          <p:spPr bwMode="auto">
            <a:xfrm>
              <a:off x="1749425" y="5095875"/>
              <a:ext cx="53975" cy="55562"/>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82" name="Oval 259"/>
            <p:cNvSpPr>
              <a:spLocks noChangeArrowheads="1"/>
            </p:cNvSpPr>
            <p:nvPr/>
          </p:nvSpPr>
          <p:spPr bwMode="auto">
            <a:xfrm>
              <a:off x="1803400" y="5637213"/>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83" name="Oval 260"/>
            <p:cNvSpPr>
              <a:spLocks noChangeArrowheads="1"/>
            </p:cNvSpPr>
            <p:nvPr/>
          </p:nvSpPr>
          <p:spPr bwMode="auto">
            <a:xfrm>
              <a:off x="1851025" y="5697538"/>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84" name="Oval 261"/>
            <p:cNvSpPr>
              <a:spLocks noChangeArrowheads="1"/>
            </p:cNvSpPr>
            <p:nvPr/>
          </p:nvSpPr>
          <p:spPr bwMode="auto">
            <a:xfrm>
              <a:off x="1900238" y="5656263"/>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86" name="Oval 262"/>
            <p:cNvSpPr>
              <a:spLocks noChangeArrowheads="1"/>
            </p:cNvSpPr>
            <p:nvPr/>
          </p:nvSpPr>
          <p:spPr bwMode="auto">
            <a:xfrm>
              <a:off x="1947863" y="5680075"/>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87" name="Oval 263"/>
            <p:cNvSpPr>
              <a:spLocks noChangeArrowheads="1"/>
            </p:cNvSpPr>
            <p:nvPr/>
          </p:nvSpPr>
          <p:spPr bwMode="auto">
            <a:xfrm>
              <a:off x="1995488" y="5607050"/>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88" name="Oval 264"/>
            <p:cNvSpPr>
              <a:spLocks noChangeArrowheads="1"/>
            </p:cNvSpPr>
            <p:nvPr/>
          </p:nvSpPr>
          <p:spPr bwMode="auto">
            <a:xfrm>
              <a:off x="2049463" y="5259388"/>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89" name="Oval 265"/>
            <p:cNvSpPr>
              <a:spLocks noChangeArrowheads="1"/>
            </p:cNvSpPr>
            <p:nvPr/>
          </p:nvSpPr>
          <p:spPr bwMode="auto">
            <a:xfrm>
              <a:off x="2098675" y="5661025"/>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90" name="Oval 266"/>
            <p:cNvSpPr>
              <a:spLocks noChangeArrowheads="1"/>
            </p:cNvSpPr>
            <p:nvPr/>
          </p:nvSpPr>
          <p:spPr bwMode="auto">
            <a:xfrm>
              <a:off x="2146300" y="5667375"/>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91" name="Oval 267"/>
            <p:cNvSpPr>
              <a:spLocks noChangeArrowheads="1"/>
            </p:cNvSpPr>
            <p:nvPr/>
          </p:nvSpPr>
          <p:spPr bwMode="auto">
            <a:xfrm>
              <a:off x="2193925" y="5511800"/>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92" name="Oval 268"/>
            <p:cNvSpPr>
              <a:spLocks noChangeArrowheads="1"/>
            </p:cNvSpPr>
            <p:nvPr/>
          </p:nvSpPr>
          <p:spPr bwMode="auto">
            <a:xfrm>
              <a:off x="2243138" y="5630863"/>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93" name="Oval 269"/>
            <p:cNvSpPr>
              <a:spLocks noChangeArrowheads="1"/>
            </p:cNvSpPr>
            <p:nvPr/>
          </p:nvSpPr>
          <p:spPr bwMode="auto">
            <a:xfrm>
              <a:off x="2297113" y="5522913"/>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94" name="Oval 270"/>
            <p:cNvSpPr>
              <a:spLocks noChangeArrowheads="1"/>
            </p:cNvSpPr>
            <p:nvPr/>
          </p:nvSpPr>
          <p:spPr bwMode="auto">
            <a:xfrm>
              <a:off x="2344738" y="5145088"/>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95" name="Oval 271"/>
            <p:cNvSpPr>
              <a:spLocks noChangeArrowheads="1"/>
            </p:cNvSpPr>
            <p:nvPr/>
          </p:nvSpPr>
          <p:spPr bwMode="auto">
            <a:xfrm>
              <a:off x="2392363" y="5529263"/>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96" name="Oval 272"/>
            <p:cNvSpPr>
              <a:spLocks noChangeArrowheads="1"/>
            </p:cNvSpPr>
            <p:nvPr/>
          </p:nvSpPr>
          <p:spPr bwMode="auto">
            <a:xfrm>
              <a:off x="2441575" y="5680075"/>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97" name="Oval 273"/>
            <p:cNvSpPr>
              <a:spLocks noChangeArrowheads="1"/>
            </p:cNvSpPr>
            <p:nvPr/>
          </p:nvSpPr>
          <p:spPr bwMode="auto">
            <a:xfrm>
              <a:off x="2489200" y="5492750"/>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98" name="Oval 274"/>
            <p:cNvSpPr>
              <a:spLocks noChangeArrowheads="1"/>
            </p:cNvSpPr>
            <p:nvPr/>
          </p:nvSpPr>
          <p:spPr bwMode="auto">
            <a:xfrm>
              <a:off x="2536825" y="5572125"/>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99" name="Oval 275"/>
            <p:cNvSpPr>
              <a:spLocks noChangeArrowheads="1"/>
            </p:cNvSpPr>
            <p:nvPr/>
          </p:nvSpPr>
          <p:spPr bwMode="auto">
            <a:xfrm>
              <a:off x="2590800" y="5576888"/>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00" name="Oval 276"/>
            <p:cNvSpPr>
              <a:spLocks noChangeArrowheads="1"/>
            </p:cNvSpPr>
            <p:nvPr/>
          </p:nvSpPr>
          <p:spPr bwMode="auto">
            <a:xfrm>
              <a:off x="2640013" y="5619750"/>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01" name="Oval 277"/>
            <p:cNvSpPr>
              <a:spLocks noChangeArrowheads="1"/>
            </p:cNvSpPr>
            <p:nvPr/>
          </p:nvSpPr>
          <p:spPr bwMode="auto">
            <a:xfrm>
              <a:off x="2687638" y="5559425"/>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02" name="Oval 278"/>
            <p:cNvSpPr>
              <a:spLocks noChangeArrowheads="1"/>
            </p:cNvSpPr>
            <p:nvPr/>
          </p:nvSpPr>
          <p:spPr bwMode="auto">
            <a:xfrm>
              <a:off x="2735263" y="5505450"/>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03" name="Oval 279"/>
            <p:cNvSpPr>
              <a:spLocks noChangeArrowheads="1"/>
            </p:cNvSpPr>
            <p:nvPr/>
          </p:nvSpPr>
          <p:spPr bwMode="auto">
            <a:xfrm>
              <a:off x="2782888" y="5572125"/>
              <a:ext cx="55562"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04" name="Oval 280"/>
            <p:cNvSpPr>
              <a:spLocks noChangeArrowheads="1"/>
            </p:cNvSpPr>
            <p:nvPr/>
          </p:nvSpPr>
          <p:spPr bwMode="auto">
            <a:xfrm>
              <a:off x="2838450" y="5451475"/>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05" name="Oval 281"/>
            <p:cNvSpPr>
              <a:spLocks noChangeArrowheads="1"/>
            </p:cNvSpPr>
            <p:nvPr/>
          </p:nvSpPr>
          <p:spPr bwMode="auto">
            <a:xfrm>
              <a:off x="2886075" y="5643563"/>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06" name="Oval 282"/>
            <p:cNvSpPr>
              <a:spLocks noChangeArrowheads="1"/>
            </p:cNvSpPr>
            <p:nvPr/>
          </p:nvSpPr>
          <p:spPr bwMode="auto">
            <a:xfrm>
              <a:off x="2933700" y="5559425"/>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07" name="Oval 283"/>
            <p:cNvSpPr>
              <a:spLocks noChangeArrowheads="1"/>
            </p:cNvSpPr>
            <p:nvPr/>
          </p:nvSpPr>
          <p:spPr bwMode="auto">
            <a:xfrm>
              <a:off x="2981325" y="5529263"/>
              <a:ext cx="55562"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08" name="Oval 284"/>
            <p:cNvSpPr>
              <a:spLocks noChangeArrowheads="1"/>
            </p:cNvSpPr>
            <p:nvPr/>
          </p:nvSpPr>
          <p:spPr bwMode="auto">
            <a:xfrm>
              <a:off x="3030538" y="5451475"/>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09" name="Oval 285"/>
            <p:cNvSpPr>
              <a:spLocks noChangeArrowheads="1"/>
            </p:cNvSpPr>
            <p:nvPr/>
          </p:nvSpPr>
          <p:spPr bwMode="auto">
            <a:xfrm>
              <a:off x="3084513" y="5259388"/>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10" name="Oval 286"/>
            <p:cNvSpPr>
              <a:spLocks noChangeArrowheads="1"/>
            </p:cNvSpPr>
            <p:nvPr/>
          </p:nvSpPr>
          <p:spPr bwMode="auto">
            <a:xfrm>
              <a:off x="3132138" y="5576888"/>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11" name="Oval 287"/>
            <p:cNvSpPr>
              <a:spLocks noChangeArrowheads="1"/>
            </p:cNvSpPr>
            <p:nvPr/>
          </p:nvSpPr>
          <p:spPr bwMode="auto">
            <a:xfrm>
              <a:off x="3179763" y="5324475"/>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12" name="Oval 288"/>
            <p:cNvSpPr>
              <a:spLocks noChangeArrowheads="1"/>
            </p:cNvSpPr>
            <p:nvPr/>
          </p:nvSpPr>
          <p:spPr bwMode="auto">
            <a:xfrm>
              <a:off x="3228975" y="5565775"/>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13" name="Oval 289"/>
            <p:cNvSpPr>
              <a:spLocks noChangeArrowheads="1"/>
            </p:cNvSpPr>
            <p:nvPr/>
          </p:nvSpPr>
          <p:spPr bwMode="auto">
            <a:xfrm>
              <a:off x="3276600" y="5499100"/>
              <a:ext cx="53975" cy="5397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14" name="Oval 290"/>
            <p:cNvSpPr>
              <a:spLocks noChangeArrowheads="1"/>
            </p:cNvSpPr>
            <p:nvPr/>
          </p:nvSpPr>
          <p:spPr bwMode="auto">
            <a:xfrm>
              <a:off x="769938" y="5824538"/>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415" name="Oval 291"/>
            <p:cNvSpPr>
              <a:spLocks noChangeArrowheads="1"/>
            </p:cNvSpPr>
            <p:nvPr/>
          </p:nvSpPr>
          <p:spPr bwMode="auto">
            <a:xfrm>
              <a:off x="817563" y="5883275"/>
              <a:ext cx="47625"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56" name="Oval 292"/>
            <p:cNvSpPr>
              <a:spLocks noChangeArrowheads="1"/>
            </p:cNvSpPr>
            <p:nvPr/>
          </p:nvSpPr>
          <p:spPr bwMode="auto">
            <a:xfrm>
              <a:off x="865188" y="5781675"/>
              <a:ext cx="49212"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57" name="Oval 293"/>
            <p:cNvSpPr>
              <a:spLocks noChangeArrowheads="1"/>
            </p:cNvSpPr>
            <p:nvPr/>
          </p:nvSpPr>
          <p:spPr bwMode="auto">
            <a:xfrm>
              <a:off x="914400" y="5740400"/>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58" name="Oval 294"/>
            <p:cNvSpPr>
              <a:spLocks noChangeArrowheads="1"/>
            </p:cNvSpPr>
            <p:nvPr/>
          </p:nvSpPr>
          <p:spPr bwMode="auto">
            <a:xfrm>
              <a:off x="962025" y="5768975"/>
              <a:ext cx="47625"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59" name="Oval 295"/>
            <p:cNvSpPr>
              <a:spLocks noChangeArrowheads="1"/>
            </p:cNvSpPr>
            <p:nvPr/>
          </p:nvSpPr>
          <p:spPr bwMode="auto">
            <a:xfrm>
              <a:off x="1016000" y="5859463"/>
              <a:ext cx="47625"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0" name="Oval 296"/>
            <p:cNvSpPr>
              <a:spLocks noChangeArrowheads="1"/>
            </p:cNvSpPr>
            <p:nvPr/>
          </p:nvSpPr>
          <p:spPr bwMode="auto">
            <a:xfrm>
              <a:off x="1063625" y="5956300"/>
              <a:ext cx="49212"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1" name="Oval 297"/>
            <p:cNvSpPr>
              <a:spLocks noChangeArrowheads="1"/>
            </p:cNvSpPr>
            <p:nvPr/>
          </p:nvSpPr>
          <p:spPr bwMode="auto">
            <a:xfrm>
              <a:off x="1112838" y="5619750"/>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2" name="Oval 298"/>
            <p:cNvSpPr>
              <a:spLocks noChangeArrowheads="1"/>
            </p:cNvSpPr>
            <p:nvPr/>
          </p:nvSpPr>
          <p:spPr bwMode="auto">
            <a:xfrm>
              <a:off x="1160463" y="5775325"/>
              <a:ext cx="47625"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3" name="Oval 299"/>
            <p:cNvSpPr>
              <a:spLocks noChangeArrowheads="1"/>
            </p:cNvSpPr>
            <p:nvPr/>
          </p:nvSpPr>
          <p:spPr bwMode="auto">
            <a:xfrm>
              <a:off x="1208088" y="5818188"/>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4" name="Oval 300"/>
            <p:cNvSpPr>
              <a:spLocks noChangeArrowheads="1"/>
            </p:cNvSpPr>
            <p:nvPr/>
          </p:nvSpPr>
          <p:spPr bwMode="auto">
            <a:xfrm>
              <a:off x="1262063" y="5818188"/>
              <a:ext cx="49212"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5" name="Oval 301"/>
            <p:cNvSpPr>
              <a:spLocks noChangeArrowheads="1"/>
            </p:cNvSpPr>
            <p:nvPr/>
          </p:nvSpPr>
          <p:spPr bwMode="auto">
            <a:xfrm>
              <a:off x="1311275" y="5824538"/>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6" name="Oval 302"/>
            <p:cNvSpPr>
              <a:spLocks noChangeArrowheads="1"/>
            </p:cNvSpPr>
            <p:nvPr/>
          </p:nvSpPr>
          <p:spPr bwMode="auto">
            <a:xfrm>
              <a:off x="1358900" y="5710238"/>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7" name="Oval 303"/>
            <p:cNvSpPr>
              <a:spLocks noChangeArrowheads="1"/>
            </p:cNvSpPr>
            <p:nvPr/>
          </p:nvSpPr>
          <p:spPr bwMode="auto">
            <a:xfrm>
              <a:off x="1406525" y="5499100"/>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8" name="Oval 304"/>
            <p:cNvSpPr>
              <a:spLocks noChangeArrowheads="1"/>
            </p:cNvSpPr>
            <p:nvPr/>
          </p:nvSpPr>
          <p:spPr bwMode="auto">
            <a:xfrm>
              <a:off x="1454150" y="5697538"/>
              <a:ext cx="49212"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69" name="Oval 305"/>
            <p:cNvSpPr>
              <a:spLocks noChangeArrowheads="1"/>
            </p:cNvSpPr>
            <p:nvPr/>
          </p:nvSpPr>
          <p:spPr bwMode="auto">
            <a:xfrm>
              <a:off x="1508125" y="5661025"/>
              <a:ext cx="49212"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0" name="Oval 306"/>
            <p:cNvSpPr>
              <a:spLocks noChangeArrowheads="1"/>
            </p:cNvSpPr>
            <p:nvPr/>
          </p:nvSpPr>
          <p:spPr bwMode="auto">
            <a:xfrm>
              <a:off x="1557338" y="5684838"/>
              <a:ext cx="47625"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1" name="Oval 307"/>
            <p:cNvSpPr>
              <a:spLocks noChangeArrowheads="1"/>
            </p:cNvSpPr>
            <p:nvPr/>
          </p:nvSpPr>
          <p:spPr bwMode="auto">
            <a:xfrm>
              <a:off x="1604963" y="5511800"/>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2" name="Oval 308"/>
            <p:cNvSpPr>
              <a:spLocks noChangeArrowheads="1"/>
            </p:cNvSpPr>
            <p:nvPr/>
          </p:nvSpPr>
          <p:spPr bwMode="auto">
            <a:xfrm>
              <a:off x="1652588" y="5661025"/>
              <a:ext cx="49212"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3" name="Oval 309"/>
            <p:cNvSpPr>
              <a:spLocks noChangeArrowheads="1"/>
            </p:cNvSpPr>
            <p:nvPr/>
          </p:nvSpPr>
          <p:spPr bwMode="auto">
            <a:xfrm>
              <a:off x="1701800" y="5492750"/>
              <a:ext cx="47625"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4" name="Oval 310"/>
            <p:cNvSpPr>
              <a:spLocks noChangeArrowheads="1"/>
            </p:cNvSpPr>
            <p:nvPr/>
          </p:nvSpPr>
          <p:spPr bwMode="auto">
            <a:xfrm>
              <a:off x="1749425" y="5095875"/>
              <a:ext cx="47625"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5" name="Oval 311"/>
            <p:cNvSpPr>
              <a:spLocks noChangeArrowheads="1"/>
            </p:cNvSpPr>
            <p:nvPr/>
          </p:nvSpPr>
          <p:spPr bwMode="auto">
            <a:xfrm>
              <a:off x="1803400" y="5637213"/>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6" name="Oval 312"/>
            <p:cNvSpPr>
              <a:spLocks noChangeArrowheads="1"/>
            </p:cNvSpPr>
            <p:nvPr/>
          </p:nvSpPr>
          <p:spPr bwMode="auto">
            <a:xfrm>
              <a:off x="1851025" y="5697538"/>
              <a:ext cx="49212"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7" name="Oval 313"/>
            <p:cNvSpPr>
              <a:spLocks noChangeArrowheads="1"/>
            </p:cNvSpPr>
            <p:nvPr/>
          </p:nvSpPr>
          <p:spPr bwMode="auto">
            <a:xfrm>
              <a:off x="1900238" y="5656263"/>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8" name="Oval 314"/>
            <p:cNvSpPr>
              <a:spLocks noChangeArrowheads="1"/>
            </p:cNvSpPr>
            <p:nvPr/>
          </p:nvSpPr>
          <p:spPr bwMode="auto">
            <a:xfrm>
              <a:off x="1947863" y="5680075"/>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79" name="Oval 315"/>
            <p:cNvSpPr>
              <a:spLocks noChangeArrowheads="1"/>
            </p:cNvSpPr>
            <p:nvPr/>
          </p:nvSpPr>
          <p:spPr bwMode="auto">
            <a:xfrm>
              <a:off x="1995488" y="5607050"/>
              <a:ext cx="49212"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80" name="Oval 316"/>
            <p:cNvSpPr>
              <a:spLocks noChangeArrowheads="1"/>
            </p:cNvSpPr>
            <p:nvPr/>
          </p:nvSpPr>
          <p:spPr bwMode="auto">
            <a:xfrm>
              <a:off x="2049463" y="5259388"/>
              <a:ext cx="49212"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81" name="Oval 317"/>
            <p:cNvSpPr>
              <a:spLocks noChangeArrowheads="1"/>
            </p:cNvSpPr>
            <p:nvPr/>
          </p:nvSpPr>
          <p:spPr bwMode="auto">
            <a:xfrm>
              <a:off x="2098675" y="5661025"/>
              <a:ext cx="47625"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82" name="Oval 318"/>
            <p:cNvSpPr>
              <a:spLocks noChangeArrowheads="1"/>
            </p:cNvSpPr>
            <p:nvPr/>
          </p:nvSpPr>
          <p:spPr bwMode="auto">
            <a:xfrm>
              <a:off x="2146300" y="5667375"/>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83" name="Oval 319"/>
            <p:cNvSpPr>
              <a:spLocks noChangeArrowheads="1"/>
            </p:cNvSpPr>
            <p:nvPr/>
          </p:nvSpPr>
          <p:spPr bwMode="auto">
            <a:xfrm>
              <a:off x="2193925" y="5511800"/>
              <a:ext cx="49212"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84" name="Oval 320"/>
            <p:cNvSpPr>
              <a:spLocks noChangeArrowheads="1"/>
            </p:cNvSpPr>
            <p:nvPr/>
          </p:nvSpPr>
          <p:spPr bwMode="auto">
            <a:xfrm>
              <a:off x="2243138" y="5630863"/>
              <a:ext cx="47625"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85" name="Oval 321"/>
            <p:cNvSpPr>
              <a:spLocks noChangeArrowheads="1"/>
            </p:cNvSpPr>
            <p:nvPr/>
          </p:nvSpPr>
          <p:spPr bwMode="auto">
            <a:xfrm>
              <a:off x="2297113" y="5522913"/>
              <a:ext cx="47625"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86" name="Oval 322"/>
            <p:cNvSpPr>
              <a:spLocks noChangeArrowheads="1"/>
            </p:cNvSpPr>
            <p:nvPr/>
          </p:nvSpPr>
          <p:spPr bwMode="auto">
            <a:xfrm>
              <a:off x="2344738" y="5145088"/>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87" name="Oval 323"/>
            <p:cNvSpPr>
              <a:spLocks noChangeArrowheads="1"/>
            </p:cNvSpPr>
            <p:nvPr/>
          </p:nvSpPr>
          <p:spPr bwMode="auto">
            <a:xfrm>
              <a:off x="2392363" y="5529263"/>
              <a:ext cx="49212"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88" name="Oval 324"/>
            <p:cNvSpPr>
              <a:spLocks noChangeArrowheads="1"/>
            </p:cNvSpPr>
            <p:nvPr/>
          </p:nvSpPr>
          <p:spPr bwMode="auto">
            <a:xfrm>
              <a:off x="2441575" y="5680075"/>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89" name="Oval 325"/>
            <p:cNvSpPr>
              <a:spLocks noChangeArrowheads="1"/>
            </p:cNvSpPr>
            <p:nvPr/>
          </p:nvSpPr>
          <p:spPr bwMode="auto">
            <a:xfrm>
              <a:off x="2489200" y="5492750"/>
              <a:ext cx="47625"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0" name="Oval 326"/>
            <p:cNvSpPr>
              <a:spLocks noChangeArrowheads="1"/>
            </p:cNvSpPr>
            <p:nvPr/>
          </p:nvSpPr>
          <p:spPr bwMode="auto">
            <a:xfrm>
              <a:off x="2536825" y="5572125"/>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1" name="Oval 327"/>
            <p:cNvSpPr>
              <a:spLocks noChangeArrowheads="1"/>
            </p:cNvSpPr>
            <p:nvPr/>
          </p:nvSpPr>
          <p:spPr bwMode="auto">
            <a:xfrm>
              <a:off x="2590800" y="5576888"/>
              <a:ext cx="49212"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2" name="Oval 328"/>
            <p:cNvSpPr>
              <a:spLocks noChangeArrowheads="1"/>
            </p:cNvSpPr>
            <p:nvPr/>
          </p:nvSpPr>
          <p:spPr bwMode="auto">
            <a:xfrm>
              <a:off x="2640013" y="5619750"/>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3" name="Oval 329"/>
            <p:cNvSpPr>
              <a:spLocks noChangeArrowheads="1"/>
            </p:cNvSpPr>
            <p:nvPr/>
          </p:nvSpPr>
          <p:spPr bwMode="auto">
            <a:xfrm>
              <a:off x="2687638" y="5559425"/>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4" name="Oval 330"/>
            <p:cNvSpPr>
              <a:spLocks noChangeArrowheads="1"/>
            </p:cNvSpPr>
            <p:nvPr/>
          </p:nvSpPr>
          <p:spPr bwMode="auto">
            <a:xfrm>
              <a:off x="2735263" y="5505450"/>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5" name="Oval 331"/>
            <p:cNvSpPr>
              <a:spLocks noChangeArrowheads="1"/>
            </p:cNvSpPr>
            <p:nvPr/>
          </p:nvSpPr>
          <p:spPr bwMode="auto">
            <a:xfrm>
              <a:off x="2782888" y="5572125"/>
              <a:ext cx="49212"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6" name="Oval 332"/>
            <p:cNvSpPr>
              <a:spLocks noChangeArrowheads="1"/>
            </p:cNvSpPr>
            <p:nvPr/>
          </p:nvSpPr>
          <p:spPr bwMode="auto">
            <a:xfrm>
              <a:off x="2838450" y="5451475"/>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7" name="Oval 333"/>
            <p:cNvSpPr>
              <a:spLocks noChangeArrowheads="1"/>
            </p:cNvSpPr>
            <p:nvPr/>
          </p:nvSpPr>
          <p:spPr bwMode="auto">
            <a:xfrm>
              <a:off x="2886075" y="5643563"/>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8" name="Oval 334"/>
            <p:cNvSpPr>
              <a:spLocks noChangeArrowheads="1"/>
            </p:cNvSpPr>
            <p:nvPr/>
          </p:nvSpPr>
          <p:spPr bwMode="auto">
            <a:xfrm>
              <a:off x="2933700" y="5559425"/>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099" name="Oval 335"/>
            <p:cNvSpPr>
              <a:spLocks noChangeArrowheads="1"/>
            </p:cNvSpPr>
            <p:nvPr/>
          </p:nvSpPr>
          <p:spPr bwMode="auto">
            <a:xfrm>
              <a:off x="2981325" y="5529263"/>
              <a:ext cx="49212"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00" name="Oval 336"/>
            <p:cNvSpPr>
              <a:spLocks noChangeArrowheads="1"/>
            </p:cNvSpPr>
            <p:nvPr/>
          </p:nvSpPr>
          <p:spPr bwMode="auto">
            <a:xfrm>
              <a:off x="3030538" y="5451475"/>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01" name="Oval 337"/>
            <p:cNvSpPr>
              <a:spLocks noChangeArrowheads="1"/>
            </p:cNvSpPr>
            <p:nvPr/>
          </p:nvSpPr>
          <p:spPr bwMode="auto">
            <a:xfrm>
              <a:off x="3084513" y="5259388"/>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02" name="Oval 338"/>
            <p:cNvSpPr>
              <a:spLocks noChangeArrowheads="1"/>
            </p:cNvSpPr>
            <p:nvPr/>
          </p:nvSpPr>
          <p:spPr bwMode="auto">
            <a:xfrm>
              <a:off x="3132138" y="5576888"/>
              <a:ext cx="47625"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03" name="Oval 339"/>
            <p:cNvSpPr>
              <a:spLocks noChangeArrowheads="1"/>
            </p:cNvSpPr>
            <p:nvPr/>
          </p:nvSpPr>
          <p:spPr bwMode="auto">
            <a:xfrm>
              <a:off x="3179763" y="5324475"/>
              <a:ext cx="49212" cy="49212"/>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04" name="Oval 340"/>
            <p:cNvSpPr>
              <a:spLocks noChangeArrowheads="1"/>
            </p:cNvSpPr>
            <p:nvPr/>
          </p:nvSpPr>
          <p:spPr bwMode="auto">
            <a:xfrm>
              <a:off x="3228975" y="5565775"/>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05" name="Oval 341"/>
            <p:cNvSpPr>
              <a:spLocks noChangeArrowheads="1"/>
            </p:cNvSpPr>
            <p:nvPr/>
          </p:nvSpPr>
          <p:spPr bwMode="auto">
            <a:xfrm>
              <a:off x="3276600" y="5499100"/>
              <a:ext cx="47625" cy="47625"/>
            </a:xfrm>
            <a:prstGeom prst="ellipse">
              <a:avLst/>
            </a:prstGeom>
            <a:noFill/>
            <a:ln w="0">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06" name="Line 342"/>
            <p:cNvSpPr>
              <a:spLocks noChangeShapeType="1"/>
            </p:cNvSpPr>
            <p:nvPr/>
          </p:nvSpPr>
          <p:spPr bwMode="auto">
            <a:xfrm flipV="1">
              <a:off x="793750" y="5451475"/>
              <a:ext cx="2506662" cy="354012"/>
            </a:xfrm>
            <a:prstGeom prst="line">
              <a:avLst/>
            </a:prstGeom>
            <a:noFill/>
            <a:ln w="8" cap="flat">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a:p>
          </p:txBody>
        </p:sp>
        <p:sp>
          <p:nvSpPr>
            <p:cNvPr id="1107" name="Rectangle 343"/>
            <p:cNvSpPr>
              <a:spLocks noChangeArrowheads="1"/>
            </p:cNvSpPr>
            <p:nvPr/>
          </p:nvSpPr>
          <p:spPr bwMode="auto">
            <a:xfrm>
              <a:off x="1635125" y="6659563"/>
              <a:ext cx="912109"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FFFF"/>
                  </a:solidFill>
                  <a:effectLst/>
                  <a:cs typeface="Arial" pitchFamily="34" charset="0"/>
                </a:rPr>
                <a:t>Block Number</a:t>
              </a:r>
              <a:endParaRPr kumimoji="0" lang="en-US" sz="1200" b="0" i="0" u="none" strike="noStrike" cap="none" normalizeH="0" baseline="0" dirty="0" smtClean="0">
                <a:ln>
                  <a:noFill/>
                </a:ln>
                <a:solidFill>
                  <a:schemeClr val="tx1"/>
                </a:solidFill>
                <a:effectLst/>
                <a:cs typeface="Arial" pitchFamily="34" charset="0"/>
              </a:endParaRPr>
            </a:p>
          </p:txBody>
        </p:sp>
        <p:sp>
          <p:nvSpPr>
            <p:cNvPr id="1108" name="Rectangle 344"/>
            <p:cNvSpPr>
              <a:spLocks noChangeArrowheads="1"/>
            </p:cNvSpPr>
            <p:nvPr/>
          </p:nvSpPr>
          <p:spPr bwMode="auto">
            <a:xfrm rot="16200000">
              <a:off x="460664" y="5391685"/>
              <a:ext cx="104196"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FFFFFF"/>
                  </a:solidFill>
                  <a:effectLst/>
                  <a:cs typeface="Arial" pitchFamily="34" charset="0"/>
                </a:rPr>
                <a:t>d'</a:t>
              </a:r>
              <a:endParaRPr kumimoji="0" lang="en-US" sz="1200" b="0" i="0" u="none" strike="noStrike" cap="none" normalizeH="0" baseline="0" smtClean="0">
                <a:ln>
                  <a:noFill/>
                </a:ln>
                <a:solidFill>
                  <a:schemeClr val="tx1"/>
                </a:solidFill>
                <a:effectLst/>
                <a:cs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Roving</a:t>
            </a:r>
            <a:endParaRPr lang="en-US" dirty="0"/>
          </a:p>
        </p:txBody>
      </p:sp>
      <p:grpSp>
        <p:nvGrpSpPr>
          <p:cNvPr id="3" name="Group 19"/>
          <p:cNvGrpSpPr/>
          <p:nvPr/>
        </p:nvGrpSpPr>
        <p:grpSpPr>
          <a:xfrm>
            <a:off x="2394626" y="2933911"/>
            <a:ext cx="1080120" cy="1296144"/>
            <a:chOff x="2483768" y="4050035"/>
            <a:chExt cx="1080120" cy="1296144"/>
          </a:xfrm>
        </p:grpSpPr>
        <p:cxnSp>
          <p:nvCxnSpPr>
            <p:cNvPr id="4" name="Straight Connector 3"/>
            <p:cNvCxnSpPr/>
            <p:nvPr/>
          </p:nvCxnSpPr>
          <p:spPr>
            <a:xfrm rot="5400000">
              <a:off x="2015716" y="4878127"/>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3095836" y="4878127"/>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2663788" y="4878127"/>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704558" y="4050035"/>
              <a:ext cx="766801" cy="369332"/>
            </a:xfrm>
            <a:prstGeom prst="rect">
              <a:avLst/>
            </a:prstGeom>
            <a:noFill/>
          </p:spPr>
          <p:txBody>
            <a:bodyPr wrap="square" rtlCol="0">
              <a:spAutoFit/>
            </a:bodyPr>
            <a:lstStyle/>
            <a:p>
              <a:pPr algn="ctr"/>
              <a:r>
                <a:rPr lang="en-US" dirty="0" smtClean="0"/>
                <a:t>1200”</a:t>
              </a:r>
              <a:endParaRPr lang="en-US" dirty="0"/>
            </a:p>
          </p:txBody>
        </p:sp>
        <p:cxnSp>
          <p:nvCxnSpPr>
            <p:cNvPr id="8" name="Straight Connector 7"/>
            <p:cNvCxnSpPr/>
            <p:nvPr/>
          </p:nvCxnSpPr>
          <p:spPr>
            <a:xfrm rot="5400000">
              <a:off x="2371564" y="4234247"/>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3451684" y="4234247"/>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a:off x="2483769" y="4236289"/>
              <a:ext cx="220793"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352631" y="4234701"/>
              <a:ext cx="211257"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Group 43"/>
          <p:cNvGrpSpPr/>
          <p:nvPr/>
        </p:nvGrpSpPr>
        <p:grpSpPr>
          <a:xfrm>
            <a:off x="503768" y="2933911"/>
            <a:ext cx="1080120" cy="1296144"/>
            <a:chOff x="823033" y="2933911"/>
            <a:chExt cx="1080120" cy="1296144"/>
          </a:xfrm>
        </p:grpSpPr>
        <p:cxnSp>
          <p:nvCxnSpPr>
            <p:cNvPr id="22" name="Straight Connector 21"/>
            <p:cNvCxnSpPr/>
            <p:nvPr/>
          </p:nvCxnSpPr>
          <p:spPr>
            <a:xfrm rot="16200000" flipH="1">
              <a:off x="1435101"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6200000" flipH="1">
              <a:off x="354981"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6200000" flipH="1">
              <a:off x="787029"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043823" y="2933911"/>
              <a:ext cx="766801" cy="369332"/>
            </a:xfrm>
            <a:prstGeom prst="rect">
              <a:avLst/>
            </a:prstGeom>
            <a:noFill/>
          </p:spPr>
          <p:txBody>
            <a:bodyPr wrap="square" rtlCol="0">
              <a:spAutoFit/>
            </a:bodyPr>
            <a:lstStyle/>
            <a:p>
              <a:pPr algn="ctr"/>
              <a:r>
                <a:rPr lang="en-US" dirty="0" smtClean="0"/>
                <a:t>1200”</a:t>
              </a:r>
              <a:endParaRPr lang="en-US" dirty="0"/>
            </a:p>
          </p:txBody>
        </p:sp>
        <p:cxnSp>
          <p:nvCxnSpPr>
            <p:cNvPr id="26" name="Straight Connector 25"/>
            <p:cNvCxnSpPr/>
            <p:nvPr/>
          </p:nvCxnSpPr>
          <p:spPr>
            <a:xfrm rot="5400000">
              <a:off x="710829"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1790949"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10800000">
              <a:off x="823034" y="3120165"/>
              <a:ext cx="220793"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1691896" y="3118577"/>
              <a:ext cx="211257"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1" name="Group 29"/>
          <p:cNvGrpSpPr/>
          <p:nvPr/>
        </p:nvGrpSpPr>
        <p:grpSpPr>
          <a:xfrm>
            <a:off x="4932040" y="2933911"/>
            <a:ext cx="1656184" cy="1296144"/>
            <a:chOff x="4860032" y="4093264"/>
            <a:chExt cx="1656184" cy="1296144"/>
          </a:xfrm>
        </p:grpSpPr>
        <p:sp>
          <p:nvSpPr>
            <p:cNvPr id="15" name="TextBox 14"/>
            <p:cNvSpPr txBox="1"/>
            <p:nvPr/>
          </p:nvSpPr>
          <p:spPr>
            <a:xfrm>
              <a:off x="5304724" y="4093264"/>
              <a:ext cx="766801" cy="369332"/>
            </a:xfrm>
            <a:prstGeom prst="rect">
              <a:avLst/>
            </a:prstGeom>
            <a:noFill/>
          </p:spPr>
          <p:txBody>
            <a:bodyPr wrap="square" rtlCol="0">
              <a:spAutoFit/>
            </a:bodyPr>
            <a:lstStyle/>
            <a:p>
              <a:pPr algn="ctr"/>
              <a:r>
                <a:rPr lang="en-US" dirty="0" smtClean="0"/>
                <a:t>1800”</a:t>
              </a:r>
              <a:endParaRPr lang="en-US" dirty="0"/>
            </a:p>
          </p:txBody>
        </p:sp>
        <p:cxnSp>
          <p:nvCxnSpPr>
            <p:cNvPr id="12" name="Straight Connector 11"/>
            <p:cNvCxnSpPr/>
            <p:nvPr/>
          </p:nvCxnSpPr>
          <p:spPr>
            <a:xfrm rot="5400000">
              <a:off x="4391980" y="4921356"/>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6048164" y="4921356"/>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5040052" y="4921356"/>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4747828" y="4277476"/>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6404012" y="4277476"/>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5" idx="1"/>
            </p:cNvCxnSpPr>
            <p:nvPr/>
          </p:nvCxnSpPr>
          <p:spPr>
            <a:xfrm flipH="1">
              <a:off x="4860034" y="4277930"/>
              <a:ext cx="44469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5" idx="3"/>
            </p:cNvCxnSpPr>
            <p:nvPr/>
          </p:nvCxnSpPr>
          <p:spPr>
            <a:xfrm>
              <a:off x="6071525" y="4277930"/>
              <a:ext cx="444691"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30" name="Group 44"/>
          <p:cNvGrpSpPr/>
          <p:nvPr/>
        </p:nvGrpSpPr>
        <p:grpSpPr>
          <a:xfrm>
            <a:off x="7064350" y="2933911"/>
            <a:ext cx="1656184" cy="1296144"/>
            <a:chOff x="6680949" y="2933911"/>
            <a:chExt cx="1656184" cy="1296144"/>
          </a:xfrm>
        </p:grpSpPr>
        <p:sp>
          <p:nvSpPr>
            <p:cNvPr id="32" name="TextBox 31"/>
            <p:cNvSpPr txBox="1"/>
            <p:nvPr/>
          </p:nvSpPr>
          <p:spPr>
            <a:xfrm>
              <a:off x="7125641" y="2933911"/>
              <a:ext cx="766801" cy="369332"/>
            </a:xfrm>
            <a:prstGeom prst="rect">
              <a:avLst/>
            </a:prstGeom>
            <a:noFill/>
          </p:spPr>
          <p:txBody>
            <a:bodyPr wrap="square" rtlCol="0">
              <a:spAutoFit/>
            </a:bodyPr>
            <a:lstStyle/>
            <a:p>
              <a:pPr algn="ctr"/>
              <a:r>
                <a:rPr lang="en-US" dirty="0" smtClean="0"/>
                <a:t>1800”</a:t>
              </a:r>
              <a:endParaRPr lang="en-US" dirty="0"/>
            </a:p>
          </p:txBody>
        </p:sp>
        <p:cxnSp>
          <p:nvCxnSpPr>
            <p:cNvPr id="33" name="Straight Connector 32"/>
            <p:cNvCxnSpPr/>
            <p:nvPr/>
          </p:nvCxnSpPr>
          <p:spPr>
            <a:xfrm rot="16200000" flipH="1">
              <a:off x="7869081"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flipH="1">
              <a:off x="6212897"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7221009" y="3762003"/>
              <a:ext cx="9361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6568745"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8224929" y="3118123"/>
              <a:ext cx="2244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32" idx="1"/>
            </p:cNvCxnSpPr>
            <p:nvPr/>
          </p:nvCxnSpPr>
          <p:spPr>
            <a:xfrm flipH="1">
              <a:off x="6680951" y="3118577"/>
              <a:ext cx="44469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32" idx="3"/>
            </p:cNvCxnSpPr>
            <p:nvPr/>
          </p:nvCxnSpPr>
          <p:spPr>
            <a:xfrm>
              <a:off x="7892442" y="3118577"/>
              <a:ext cx="444691"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848917" y="2204864"/>
            <a:ext cx="2280681" cy="461665"/>
          </a:xfrm>
          <a:prstGeom prst="rect">
            <a:avLst/>
          </a:prstGeom>
          <a:noFill/>
        </p:spPr>
        <p:txBody>
          <a:bodyPr wrap="square" rtlCol="0">
            <a:spAutoFit/>
          </a:bodyPr>
          <a:lstStyle/>
          <a:p>
            <a:r>
              <a:rPr lang="en-CA" sz="2400" dirty="0" smtClean="0"/>
              <a:t>Learning Task 1</a:t>
            </a:r>
            <a:endParaRPr lang="en-CA" sz="2400" dirty="0"/>
          </a:p>
        </p:txBody>
      </p:sp>
      <p:sp>
        <p:nvSpPr>
          <p:cNvPr id="43" name="TextBox 42"/>
          <p:cNvSpPr txBox="1"/>
          <p:nvPr/>
        </p:nvSpPr>
        <p:spPr>
          <a:xfrm>
            <a:off x="5685947" y="2229793"/>
            <a:ext cx="2280681" cy="461665"/>
          </a:xfrm>
          <a:prstGeom prst="rect">
            <a:avLst/>
          </a:prstGeom>
          <a:noFill/>
        </p:spPr>
        <p:txBody>
          <a:bodyPr wrap="square" rtlCol="0">
            <a:spAutoFit/>
          </a:bodyPr>
          <a:lstStyle/>
          <a:p>
            <a:r>
              <a:rPr lang="en-CA" sz="2400" dirty="0" smtClean="0"/>
              <a:t>Learning Task 2</a:t>
            </a:r>
            <a:endParaRPr lang="en-CA"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rot="5400000">
            <a:off x="1691680" y="3429000"/>
            <a:ext cx="2880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4572000" y="3429000"/>
            <a:ext cx="2880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2987824" y="3429000"/>
            <a:ext cx="2880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rot="5400000">
            <a:off x="1691680" y="3429000"/>
            <a:ext cx="2880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4572000" y="3429000"/>
            <a:ext cx="2880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3419872" y="3429000"/>
            <a:ext cx="2880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000000"/>
      </a:dk1>
      <a:lt1>
        <a:srgbClr val="FFFFFF"/>
      </a:lt1>
      <a:dk2>
        <a:srgbClr val="000000"/>
      </a:dk2>
      <a:lt2>
        <a:srgbClr val="FFFFFF"/>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3699</TotalTime>
  <Words>2753</Words>
  <Application>Microsoft Office PowerPoint</Application>
  <PresentationFormat>On-screen Show (4:3)</PresentationFormat>
  <Paragraphs>463</Paragraphs>
  <Slides>34</Slides>
  <Notes>33</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Perceptual Learning, Roving and the Unsupervised Bias</vt:lpstr>
      <vt:lpstr>Talk Outline</vt:lpstr>
      <vt:lpstr>Perceptual Learning</vt:lpstr>
      <vt:lpstr>Perceptual Learning</vt:lpstr>
      <vt:lpstr>Talk Outline</vt:lpstr>
      <vt:lpstr>Roving</vt:lpstr>
      <vt:lpstr>Roving</vt:lpstr>
      <vt:lpstr>Slide 8</vt:lpstr>
      <vt:lpstr>Slide 9</vt:lpstr>
      <vt:lpstr>Slide 10</vt:lpstr>
      <vt:lpstr>Slide 11</vt:lpstr>
      <vt:lpstr>Slide 12</vt:lpstr>
      <vt:lpstr>Roving</vt:lpstr>
      <vt:lpstr>Hypotheses</vt:lpstr>
      <vt:lpstr>Roving</vt:lpstr>
      <vt:lpstr>Hypotheses</vt:lpstr>
      <vt:lpstr>Talk Outline</vt:lpstr>
      <vt:lpstr>Talk Outline</vt:lpstr>
      <vt:lpstr>Model Predictions</vt:lpstr>
      <vt:lpstr>Model Predictions</vt:lpstr>
      <vt:lpstr>Reward-Based Learning</vt:lpstr>
      <vt:lpstr>Reward-Based Learning</vt:lpstr>
      <vt:lpstr>Reward-Based Learning</vt:lpstr>
      <vt:lpstr>Roving</vt:lpstr>
      <vt:lpstr>Talk Outline</vt:lpstr>
      <vt:lpstr>Hypothesis</vt:lpstr>
      <vt:lpstr>Roving</vt:lpstr>
      <vt:lpstr>Results</vt:lpstr>
      <vt:lpstr>Results</vt:lpstr>
      <vt:lpstr>Summary</vt:lpstr>
      <vt:lpstr>Thank for your attention.</vt:lpstr>
      <vt:lpstr>When is Learning During Roving Successful?</vt:lpstr>
      <vt:lpstr>Experiment</vt:lpstr>
      <vt:lpstr>Other Hypotheses</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and Sleeping</dc:title>
  <dc:creator>Aaron Clarke</dc:creator>
  <cp:lastModifiedBy>Aaron Clarke</cp:lastModifiedBy>
  <cp:revision>615</cp:revision>
  <dcterms:created xsi:type="dcterms:W3CDTF">2011-08-07T08:30:30Z</dcterms:created>
  <dcterms:modified xsi:type="dcterms:W3CDTF">2011-08-31T12:09:41Z</dcterms:modified>
</cp:coreProperties>
</file>