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" ContentType="image/tif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42803763" cy="30267275"/>
  <p:notesSz cx="6797675" cy="9928225"/>
  <p:defaultTextStyle>
    <a:defPPr>
      <a:defRPr lang="en-US"/>
    </a:defPPr>
    <a:lvl1pPr algn="l" defTabSz="4175125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2087563" indent="-1630363" algn="l" defTabSz="4175125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4175125" indent="-3260725" algn="l" defTabSz="4175125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6262688" indent="-4891088" algn="l" defTabSz="4175125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8350250" indent="-6521450" algn="l" defTabSz="4175125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gijs" initials="gp" lastIdx="6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0000FF"/>
    <a:srgbClr val="00FF00"/>
    <a:srgbClr val="6CD51C"/>
    <a:srgbClr val="00D500"/>
    <a:srgbClr val="6E92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26295" autoAdjust="0"/>
    <p:restoredTop sz="99616" autoAdjust="0"/>
  </p:normalViewPr>
  <p:slideViewPr>
    <p:cSldViewPr snapToGrid="0" snapToObjects="1">
      <p:cViewPr varScale="1">
        <p:scale>
          <a:sx n="23" d="100"/>
          <a:sy n="23" d="100"/>
        </p:scale>
        <p:origin x="-1050" y="-150"/>
      </p:cViewPr>
      <p:guideLst>
        <p:guide orient="horz" pos="9533"/>
        <p:guide pos="134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17" tIns="45759" rIns="91517" bIns="45759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444" y="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17" tIns="45759" rIns="91517" bIns="45759" numCol="1" anchor="t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pPr>
              <a:defRPr/>
            </a:pPr>
            <a:fld id="{E615DB23-0F1A-4797-A3E8-21993D577ADD}" type="datetimeFigureOut">
              <a:rPr lang="fr-FR"/>
              <a:pPr>
                <a:defRPr/>
              </a:pPr>
              <a:t>08/05/2012</a:t>
            </a:fld>
            <a:endParaRPr lang="fr-FR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17" tIns="45759" rIns="91517" bIns="45759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444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17" tIns="45759" rIns="91517" bIns="45759" numCol="1" anchor="b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pPr>
              <a:defRPr/>
            </a:pPr>
            <a:fld id="{D4AFBE4A-1821-40D4-AC5B-35A3488CCD4E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549543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17" tIns="45759" rIns="91517" bIns="45759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4" y="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17" tIns="45759" rIns="91517" bIns="45759" numCol="1" anchor="t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pPr>
              <a:defRPr/>
            </a:pPr>
            <a:fld id="{CF863331-9013-474A-B372-159D6714468D}" type="datetimeFigureOut">
              <a:rPr lang="fr-FR"/>
              <a:pPr>
                <a:defRPr/>
              </a:pPr>
              <a:t>08/05/2012</a:t>
            </a:fld>
            <a:endParaRPr lang="fr-FR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66763" y="744538"/>
            <a:ext cx="5262562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907"/>
            <a:ext cx="5438140" cy="4467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17" tIns="45759" rIns="91517" bIns="4575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Click to edit Master text styles</a:t>
            </a:r>
          </a:p>
          <a:p>
            <a:pPr lvl="1"/>
            <a:r>
              <a:rPr lang="fr-FR" noProof="0" smtClean="0"/>
              <a:t>Second level</a:t>
            </a:r>
          </a:p>
          <a:p>
            <a:pPr lvl="2"/>
            <a:r>
              <a:rPr lang="fr-FR" noProof="0" smtClean="0"/>
              <a:t>Third level</a:t>
            </a:r>
          </a:p>
          <a:p>
            <a:pPr lvl="3"/>
            <a:r>
              <a:rPr lang="fr-FR" noProof="0" smtClean="0"/>
              <a:t>Fourth level</a:t>
            </a:r>
          </a:p>
          <a:p>
            <a:pPr lvl="4"/>
            <a:r>
              <a:rPr lang="fr-FR" noProof="0" smtClean="0"/>
              <a:t>Fifth level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17" tIns="45759" rIns="91517" bIns="45759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4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17" tIns="45759" rIns="91517" bIns="45759" numCol="1" anchor="b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pPr>
              <a:defRPr/>
            </a:pPr>
            <a:fld id="{338CC77F-02C4-4E4B-90DC-5D4E72DB371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075233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66763" y="744538"/>
            <a:ext cx="5262562" cy="3722687"/>
          </a:xfrm>
          <a:ln/>
        </p:spPr>
      </p:sp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10283" y="9402479"/>
            <a:ext cx="36383199" cy="648784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0565" y="17151456"/>
            <a:ext cx="29962635" cy="773497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0877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1754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2631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3508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4385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5262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613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67016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7814CD-F9DE-444D-8F82-C87A1FE5FD00}" type="datetimeFigureOut">
              <a:rPr lang="en-US"/>
              <a:pPr>
                <a:defRPr/>
              </a:pPr>
              <a:t>5/8/2012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793258-42B1-43D0-B61A-75EF432782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86E4DA-D099-4A22-A482-2B398F3FCAFC}" type="datetimeFigureOut">
              <a:rPr lang="en-US"/>
              <a:pPr>
                <a:defRPr/>
              </a:pPr>
              <a:t>5/8/2012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7D12DF-6D3F-4016-9D13-B60DEEE16F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274544" y="1618462"/>
            <a:ext cx="7223138" cy="344290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05144" y="1618462"/>
            <a:ext cx="20956013" cy="344290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BAAEEE-A0C4-4EAB-B5AE-18B1CC61E97C}" type="datetimeFigureOut">
              <a:rPr lang="en-US"/>
              <a:pPr>
                <a:defRPr/>
              </a:pPr>
              <a:t>5/8/2012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104025-A323-42C9-AC6F-0479F6509C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4B268B-0E9A-4894-833F-7C36871769DE}" type="datetimeFigureOut">
              <a:rPr lang="en-US"/>
              <a:pPr>
                <a:defRPr/>
              </a:pPr>
              <a:t>5/8/2012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1C6133-DF40-436B-B9FE-FC0FDE5EAF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81203" y="19449529"/>
            <a:ext cx="36383199" cy="6011417"/>
          </a:xfrm>
        </p:spPr>
        <p:txBody>
          <a:bodyPr anchor="t"/>
          <a:lstStyle>
            <a:lvl1pPr algn="l">
              <a:defRPr sz="183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81203" y="12828567"/>
            <a:ext cx="36383199" cy="6620963"/>
          </a:xfrm>
        </p:spPr>
        <p:txBody>
          <a:bodyPr anchor="b"/>
          <a:lstStyle>
            <a:lvl1pPr marL="0" indent="0">
              <a:buNone/>
              <a:defRPr sz="9100">
                <a:solidFill>
                  <a:schemeClr val="tx1">
                    <a:tint val="75000"/>
                  </a:schemeClr>
                </a:solidFill>
              </a:defRPr>
            </a:lvl1pPr>
            <a:lvl2pPr marL="2087712" indent="0">
              <a:buNone/>
              <a:defRPr sz="8200">
                <a:solidFill>
                  <a:schemeClr val="tx1">
                    <a:tint val="75000"/>
                  </a:schemeClr>
                </a:solidFill>
              </a:defRPr>
            </a:lvl2pPr>
            <a:lvl3pPr marL="4175425" indent="0">
              <a:buNone/>
              <a:defRPr sz="7300">
                <a:solidFill>
                  <a:schemeClr val="tx1">
                    <a:tint val="75000"/>
                  </a:schemeClr>
                </a:solidFill>
              </a:defRPr>
            </a:lvl3pPr>
            <a:lvl4pPr marL="6263137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4pPr>
            <a:lvl5pPr marL="8350849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5pPr>
            <a:lvl6pPr marL="10438562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6pPr>
            <a:lvl7pPr marL="12526274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7pPr>
            <a:lvl8pPr marL="14613987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8pPr>
            <a:lvl9pPr marL="16701699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12C74E-7BA1-420C-898A-3A89753E4EC1}" type="datetimeFigureOut">
              <a:rPr lang="en-US"/>
              <a:pPr>
                <a:defRPr/>
              </a:pPr>
              <a:t>5/8/2012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25C6A4-3407-4297-A72D-DBE7479AC4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05144" y="9416488"/>
            <a:ext cx="14089572" cy="26631001"/>
          </a:xfrm>
        </p:spPr>
        <p:txBody>
          <a:bodyPr/>
          <a:lstStyle>
            <a:lvl1pPr>
              <a:defRPr sz="12800"/>
            </a:lvl1pPr>
            <a:lvl2pPr>
              <a:defRPr sz="11000"/>
            </a:lvl2pPr>
            <a:lvl3pPr>
              <a:defRPr sz="91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408113" y="9416488"/>
            <a:ext cx="14089572" cy="26631001"/>
          </a:xfrm>
        </p:spPr>
        <p:txBody>
          <a:bodyPr/>
          <a:lstStyle>
            <a:lvl1pPr>
              <a:defRPr sz="12800"/>
            </a:lvl1pPr>
            <a:lvl2pPr>
              <a:defRPr sz="11000"/>
            </a:lvl2pPr>
            <a:lvl3pPr>
              <a:defRPr sz="91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D9FC59-8D34-4346-B15C-EC562873A453}" type="datetimeFigureOut">
              <a:rPr lang="en-US"/>
              <a:pPr>
                <a:defRPr/>
              </a:pPr>
              <a:t>5/8/2012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9BDF2A-F504-48D4-97E4-8651CD3EA2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0189" y="1212095"/>
            <a:ext cx="38523387" cy="504454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40192" y="6775107"/>
            <a:ext cx="18912429" cy="2823542"/>
          </a:xfrm>
        </p:spPr>
        <p:txBody>
          <a:bodyPr anchor="b"/>
          <a:lstStyle>
            <a:lvl1pPr marL="0" indent="0">
              <a:buNone/>
              <a:defRPr sz="11000" b="1"/>
            </a:lvl1pPr>
            <a:lvl2pPr marL="2087712" indent="0">
              <a:buNone/>
              <a:defRPr sz="9100" b="1"/>
            </a:lvl2pPr>
            <a:lvl3pPr marL="4175425" indent="0">
              <a:buNone/>
              <a:defRPr sz="8200" b="1"/>
            </a:lvl3pPr>
            <a:lvl4pPr marL="6263137" indent="0">
              <a:buNone/>
              <a:defRPr sz="7300" b="1"/>
            </a:lvl4pPr>
            <a:lvl5pPr marL="8350849" indent="0">
              <a:buNone/>
              <a:defRPr sz="7300" b="1"/>
            </a:lvl5pPr>
            <a:lvl6pPr marL="10438562" indent="0">
              <a:buNone/>
              <a:defRPr sz="7300" b="1"/>
            </a:lvl6pPr>
            <a:lvl7pPr marL="12526274" indent="0">
              <a:buNone/>
              <a:defRPr sz="7300" b="1"/>
            </a:lvl7pPr>
            <a:lvl8pPr marL="14613987" indent="0">
              <a:buNone/>
              <a:defRPr sz="7300" b="1"/>
            </a:lvl8pPr>
            <a:lvl9pPr marL="16701699" indent="0">
              <a:buNone/>
              <a:defRPr sz="73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40192" y="9598649"/>
            <a:ext cx="18912429" cy="17438717"/>
          </a:xfrm>
        </p:spPr>
        <p:txBody>
          <a:bodyPr/>
          <a:lstStyle>
            <a:lvl1pPr>
              <a:defRPr sz="11000"/>
            </a:lvl1pPr>
            <a:lvl2pPr>
              <a:defRPr sz="9100"/>
            </a:lvl2pPr>
            <a:lvl3pPr>
              <a:defRPr sz="82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1743723" y="6775107"/>
            <a:ext cx="18919856" cy="2823542"/>
          </a:xfrm>
        </p:spPr>
        <p:txBody>
          <a:bodyPr anchor="b"/>
          <a:lstStyle>
            <a:lvl1pPr marL="0" indent="0">
              <a:buNone/>
              <a:defRPr sz="11000" b="1"/>
            </a:lvl1pPr>
            <a:lvl2pPr marL="2087712" indent="0">
              <a:buNone/>
              <a:defRPr sz="9100" b="1"/>
            </a:lvl2pPr>
            <a:lvl3pPr marL="4175425" indent="0">
              <a:buNone/>
              <a:defRPr sz="8200" b="1"/>
            </a:lvl3pPr>
            <a:lvl4pPr marL="6263137" indent="0">
              <a:buNone/>
              <a:defRPr sz="7300" b="1"/>
            </a:lvl4pPr>
            <a:lvl5pPr marL="8350849" indent="0">
              <a:buNone/>
              <a:defRPr sz="7300" b="1"/>
            </a:lvl5pPr>
            <a:lvl6pPr marL="10438562" indent="0">
              <a:buNone/>
              <a:defRPr sz="7300" b="1"/>
            </a:lvl6pPr>
            <a:lvl7pPr marL="12526274" indent="0">
              <a:buNone/>
              <a:defRPr sz="7300" b="1"/>
            </a:lvl7pPr>
            <a:lvl8pPr marL="14613987" indent="0">
              <a:buNone/>
              <a:defRPr sz="7300" b="1"/>
            </a:lvl8pPr>
            <a:lvl9pPr marL="16701699" indent="0">
              <a:buNone/>
              <a:defRPr sz="73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1743723" y="9598649"/>
            <a:ext cx="18919856" cy="17438717"/>
          </a:xfrm>
        </p:spPr>
        <p:txBody>
          <a:bodyPr/>
          <a:lstStyle>
            <a:lvl1pPr>
              <a:defRPr sz="11000"/>
            </a:lvl1pPr>
            <a:lvl2pPr>
              <a:defRPr sz="9100"/>
            </a:lvl2pPr>
            <a:lvl3pPr>
              <a:defRPr sz="82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ADBF50-FB39-469A-AA3F-229E73BA207B}" type="datetimeFigureOut">
              <a:rPr lang="en-US"/>
              <a:pPr>
                <a:defRPr/>
              </a:pPr>
              <a:t>5/8/2012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BAEC7B-073E-4275-B58A-05D55FB577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4E0D6C-514D-4877-B5C3-98EC1C43EAD1}" type="datetimeFigureOut">
              <a:rPr lang="en-US"/>
              <a:pPr>
                <a:defRPr/>
              </a:pPr>
              <a:t>5/8/2012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30C951-FDDB-4EDF-B450-58DE8F3842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367553-5C71-4C71-AB99-62836241A336}" type="datetimeFigureOut">
              <a:rPr lang="en-US"/>
              <a:pPr>
                <a:defRPr/>
              </a:pPr>
              <a:t>5/8/2012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BA1480-8C76-4310-87AD-D61331794A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0191" y="1205087"/>
            <a:ext cx="14082145" cy="5128622"/>
          </a:xfrm>
        </p:spPr>
        <p:txBody>
          <a:bodyPr anchor="b"/>
          <a:lstStyle>
            <a:lvl1pPr algn="l">
              <a:defRPr sz="91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35083" y="1205089"/>
            <a:ext cx="23928496" cy="25832281"/>
          </a:xfrm>
        </p:spPr>
        <p:txBody>
          <a:bodyPr/>
          <a:lstStyle>
            <a:lvl1pPr>
              <a:defRPr sz="14600"/>
            </a:lvl1pPr>
            <a:lvl2pPr>
              <a:defRPr sz="12800"/>
            </a:lvl2pPr>
            <a:lvl3pPr>
              <a:defRPr sz="11000"/>
            </a:lvl3pPr>
            <a:lvl4pPr>
              <a:defRPr sz="9100"/>
            </a:lvl4pPr>
            <a:lvl5pPr>
              <a:defRPr sz="9100"/>
            </a:lvl5pPr>
            <a:lvl6pPr>
              <a:defRPr sz="9100"/>
            </a:lvl6pPr>
            <a:lvl7pPr>
              <a:defRPr sz="9100"/>
            </a:lvl7pPr>
            <a:lvl8pPr>
              <a:defRPr sz="9100"/>
            </a:lvl8pPr>
            <a:lvl9pPr>
              <a:defRPr sz="9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40191" y="6333710"/>
            <a:ext cx="14082145" cy="20703660"/>
          </a:xfrm>
        </p:spPr>
        <p:txBody>
          <a:bodyPr/>
          <a:lstStyle>
            <a:lvl1pPr marL="0" indent="0">
              <a:buNone/>
              <a:defRPr sz="6400"/>
            </a:lvl1pPr>
            <a:lvl2pPr marL="2087712" indent="0">
              <a:buNone/>
              <a:defRPr sz="5500"/>
            </a:lvl2pPr>
            <a:lvl3pPr marL="4175425" indent="0">
              <a:buNone/>
              <a:defRPr sz="4600"/>
            </a:lvl3pPr>
            <a:lvl4pPr marL="6263137" indent="0">
              <a:buNone/>
              <a:defRPr sz="4100"/>
            </a:lvl4pPr>
            <a:lvl5pPr marL="8350849" indent="0">
              <a:buNone/>
              <a:defRPr sz="4100"/>
            </a:lvl5pPr>
            <a:lvl6pPr marL="10438562" indent="0">
              <a:buNone/>
              <a:defRPr sz="4100"/>
            </a:lvl6pPr>
            <a:lvl7pPr marL="12526274" indent="0">
              <a:buNone/>
              <a:defRPr sz="4100"/>
            </a:lvl7pPr>
            <a:lvl8pPr marL="14613987" indent="0">
              <a:buNone/>
              <a:defRPr sz="4100"/>
            </a:lvl8pPr>
            <a:lvl9pPr marL="16701699" indent="0">
              <a:buNone/>
              <a:defRPr sz="4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B12C02-151E-465E-B638-EDB4BC135907}" type="datetimeFigureOut">
              <a:rPr lang="en-US"/>
              <a:pPr>
                <a:defRPr/>
              </a:pPr>
              <a:t>5/8/2012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0B7E0E-582E-4E9E-8BB7-3E81E3DB97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9838" y="21187094"/>
            <a:ext cx="25682258" cy="2501257"/>
          </a:xfrm>
        </p:spPr>
        <p:txBody>
          <a:bodyPr anchor="b"/>
          <a:lstStyle>
            <a:lvl1pPr algn="l">
              <a:defRPr sz="91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9838" y="2704436"/>
            <a:ext cx="25682258" cy="18160365"/>
          </a:xfrm>
        </p:spPr>
        <p:txBody>
          <a:bodyPr rtlCol="0">
            <a:normAutofit/>
          </a:bodyPr>
          <a:lstStyle>
            <a:lvl1pPr marL="0" indent="0">
              <a:buNone/>
              <a:defRPr sz="14600"/>
            </a:lvl1pPr>
            <a:lvl2pPr marL="2087712" indent="0">
              <a:buNone/>
              <a:defRPr sz="12800"/>
            </a:lvl2pPr>
            <a:lvl3pPr marL="4175425" indent="0">
              <a:buNone/>
              <a:defRPr sz="11000"/>
            </a:lvl3pPr>
            <a:lvl4pPr marL="6263137" indent="0">
              <a:buNone/>
              <a:defRPr sz="9100"/>
            </a:lvl4pPr>
            <a:lvl5pPr marL="8350849" indent="0">
              <a:buNone/>
              <a:defRPr sz="9100"/>
            </a:lvl5pPr>
            <a:lvl6pPr marL="10438562" indent="0">
              <a:buNone/>
              <a:defRPr sz="9100"/>
            </a:lvl6pPr>
            <a:lvl7pPr marL="12526274" indent="0">
              <a:buNone/>
              <a:defRPr sz="9100"/>
            </a:lvl7pPr>
            <a:lvl8pPr marL="14613987" indent="0">
              <a:buNone/>
              <a:defRPr sz="9100"/>
            </a:lvl8pPr>
            <a:lvl9pPr marL="16701699" indent="0">
              <a:buNone/>
              <a:defRPr sz="91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9838" y="23688351"/>
            <a:ext cx="25682258" cy="3552198"/>
          </a:xfrm>
        </p:spPr>
        <p:txBody>
          <a:bodyPr/>
          <a:lstStyle>
            <a:lvl1pPr marL="0" indent="0">
              <a:buNone/>
              <a:defRPr sz="6400"/>
            </a:lvl1pPr>
            <a:lvl2pPr marL="2087712" indent="0">
              <a:buNone/>
              <a:defRPr sz="5500"/>
            </a:lvl2pPr>
            <a:lvl3pPr marL="4175425" indent="0">
              <a:buNone/>
              <a:defRPr sz="4600"/>
            </a:lvl3pPr>
            <a:lvl4pPr marL="6263137" indent="0">
              <a:buNone/>
              <a:defRPr sz="4100"/>
            </a:lvl4pPr>
            <a:lvl5pPr marL="8350849" indent="0">
              <a:buNone/>
              <a:defRPr sz="4100"/>
            </a:lvl5pPr>
            <a:lvl6pPr marL="10438562" indent="0">
              <a:buNone/>
              <a:defRPr sz="4100"/>
            </a:lvl6pPr>
            <a:lvl7pPr marL="12526274" indent="0">
              <a:buNone/>
              <a:defRPr sz="4100"/>
            </a:lvl7pPr>
            <a:lvl8pPr marL="14613987" indent="0">
              <a:buNone/>
              <a:defRPr sz="4100"/>
            </a:lvl8pPr>
            <a:lvl9pPr marL="16701699" indent="0">
              <a:buNone/>
              <a:defRPr sz="4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405B04-4B73-422A-94F6-948AD7850A14}" type="datetimeFigureOut">
              <a:rPr lang="en-US"/>
              <a:pPr>
                <a:defRPr/>
              </a:pPr>
              <a:t>5/8/2012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60F1DB-1CD8-4345-A5DB-A492FBC9A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2139515" y="1212353"/>
            <a:ext cx="38524734" cy="5044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17542" tIns="208771" rIns="417542" bIns="20877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139515" y="7061953"/>
            <a:ext cx="38524734" cy="1997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17542" tIns="208771" rIns="417542" bIns="20877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39516" y="28053609"/>
            <a:ext cx="9988143" cy="1610857"/>
          </a:xfrm>
          <a:prstGeom prst="rect">
            <a:avLst/>
          </a:prstGeom>
        </p:spPr>
        <p:txBody>
          <a:bodyPr vert="horz" lIns="417542" tIns="208771" rIns="417542" bIns="208771" rtlCol="0" anchor="ctr"/>
          <a:lstStyle>
            <a:lvl1pPr algn="l" defTabSz="4175425" fontAlgn="auto">
              <a:spcBef>
                <a:spcPts val="0"/>
              </a:spcBef>
              <a:spcAft>
                <a:spcPts val="0"/>
              </a:spcAft>
              <a:defRPr sz="55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93B9190-707F-4A93-9882-AE8FE4E1F3B2}" type="datetimeFigureOut">
              <a:rPr lang="en-US"/>
              <a:pPr>
                <a:defRPr/>
              </a:pPr>
              <a:t>5/8/2012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624133" y="28053609"/>
            <a:ext cx="13555498" cy="1610857"/>
          </a:xfrm>
          <a:prstGeom prst="rect">
            <a:avLst/>
          </a:prstGeom>
        </p:spPr>
        <p:txBody>
          <a:bodyPr vert="horz" lIns="417542" tIns="208771" rIns="417542" bIns="208771" rtlCol="0" anchor="ctr"/>
          <a:lstStyle>
            <a:lvl1pPr algn="ctr" defTabSz="4175425" fontAlgn="auto">
              <a:spcBef>
                <a:spcPts val="0"/>
              </a:spcBef>
              <a:spcAft>
                <a:spcPts val="0"/>
              </a:spcAft>
              <a:defRPr sz="55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676105" y="28053609"/>
            <a:ext cx="9988144" cy="1610857"/>
          </a:xfrm>
          <a:prstGeom prst="rect">
            <a:avLst/>
          </a:prstGeom>
        </p:spPr>
        <p:txBody>
          <a:bodyPr vert="horz" lIns="417542" tIns="208771" rIns="417542" bIns="208771" rtlCol="0" anchor="ctr"/>
          <a:lstStyle>
            <a:lvl1pPr algn="r" defTabSz="4175425" fontAlgn="auto">
              <a:spcBef>
                <a:spcPts val="0"/>
              </a:spcBef>
              <a:spcAft>
                <a:spcPts val="0"/>
              </a:spcAft>
              <a:defRPr sz="55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055E8A4-535D-4DD2-A4EA-49F1869D70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175125" rtl="0" eaLnBrk="0" fontAlgn="base" hangingPunct="0">
        <a:spcBef>
          <a:spcPct val="0"/>
        </a:spcBef>
        <a:spcAft>
          <a:spcPct val="0"/>
        </a:spcAft>
        <a:defRPr sz="201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175125" rtl="0" eaLnBrk="0" fontAlgn="base" hangingPunct="0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</a:defRPr>
      </a:lvl2pPr>
      <a:lvl3pPr algn="ctr" defTabSz="4175125" rtl="0" eaLnBrk="0" fontAlgn="base" hangingPunct="0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</a:defRPr>
      </a:lvl3pPr>
      <a:lvl4pPr algn="ctr" defTabSz="4175125" rtl="0" eaLnBrk="0" fontAlgn="base" hangingPunct="0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</a:defRPr>
      </a:lvl4pPr>
      <a:lvl5pPr algn="ctr" defTabSz="4175125" rtl="0" eaLnBrk="0" fontAlgn="base" hangingPunct="0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</a:defRPr>
      </a:lvl5pPr>
      <a:lvl6pPr marL="457200" algn="ctr" defTabSz="4175125" rtl="0" fontAlgn="base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</a:defRPr>
      </a:lvl6pPr>
      <a:lvl7pPr marL="914400" algn="ctr" defTabSz="4175125" rtl="0" fontAlgn="base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</a:defRPr>
      </a:lvl7pPr>
      <a:lvl8pPr marL="1371600" algn="ctr" defTabSz="4175125" rtl="0" fontAlgn="base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</a:defRPr>
      </a:lvl8pPr>
      <a:lvl9pPr marL="1828800" algn="ctr" defTabSz="4175125" rtl="0" fontAlgn="base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</a:defRPr>
      </a:lvl9pPr>
    </p:titleStyle>
    <p:bodyStyle>
      <a:lvl1pPr marL="1565275" indent="-1565275" algn="l" defTabSz="4175125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4600" kern="1200">
          <a:solidFill>
            <a:schemeClr val="tx1"/>
          </a:solidFill>
          <a:latin typeface="+mn-lt"/>
          <a:ea typeface="+mn-ea"/>
          <a:cs typeface="+mn-cs"/>
        </a:defRPr>
      </a:lvl1pPr>
      <a:lvl2pPr marL="3392488" indent="-1303338" algn="l" defTabSz="4175125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2800" kern="1200">
          <a:solidFill>
            <a:schemeClr val="tx1"/>
          </a:solidFill>
          <a:latin typeface="+mn-lt"/>
          <a:ea typeface="+mn-ea"/>
          <a:cs typeface="+mn-cs"/>
        </a:defRPr>
      </a:lvl2pPr>
      <a:lvl3pPr marL="5218113" indent="-1042988" algn="l" defTabSz="4175125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1000" kern="1200">
          <a:solidFill>
            <a:schemeClr val="tx1"/>
          </a:solidFill>
          <a:latin typeface="+mn-lt"/>
          <a:ea typeface="+mn-ea"/>
          <a:cs typeface="+mn-cs"/>
        </a:defRPr>
      </a:lvl3pPr>
      <a:lvl4pPr marL="7305675" indent="-1042988" algn="l" defTabSz="4175125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9100" kern="1200">
          <a:solidFill>
            <a:schemeClr val="tx1"/>
          </a:solidFill>
          <a:latin typeface="+mn-lt"/>
          <a:ea typeface="+mn-ea"/>
          <a:cs typeface="+mn-cs"/>
        </a:defRPr>
      </a:lvl4pPr>
      <a:lvl5pPr marL="9393238" indent="-1042988" algn="l" defTabSz="4175125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9100" kern="1200">
          <a:solidFill>
            <a:schemeClr val="tx1"/>
          </a:solidFill>
          <a:latin typeface="+mn-lt"/>
          <a:ea typeface="+mn-ea"/>
          <a:cs typeface="+mn-cs"/>
        </a:defRPr>
      </a:lvl5pPr>
      <a:lvl6pPr marL="11482418" indent="-1043856" algn="l" defTabSz="4175425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6pPr>
      <a:lvl7pPr marL="13570130" indent="-1043856" algn="l" defTabSz="4175425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7pPr>
      <a:lvl8pPr marL="15657843" indent="-1043856" algn="l" defTabSz="4175425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8pPr>
      <a:lvl9pPr marL="17745555" indent="-1043856" algn="l" defTabSz="4175425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17542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1pPr>
      <a:lvl2pPr marL="2087712" algn="l" defTabSz="417542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2pPr>
      <a:lvl3pPr marL="4175425" algn="l" defTabSz="417542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3pPr>
      <a:lvl4pPr marL="6263137" algn="l" defTabSz="417542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4pPr>
      <a:lvl5pPr marL="8350849" algn="l" defTabSz="417542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5pPr>
      <a:lvl6pPr marL="10438562" algn="l" defTabSz="417542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6pPr>
      <a:lvl7pPr marL="12526274" algn="l" defTabSz="417542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7pPr>
      <a:lvl8pPr marL="14613987" algn="l" defTabSz="417542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8pPr>
      <a:lvl9pPr marL="16701699" algn="l" defTabSz="417542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7.png"/><Relationship Id="rId18" Type="http://schemas.openxmlformats.org/officeDocument/2006/relationships/image" Target="../media/image12.tiff"/><Relationship Id="rId26" Type="http://schemas.openxmlformats.org/officeDocument/2006/relationships/image" Target="../media/image20.tiff"/><Relationship Id="rId39" Type="http://schemas.openxmlformats.org/officeDocument/2006/relationships/image" Target="../media/image33.tiff"/><Relationship Id="rId3" Type="http://schemas.openxmlformats.org/officeDocument/2006/relationships/image" Target="../media/image1.jpeg"/><Relationship Id="rId21" Type="http://schemas.openxmlformats.org/officeDocument/2006/relationships/image" Target="../media/image15.tiff"/><Relationship Id="rId34" Type="http://schemas.openxmlformats.org/officeDocument/2006/relationships/image" Target="../media/image28.tiff"/><Relationship Id="rId42" Type="http://schemas.openxmlformats.org/officeDocument/2006/relationships/image" Target="../media/image36.tiff"/><Relationship Id="rId7" Type="http://schemas.openxmlformats.org/officeDocument/2006/relationships/hyperlink" Target="mailto:aaron.clarke@epfl.ch" TargetMode="External"/><Relationship Id="rId12" Type="http://schemas.openxmlformats.org/officeDocument/2006/relationships/image" Target="../media/image6.png"/><Relationship Id="rId17" Type="http://schemas.openxmlformats.org/officeDocument/2006/relationships/image" Target="../media/image11.tiff"/><Relationship Id="rId25" Type="http://schemas.openxmlformats.org/officeDocument/2006/relationships/image" Target="../media/image19.tiff"/><Relationship Id="rId33" Type="http://schemas.openxmlformats.org/officeDocument/2006/relationships/image" Target="../media/image27.tiff"/><Relationship Id="rId38" Type="http://schemas.openxmlformats.org/officeDocument/2006/relationships/image" Target="../media/image32.tiff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0.tiff"/><Relationship Id="rId20" Type="http://schemas.openxmlformats.org/officeDocument/2006/relationships/image" Target="../media/image14.tiff"/><Relationship Id="rId29" Type="http://schemas.openxmlformats.org/officeDocument/2006/relationships/image" Target="../media/image23.tiff"/><Relationship Id="rId41" Type="http://schemas.openxmlformats.org/officeDocument/2006/relationships/image" Target="../media/image35.tiff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lpsy.epfl.ch/" TargetMode="External"/><Relationship Id="rId11" Type="http://schemas.openxmlformats.org/officeDocument/2006/relationships/image" Target="../media/image5.tif"/><Relationship Id="rId24" Type="http://schemas.openxmlformats.org/officeDocument/2006/relationships/image" Target="../media/image18.tiff"/><Relationship Id="rId32" Type="http://schemas.openxmlformats.org/officeDocument/2006/relationships/image" Target="../media/image26.tiff"/><Relationship Id="rId37" Type="http://schemas.openxmlformats.org/officeDocument/2006/relationships/image" Target="../media/image31.tiff"/><Relationship Id="rId40" Type="http://schemas.openxmlformats.org/officeDocument/2006/relationships/image" Target="../media/image34.tiff"/><Relationship Id="rId5" Type="http://schemas.openxmlformats.org/officeDocument/2006/relationships/image" Target="../media/image3.png"/><Relationship Id="rId15" Type="http://schemas.openxmlformats.org/officeDocument/2006/relationships/image" Target="../media/image9.tiff"/><Relationship Id="rId23" Type="http://schemas.openxmlformats.org/officeDocument/2006/relationships/image" Target="../media/image17.tiff"/><Relationship Id="rId28" Type="http://schemas.openxmlformats.org/officeDocument/2006/relationships/image" Target="../media/image22.tiff"/><Relationship Id="rId36" Type="http://schemas.openxmlformats.org/officeDocument/2006/relationships/image" Target="../media/image30.tiff"/><Relationship Id="rId10" Type="http://schemas.openxmlformats.org/officeDocument/2006/relationships/image" Target="../media/image4.emf"/><Relationship Id="rId19" Type="http://schemas.openxmlformats.org/officeDocument/2006/relationships/image" Target="../media/image13.tiff"/><Relationship Id="rId31" Type="http://schemas.openxmlformats.org/officeDocument/2006/relationships/image" Target="../media/image25.tiff"/><Relationship Id="rId4" Type="http://schemas.openxmlformats.org/officeDocument/2006/relationships/image" Target="../media/image2.png"/><Relationship Id="rId9" Type="http://schemas.openxmlformats.org/officeDocument/2006/relationships/image" Target="../media/image5.png"/><Relationship Id="rId14" Type="http://schemas.openxmlformats.org/officeDocument/2006/relationships/image" Target="../media/image8.emf"/><Relationship Id="rId22" Type="http://schemas.openxmlformats.org/officeDocument/2006/relationships/image" Target="../media/image16.tiff"/><Relationship Id="rId27" Type="http://schemas.openxmlformats.org/officeDocument/2006/relationships/image" Target="../media/image21.tiff"/><Relationship Id="rId30" Type="http://schemas.openxmlformats.org/officeDocument/2006/relationships/image" Target="../media/image24.tiff"/><Relationship Id="rId35" Type="http://schemas.openxmlformats.org/officeDocument/2006/relationships/image" Target="../media/image29.tiff"/><Relationship Id="rId43" Type="http://schemas.openxmlformats.org/officeDocument/2006/relationships/image" Target="../media/image3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7" name="Picture 2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63769" y="42054"/>
            <a:ext cx="42818400" cy="30268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grpSp>
        <p:nvGrpSpPr>
          <p:cNvPr id="1424" name="Group 1423"/>
          <p:cNvGrpSpPr/>
          <p:nvPr/>
        </p:nvGrpSpPr>
        <p:grpSpPr>
          <a:xfrm>
            <a:off x="1437481" y="4999037"/>
            <a:ext cx="39928800" cy="24421286"/>
            <a:chOff x="1437481" y="4999037"/>
            <a:chExt cx="39928800" cy="23764875"/>
          </a:xfrm>
        </p:grpSpPr>
        <p:sp>
          <p:nvSpPr>
            <p:cNvPr id="4" name="Rounded Rectangle 3"/>
            <p:cNvSpPr/>
            <p:nvPr/>
          </p:nvSpPr>
          <p:spPr>
            <a:xfrm>
              <a:off x="1437481" y="4999037"/>
              <a:ext cx="12268200" cy="23698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66" name="Rounded Rectangle 365"/>
            <p:cNvSpPr/>
            <p:nvPr/>
          </p:nvSpPr>
          <p:spPr>
            <a:xfrm>
              <a:off x="29098081" y="5065712"/>
              <a:ext cx="12268200" cy="23698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65" name="Rounded Rectangle 364"/>
            <p:cNvSpPr/>
            <p:nvPr/>
          </p:nvSpPr>
          <p:spPr>
            <a:xfrm>
              <a:off x="15268575" y="5056187"/>
              <a:ext cx="12268200" cy="23698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pic>
        <p:nvPicPr>
          <p:cNvPr id="197" name="Picture 2" descr="L:\templates\epfl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5162" y="837309"/>
            <a:ext cx="6657975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ounded Rectangle 4"/>
          <p:cNvSpPr/>
          <p:nvPr/>
        </p:nvSpPr>
        <p:spPr>
          <a:xfrm>
            <a:off x="12224615" y="681832"/>
            <a:ext cx="23317200" cy="355990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98" name="Rectangle 4"/>
          <p:cNvSpPr>
            <a:spLocks noChangeArrowheads="1"/>
          </p:cNvSpPr>
          <p:nvPr/>
        </p:nvSpPr>
        <p:spPr bwMode="auto">
          <a:xfrm>
            <a:off x="12224615" y="681832"/>
            <a:ext cx="2331720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CA" sz="6600" dirty="0"/>
              <a:t>How Recurrent Dynamics Explain Crowding </a:t>
            </a:r>
          </a:p>
        </p:txBody>
      </p:sp>
      <p:sp>
        <p:nvSpPr>
          <p:cNvPr id="201" name="Rectangle 5"/>
          <p:cNvSpPr>
            <a:spLocks noChangeArrowheads="1"/>
          </p:cNvSpPr>
          <p:nvPr/>
        </p:nvSpPr>
        <p:spPr bwMode="auto">
          <a:xfrm>
            <a:off x="12224615" y="2179637"/>
            <a:ext cx="233172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600" dirty="0" smtClean="0"/>
              <a:t>Aaron Clarke</a:t>
            </a:r>
            <a:r>
              <a:rPr lang="en-US" sz="3600" baseline="30000" dirty="0" smtClean="0"/>
              <a:t>1</a:t>
            </a:r>
            <a:r>
              <a:rPr lang="en-US" sz="3600" dirty="0"/>
              <a:t>, </a:t>
            </a:r>
            <a:r>
              <a:rPr lang="en-US" sz="3600" dirty="0" smtClean="0"/>
              <a:t>Frouke Hermens</a:t>
            </a:r>
            <a:r>
              <a:rPr lang="en-US" sz="3600" baseline="30000" dirty="0" smtClean="0"/>
              <a:t>2</a:t>
            </a:r>
            <a:r>
              <a:rPr lang="en-US" sz="3600" dirty="0" smtClean="0"/>
              <a:t> and </a:t>
            </a:r>
            <a:r>
              <a:rPr lang="en-US" sz="3600" dirty="0"/>
              <a:t>Michael H. Herzog</a:t>
            </a:r>
            <a:r>
              <a:rPr lang="en-US" sz="3600" baseline="30000" dirty="0"/>
              <a:t>1</a:t>
            </a:r>
            <a:r>
              <a:rPr lang="en-US" sz="3600" dirty="0"/>
              <a:t> </a:t>
            </a:r>
          </a:p>
          <a:p>
            <a:pPr marL="1562100" indent="-1562100" algn="ctr"/>
            <a:r>
              <a:rPr lang="en-US" sz="3600" dirty="0" smtClean="0"/>
              <a:t> </a:t>
            </a:r>
            <a:endParaRPr lang="en-US" sz="3600" dirty="0"/>
          </a:p>
          <a:p>
            <a:pPr algn="ctr"/>
            <a:r>
              <a:rPr lang="en-US" sz="2800" baseline="30000" dirty="0"/>
              <a:t>1</a:t>
            </a:r>
            <a:r>
              <a:rPr lang="en-US" sz="2800" dirty="0"/>
              <a:t> Laboratory of Psychophysics, Brain Mind Institute, </a:t>
            </a:r>
            <a:r>
              <a:rPr lang="en-US" sz="2800" dirty="0" err="1"/>
              <a:t>École</a:t>
            </a:r>
            <a:r>
              <a:rPr lang="en-US" sz="2800" dirty="0"/>
              <a:t> Polytechnique Fédérale de Lausanne (EPFL), Switzerland</a:t>
            </a:r>
          </a:p>
          <a:p>
            <a:pPr algn="ctr"/>
            <a:r>
              <a:rPr lang="en-US" sz="2800" baseline="30000" dirty="0"/>
              <a:t>2</a:t>
            </a:r>
            <a:r>
              <a:rPr lang="en-US" sz="2800" dirty="0"/>
              <a:t> </a:t>
            </a:r>
            <a:r>
              <a:rPr lang="en-US" sz="2800" dirty="0" smtClean="0"/>
              <a:t>Laboratory of Experimental Psychology, University of Leuven (K.U. Leuven), </a:t>
            </a:r>
            <a:r>
              <a:rPr lang="en-US" sz="2800" dirty="0" err="1" smtClean="0"/>
              <a:t>Tiensestraat</a:t>
            </a:r>
            <a:r>
              <a:rPr lang="en-US" sz="2800" dirty="0" smtClean="0"/>
              <a:t> 102 – box 3711, Leuven B-3000 Belgium</a:t>
            </a:r>
            <a:endParaRPr lang="en-US" sz="2800" dirty="0"/>
          </a:p>
        </p:txBody>
      </p:sp>
      <p:sp>
        <p:nvSpPr>
          <p:cNvPr id="239" name="Rectangle 8"/>
          <p:cNvSpPr>
            <a:spLocks noChangeArrowheads="1"/>
          </p:cNvSpPr>
          <p:nvPr/>
        </p:nvSpPr>
        <p:spPr bwMode="auto">
          <a:xfrm>
            <a:off x="472282" y="29420323"/>
            <a:ext cx="4179808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3600" dirty="0" smtClean="0">
                <a:hlinkClick r:id="rId6"/>
              </a:rPr>
              <a:t>http://lpsy.epfl.ch </a:t>
            </a:r>
            <a:r>
              <a:rPr lang="en-US" sz="3600" dirty="0" smtClean="0"/>
              <a:t>	         This </a:t>
            </a:r>
            <a:r>
              <a:rPr lang="en-US" sz="3600" dirty="0"/>
              <a:t>work was supported by the </a:t>
            </a:r>
            <a:r>
              <a:rPr lang="en-US" sz="3600" dirty="0" err="1"/>
              <a:t>ProDoc</a:t>
            </a:r>
            <a:r>
              <a:rPr lang="en-US" sz="3600" dirty="0"/>
              <a:t> project "Processes of Perception" of the Swiss National Science Foundation (</a:t>
            </a:r>
            <a:r>
              <a:rPr lang="en-US" sz="3600" dirty="0" smtClean="0"/>
              <a:t>SNF)                Corresponding author: </a:t>
            </a:r>
            <a:r>
              <a:rPr lang="en-US" sz="3600" dirty="0" smtClean="0">
                <a:hlinkClick r:id="rId7"/>
              </a:rPr>
              <a:t>aaron.clarke@epfl.ch</a:t>
            </a:r>
            <a:endParaRPr lang="en-US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2123281" y="5663795"/>
            <a:ext cx="10896600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4000" b="1" dirty="0" smtClean="0"/>
              <a:t>Introduction:</a:t>
            </a:r>
          </a:p>
          <a:p>
            <a:endParaRPr lang="en-CA" sz="4000" b="1" dirty="0" smtClean="0"/>
          </a:p>
          <a:p>
            <a:pPr marL="571500" indent="-571500">
              <a:buFont typeface="Arial" pitchFamily="34" charset="0"/>
              <a:buChar char="•"/>
            </a:pPr>
            <a:r>
              <a:rPr lang="en-CA" sz="3600" dirty="0" smtClean="0"/>
              <a:t>Crowding is the inability to discriminate objects in clutter. 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en-CA" sz="3600" dirty="0" smtClean="0"/>
              <a:t>Vernier discrimination, for example, deteriorates when the Vernier is flanked by parallel lines.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en-CA" sz="3600" dirty="0" smtClean="0"/>
              <a:t>Pooling and lateral inhibition models predict that adding more parallel lines worsens performance.</a:t>
            </a:r>
          </a:p>
        </p:txBody>
      </p:sp>
      <p:sp>
        <p:nvSpPr>
          <p:cNvPr id="638" name="TextBox 637"/>
          <p:cNvSpPr txBox="1"/>
          <p:nvPr/>
        </p:nvSpPr>
        <p:spPr>
          <a:xfrm>
            <a:off x="15450263" y="19684280"/>
            <a:ext cx="116666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itchFamily="34" charset="0"/>
              <a:buChar char="•"/>
            </a:pPr>
            <a:r>
              <a:rPr lang="en-CA" sz="3600" dirty="0" smtClean="0"/>
              <a:t>Temporal dynamics: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5918317" y="20674519"/>
                <a:ext cx="9220200" cy="52410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CA" sz="3600" dirty="0" smtClean="0">
                    <a:ea typeface="Cambria Math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3600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CA" sz="3600" i="1">
                            <a:latin typeface="Cambria Math"/>
                            <a:ea typeface="Cambria Math"/>
                          </a:rPr>
                          <m:t>𝜏</m:t>
                        </m:r>
                      </m:e>
                      <m:sub>
                        <m:r>
                          <a:rPr lang="en-CA" sz="3600" i="1">
                            <a:latin typeface="Cambria Math"/>
                            <a:ea typeface="Cambria Math"/>
                          </a:rPr>
                          <m:t>𝐸</m:t>
                        </m:r>
                      </m:sub>
                    </m:sSub>
                    <m:r>
                      <a:rPr lang="en-CA" sz="3600" i="1" smtClean="0">
                        <a:latin typeface="Cambria Math"/>
                        <a:ea typeface="Cambria Math"/>
                      </a:rPr>
                      <m:t>∙</m:t>
                    </m:r>
                    <m:f>
                      <m:fPr>
                        <m:ctrlPr>
                          <a:rPr lang="en-CA" sz="36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CA" sz="3600" i="1" smtClean="0">
                            <a:latin typeface="Cambria Math"/>
                          </a:rPr>
                          <m:t>𝑑</m:t>
                        </m:r>
                        <m:r>
                          <a:rPr lang="en-CA" sz="3600" b="0" i="1" smtClean="0">
                            <a:latin typeface="Cambria Math"/>
                          </a:rPr>
                          <m:t>𝐸</m:t>
                        </m:r>
                      </m:num>
                      <m:den>
                        <m:r>
                          <a:rPr lang="en-CA" sz="3600" i="1" smtClean="0">
                            <a:latin typeface="Cambria Math"/>
                          </a:rPr>
                          <m:t>𝑑</m:t>
                        </m:r>
                        <m:r>
                          <a:rPr lang="en-CA" sz="3600" b="0" i="1" smtClean="0">
                            <a:latin typeface="Cambria Math"/>
                          </a:rPr>
                          <m:t>𝑡</m:t>
                        </m:r>
                      </m:den>
                    </m:f>
                    <m:r>
                      <a:rPr lang="en-CA" sz="3600" b="0" i="1" smtClean="0">
                        <a:latin typeface="Cambria Math"/>
                      </a:rPr>
                      <m:t>=−</m:t>
                    </m:r>
                    <m:r>
                      <a:rPr lang="en-CA" sz="3600" b="0" i="1" smtClean="0">
                        <a:latin typeface="Cambria Math"/>
                      </a:rPr>
                      <m:t>𝐸</m:t>
                    </m:r>
                    <m:r>
                      <a:rPr lang="en-CA" sz="3600" b="0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CA" sz="3600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CA" sz="3600" i="1">
                            <a:latin typeface="Cambria Math"/>
                            <a:ea typeface="Cambria Math"/>
                          </a:rPr>
                          <m:t>𝐻</m:t>
                        </m:r>
                      </m:e>
                      <m:sub>
                        <m:r>
                          <a:rPr lang="en-CA" sz="3600" i="1">
                            <a:latin typeface="Cambria Math"/>
                            <a:ea typeface="Cambria Math"/>
                          </a:rPr>
                          <m:t>𝐸</m:t>
                        </m:r>
                      </m:sub>
                    </m:sSub>
                    <m:d>
                      <m:dPr>
                        <m:ctrlPr>
                          <a:rPr lang="en-CA" sz="3600" i="1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CA" sz="3600" i="1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CA" sz="3600" i="1">
                                <a:latin typeface="Cambria Math"/>
                                <a:ea typeface="Cambria Math"/>
                              </a:rPr>
                              <m:t>𝑤</m:t>
                            </m:r>
                          </m:e>
                          <m:sub>
                            <m:r>
                              <a:rPr lang="en-CA" sz="3600" i="1">
                                <a:latin typeface="Cambria Math"/>
                                <a:ea typeface="Cambria Math"/>
                              </a:rPr>
                              <m:t>𝐸𝐸</m:t>
                            </m:r>
                          </m:sub>
                        </m:sSub>
                        <m:r>
                          <a:rPr lang="en-CA" sz="3600" i="1">
                            <a:latin typeface="Cambria Math"/>
                            <a:ea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en-CA" sz="3600" i="1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CA" sz="3600" i="1">
                                <a:latin typeface="Cambria Math"/>
                                <a:ea typeface="Cambria Math"/>
                              </a:rPr>
                              <m:t>𝑤</m:t>
                            </m:r>
                          </m:e>
                          <m:sub>
                            <m:r>
                              <a:rPr lang="en-CA" sz="3600" i="1">
                                <a:latin typeface="Cambria Math"/>
                                <a:ea typeface="Cambria Math"/>
                              </a:rPr>
                              <m:t>𝐼𝐼</m:t>
                            </m:r>
                          </m:sub>
                        </m:sSub>
                        <m:r>
                          <a:rPr lang="en-CA" sz="3600" i="1">
                            <a:latin typeface="Cambria Math"/>
                            <a:ea typeface="Cambria Math"/>
                          </a:rPr>
                          <m:t>+</m:t>
                        </m:r>
                        <m:r>
                          <a:rPr lang="en-CA" sz="3600" i="1">
                            <a:latin typeface="Cambria Math"/>
                            <a:ea typeface="Cambria Math"/>
                          </a:rPr>
                          <m:t>𝑖𝑛𝑝</m:t>
                        </m:r>
                      </m:e>
                    </m:d>
                  </m:oMath>
                </a14:m>
                <a:endParaRPr lang="en-CA" sz="3600" dirty="0" smtClean="0"/>
              </a:p>
              <a:p>
                <a:r>
                  <a:rPr lang="en-CA" sz="3600" dirty="0" smtClean="0">
                    <a:ea typeface="Cambria Math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3600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CA" sz="3600" i="1">
                            <a:latin typeface="Cambria Math"/>
                            <a:ea typeface="Cambria Math"/>
                          </a:rPr>
                          <m:t>𝜏</m:t>
                        </m:r>
                      </m:e>
                      <m:sub>
                        <m:r>
                          <a:rPr lang="en-CA" sz="3600" b="0" i="1" smtClean="0">
                            <a:latin typeface="Cambria Math"/>
                            <a:ea typeface="Cambria Math"/>
                          </a:rPr>
                          <m:t>𝐼</m:t>
                        </m:r>
                      </m:sub>
                    </m:sSub>
                    <m:r>
                      <a:rPr lang="en-CA" sz="3600" i="1">
                        <a:latin typeface="Cambria Math"/>
                        <a:ea typeface="Cambria Math"/>
                      </a:rPr>
                      <m:t>∙</m:t>
                    </m:r>
                    <m:f>
                      <m:fPr>
                        <m:ctrlPr>
                          <a:rPr lang="en-CA" sz="3600" i="1">
                            <a:latin typeface="Cambria Math"/>
                          </a:rPr>
                        </m:ctrlPr>
                      </m:fPr>
                      <m:num>
                        <m:r>
                          <a:rPr lang="en-CA" sz="3600" i="1">
                            <a:latin typeface="Cambria Math"/>
                          </a:rPr>
                          <m:t>𝑑</m:t>
                        </m:r>
                        <m:r>
                          <a:rPr lang="en-CA" sz="3600" b="0" i="1" smtClean="0">
                            <a:latin typeface="Cambria Math"/>
                          </a:rPr>
                          <m:t>𝐼</m:t>
                        </m:r>
                      </m:num>
                      <m:den>
                        <m:r>
                          <a:rPr lang="en-CA" sz="3600" i="1">
                            <a:latin typeface="Cambria Math"/>
                          </a:rPr>
                          <m:t>𝑑𝑡</m:t>
                        </m:r>
                      </m:den>
                    </m:f>
                    <m:r>
                      <a:rPr lang="en-CA" sz="3600" i="1">
                        <a:latin typeface="Cambria Math"/>
                      </a:rPr>
                      <m:t>=−</m:t>
                    </m:r>
                    <m:r>
                      <a:rPr lang="en-CA" sz="3600" b="0" i="1" smtClean="0">
                        <a:latin typeface="Cambria Math"/>
                      </a:rPr>
                      <m:t>𝐼</m:t>
                    </m:r>
                    <m:r>
                      <a:rPr lang="en-CA" sz="3600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CA" sz="3600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CA" sz="3600" i="1">
                            <a:latin typeface="Cambria Math"/>
                            <a:ea typeface="Cambria Math"/>
                          </a:rPr>
                          <m:t>𝐻</m:t>
                        </m:r>
                      </m:e>
                      <m:sub>
                        <m:r>
                          <a:rPr lang="en-CA" sz="3600" b="0" i="1" smtClean="0">
                            <a:latin typeface="Cambria Math"/>
                            <a:ea typeface="Cambria Math"/>
                          </a:rPr>
                          <m:t>𝐼</m:t>
                        </m:r>
                      </m:sub>
                    </m:sSub>
                    <m:d>
                      <m:dPr>
                        <m:ctrlPr>
                          <a:rPr lang="en-CA" sz="3600" i="1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CA" sz="3600" i="1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CA" sz="3600" i="1">
                                <a:latin typeface="Cambria Math"/>
                                <a:ea typeface="Cambria Math"/>
                              </a:rPr>
                              <m:t>𝑤</m:t>
                            </m:r>
                          </m:e>
                          <m:sub>
                            <m:r>
                              <a:rPr lang="en-CA" sz="3600" i="1">
                                <a:latin typeface="Cambria Math"/>
                                <a:ea typeface="Cambria Math"/>
                              </a:rPr>
                              <m:t>𝐸𝐸</m:t>
                            </m:r>
                          </m:sub>
                        </m:sSub>
                        <m:r>
                          <a:rPr lang="en-CA" sz="3600" i="1">
                            <a:latin typeface="Cambria Math"/>
                            <a:ea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en-CA" sz="3600" i="1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CA" sz="3600" i="1">
                                <a:latin typeface="Cambria Math"/>
                                <a:ea typeface="Cambria Math"/>
                              </a:rPr>
                              <m:t>𝑤</m:t>
                            </m:r>
                          </m:e>
                          <m:sub>
                            <m:r>
                              <a:rPr lang="en-CA" sz="3600" i="1">
                                <a:latin typeface="Cambria Math"/>
                                <a:ea typeface="Cambria Math"/>
                              </a:rPr>
                              <m:t>𝐼𝐼</m:t>
                            </m:r>
                          </m:sub>
                        </m:sSub>
                        <m:r>
                          <a:rPr lang="en-CA" sz="3600" i="1">
                            <a:latin typeface="Cambria Math"/>
                            <a:ea typeface="Cambria Math"/>
                          </a:rPr>
                          <m:t>+</m:t>
                        </m:r>
                        <m:r>
                          <a:rPr lang="en-CA" sz="3600" i="1">
                            <a:latin typeface="Cambria Math"/>
                            <a:ea typeface="Cambria Math"/>
                          </a:rPr>
                          <m:t>𝑖𝑛𝑝</m:t>
                        </m:r>
                      </m:e>
                    </m:d>
                  </m:oMath>
                </a14:m>
                <a:endParaRPr lang="en-CA" sz="3600" dirty="0" smtClean="0"/>
              </a:p>
              <a:p>
                <a:r>
                  <a:rPr lang="en-CA" sz="36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3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CA" sz="3600" b="0" i="1" smtClean="0">
                            <a:latin typeface="Cambria Math"/>
                          </a:rPr>
                          <m:t>𝐻</m:t>
                        </m:r>
                      </m:e>
                      <m:sub>
                        <m:r>
                          <a:rPr lang="en-CA" sz="3600" b="0" i="1" smtClean="0">
                            <a:latin typeface="Cambria Math"/>
                          </a:rPr>
                          <m:t>𝐸</m:t>
                        </m:r>
                      </m:sub>
                    </m:sSub>
                    <m:d>
                      <m:dPr>
                        <m:ctrlPr>
                          <a:rPr lang="en-CA" sz="360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CA" sz="3600" b="0" i="1" smtClean="0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en-CA" sz="3600" b="0" i="1" smtClean="0">
                        <a:latin typeface="Cambria Math"/>
                      </a:rPr>
                      <m:t>=</m:t>
                    </m:r>
                    <m:r>
                      <a:rPr lang="en-CA" sz="3600" b="0" i="1" smtClean="0">
                        <a:latin typeface="Cambria Math"/>
                      </a:rPr>
                      <m:t>𝑚𝑎𝑥</m:t>
                    </m:r>
                    <m:d>
                      <m:dPr>
                        <m:ctrlPr>
                          <a:rPr lang="en-CA" sz="36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CA" sz="3600" b="0" i="1" smtClean="0">
                            <a:latin typeface="Cambria Math"/>
                          </a:rPr>
                          <m:t>3</m:t>
                        </m:r>
                        <m:r>
                          <a:rPr lang="en-CA" sz="3600" b="0" i="1" smtClean="0">
                            <a:latin typeface="Cambria Math"/>
                          </a:rPr>
                          <m:t>𝑥</m:t>
                        </m:r>
                        <m:r>
                          <a:rPr lang="en-CA" sz="3600" b="0" i="1" smtClean="0">
                            <a:latin typeface="Cambria Math"/>
                          </a:rPr>
                          <m:t>,0</m:t>
                        </m:r>
                      </m:e>
                    </m:d>
                  </m:oMath>
                </a14:m>
                <a:endParaRPr lang="en-CA" sz="3600" dirty="0" smtClean="0"/>
              </a:p>
              <a:p>
                <a:r>
                  <a:rPr lang="en-CA" sz="36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36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CA" sz="3600" b="0" i="1" dirty="0" smtClean="0">
                            <a:latin typeface="Cambria Math"/>
                          </a:rPr>
                          <m:t>𝐻</m:t>
                        </m:r>
                      </m:e>
                      <m:sub>
                        <m:r>
                          <a:rPr lang="en-CA" sz="3600" b="0" i="1" dirty="0" smtClean="0">
                            <a:latin typeface="Cambria Math"/>
                          </a:rPr>
                          <m:t>𝐼</m:t>
                        </m:r>
                      </m:sub>
                    </m:sSub>
                    <m:d>
                      <m:dPr>
                        <m:ctrlPr>
                          <a:rPr lang="en-CA" sz="360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CA" sz="3600" b="0" i="1" dirty="0" smtClean="0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en-CA" sz="3600" b="0" i="1" dirty="0" smtClean="0">
                        <a:latin typeface="Cambria Math"/>
                      </a:rPr>
                      <m:t>=</m:t>
                    </m:r>
                    <m:r>
                      <a:rPr lang="en-CA" sz="3600" b="0" i="1" dirty="0" smtClean="0">
                        <a:latin typeface="Cambria Math"/>
                      </a:rPr>
                      <m:t>𝑚𝑎𝑥</m:t>
                    </m:r>
                    <m:d>
                      <m:dPr>
                        <m:ctrlPr>
                          <a:rPr lang="en-CA" sz="3600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CA" sz="3600" b="0" i="1" dirty="0" smtClean="0">
                            <a:latin typeface="Cambria Math"/>
                          </a:rPr>
                          <m:t>5.4</m:t>
                        </m:r>
                        <m:r>
                          <a:rPr lang="en-CA" sz="3600" b="0" i="1" dirty="0" smtClean="0">
                            <a:latin typeface="Cambria Math"/>
                          </a:rPr>
                          <m:t>𝑥</m:t>
                        </m:r>
                        <m:r>
                          <a:rPr lang="en-CA" sz="3600" b="0" i="1" dirty="0" smtClean="0">
                            <a:latin typeface="Cambria Math"/>
                          </a:rPr>
                          <m:t>,0</m:t>
                        </m:r>
                      </m:e>
                    </m:d>
                  </m:oMath>
                </a14:m>
                <a:endParaRPr lang="en-CA" sz="3600" dirty="0" smtClean="0"/>
              </a:p>
              <a:p>
                <a:r>
                  <a:rPr lang="en-CA" sz="36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3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CA" sz="3600" i="1">
                            <a:latin typeface="Cambria Math"/>
                          </a:rPr>
                          <m:t>𝑤</m:t>
                        </m:r>
                      </m:e>
                      <m:sub>
                        <m:r>
                          <a:rPr lang="en-CA" sz="3600" i="1">
                            <a:latin typeface="Cambria Math"/>
                          </a:rPr>
                          <m:t>𝐸𝐸</m:t>
                        </m:r>
                      </m:sub>
                    </m:sSub>
                    <m:d>
                      <m:dPr>
                        <m:ctrlPr>
                          <a:rPr lang="en-CA" sz="3600" i="1">
                            <a:latin typeface="Cambria Math"/>
                          </a:rPr>
                        </m:ctrlPr>
                      </m:dPr>
                      <m:e>
                        <m:r>
                          <a:rPr lang="en-CA" sz="3600" i="1">
                            <a:latin typeface="Cambria Math"/>
                          </a:rPr>
                          <m:t>𝐿</m:t>
                        </m:r>
                      </m:e>
                    </m:d>
                    <m:r>
                      <a:rPr lang="en-CA" sz="3600" i="1">
                        <a:latin typeface="Cambria Math"/>
                        <a:ea typeface="Cambria Math"/>
                      </a:rPr>
                      <m:t>=</m:t>
                    </m:r>
                    <m:nary>
                      <m:naryPr>
                        <m:chr m:val="∑"/>
                        <m:supHide m:val="on"/>
                        <m:ctrlPr>
                          <a:rPr lang="en-CA" sz="3600" i="1">
                            <a:latin typeface="Cambria Math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CA" sz="3600" i="1">
                            <a:latin typeface="Cambria Math"/>
                          </a:rPr>
                          <m:t>𝐿</m:t>
                        </m:r>
                        <m:r>
                          <a:rPr lang="en-CA" sz="3600" i="1">
                            <a:latin typeface="Cambria Math"/>
                          </a:rPr>
                          <m:t>𝐿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CA" sz="36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CA" sz="3600" i="1">
                                <a:latin typeface="Cambria Math"/>
                              </a:rPr>
                              <m:t>𝑐</m:t>
                            </m:r>
                          </m:e>
                          <m:sub>
                            <m:r>
                              <a:rPr lang="en-CA" sz="3600" i="1">
                                <a:latin typeface="Cambria Math"/>
                              </a:rPr>
                              <m:t>𝐸</m:t>
                            </m:r>
                          </m:sub>
                        </m:sSub>
                        <m:r>
                          <a:rPr lang="en-CA" sz="3600" i="1">
                            <a:latin typeface="Cambria Math"/>
                            <a:ea typeface="Cambria Math"/>
                          </a:rPr>
                          <m:t>∙</m:t>
                        </m:r>
                        <m:sSub>
                          <m:sSubPr>
                            <m:ctrlPr>
                              <a:rPr lang="en-CA" sz="3600" i="1">
                                <a:latin typeface="Cambria Math"/>
                              </a:rPr>
                            </m:ctrlPr>
                          </m:sSubPr>
                          <m:e>
                            <m:f>
                              <m:fPr>
                                <m:ctrlPr>
                                  <a:rPr lang="en-CA" sz="3600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CA" sz="3600" i="1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CA" sz="3600" i="1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  <m:sSub>
                              <m:sSubPr>
                                <m:ctrlPr>
                                  <a:rPr lang="en-CA" sz="36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CA" sz="3600" i="1">
                                    <a:latin typeface="Cambria Math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en-CA" sz="3600" i="1">
                                    <a:latin typeface="Cambria Math"/>
                                  </a:rPr>
                                  <m:t>𝐿𝐿</m:t>
                                </m:r>
                              </m:sub>
                            </m:sSub>
                            <m:r>
                              <m:rPr>
                                <m:nor/>
                              </m:rPr>
                              <a:rPr lang="en-CA" sz="3600" dirty="0"/>
                              <m:t>⊗</m:t>
                            </m:r>
                            <m:sSub>
                              <m:sSubPr>
                                <m:ctrlPr>
                                  <a:rPr lang="en-CA" sz="3600" i="1"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CA" sz="3600" i="1">
                                    <a:latin typeface="Cambria Math"/>
                                    <a:ea typeface="Cambria Math"/>
                                  </a:rPr>
                                  <m:t>𝑊</m:t>
                                </m:r>
                              </m:e>
                              <m:sub>
                                <m:r>
                                  <a:rPr lang="en-CA" sz="3600" i="1">
                                    <a:latin typeface="Cambria Math"/>
                                    <a:ea typeface="Cambria Math"/>
                                  </a:rPr>
                                  <m:t>𝐸</m:t>
                                </m:r>
                              </m:sub>
                            </m:sSub>
                            <m:r>
                              <a:rPr lang="en-CA" sz="3600" i="1">
                                <a:latin typeface="Cambria Math"/>
                                <a:ea typeface="Cambria Math"/>
                              </a:rPr>
                              <m:t>∙</m:t>
                            </m:r>
                            <m:r>
                              <a:rPr lang="en-CA" sz="3600" i="1">
                                <a:latin typeface="Cambria Math"/>
                              </a:rPr>
                              <m:t>𝑤</m:t>
                            </m:r>
                          </m:e>
                          <m:sub>
                            <m:r>
                              <a:rPr lang="en-CA" sz="3600" i="1">
                                <a:latin typeface="Cambria Math"/>
                              </a:rPr>
                              <m:t>𝐵𝑡𝑤</m:t>
                            </m:r>
                          </m:sub>
                        </m:sSub>
                        <m:d>
                          <m:dPr>
                            <m:ctrlPr>
                              <a:rPr lang="en-CA" sz="36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CA" sz="3600" i="1">
                                <a:latin typeface="Cambria Math"/>
                              </a:rPr>
                              <m:t>𝐿𝐿</m:t>
                            </m:r>
                            <m:r>
                              <a:rPr lang="en-CA" sz="3600" i="1">
                                <a:latin typeface="Cambria Math"/>
                              </a:rPr>
                              <m:t>;</m:t>
                            </m:r>
                            <m:r>
                              <a:rPr lang="en-CA" sz="3600" i="1">
                                <a:latin typeface="Cambria Math"/>
                              </a:rPr>
                              <m:t>𝐿</m:t>
                            </m:r>
                          </m:e>
                        </m:d>
                      </m:e>
                    </m:nary>
                  </m:oMath>
                </a14:m>
                <a:endParaRPr lang="en-CA" sz="3600" dirty="0"/>
              </a:p>
              <a:p>
                <a:r>
                  <a:rPr lang="en-CA" sz="36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3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CA" sz="3600" i="1">
                            <a:latin typeface="Cambria Math"/>
                          </a:rPr>
                          <m:t>𝑤</m:t>
                        </m:r>
                      </m:e>
                      <m:sub>
                        <m:r>
                          <a:rPr lang="en-CA" sz="3600" i="1">
                            <a:latin typeface="Cambria Math"/>
                          </a:rPr>
                          <m:t>𝐼𝐼</m:t>
                        </m:r>
                      </m:sub>
                    </m:sSub>
                    <m:d>
                      <m:dPr>
                        <m:ctrlPr>
                          <a:rPr lang="en-CA" sz="3600" i="1">
                            <a:latin typeface="Cambria Math"/>
                          </a:rPr>
                        </m:ctrlPr>
                      </m:dPr>
                      <m:e>
                        <m:r>
                          <a:rPr lang="en-CA" sz="3600" i="1">
                            <a:latin typeface="Cambria Math"/>
                          </a:rPr>
                          <m:t>𝐿</m:t>
                        </m:r>
                      </m:e>
                    </m:d>
                    <m:r>
                      <a:rPr lang="en-CA" sz="3600" i="1">
                        <a:latin typeface="Cambria Math"/>
                        <a:ea typeface="Cambria Math"/>
                      </a:rPr>
                      <m:t>=</m:t>
                    </m:r>
                    <m:nary>
                      <m:naryPr>
                        <m:chr m:val="∑"/>
                        <m:supHide m:val="on"/>
                        <m:ctrlPr>
                          <a:rPr lang="en-CA" sz="3600" i="1">
                            <a:latin typeface="Cambria Math"/>
                          </a:rPr>
                        </m:ctrlPr>
                      </m:naryPr>
                      <m:sub>
                        <m:r>
                          <a:rPr lang="en-CA" sz="3600" i="1">
                            <a:latin typeface="Cambria Math"/>
                          </a:rPr>
                          <m:t>𝐿</m:t>
                        </m:r>
                        <m:r>
                          <m:rPr>
                            <m:brk m:alnAt="7"/>
                          </m:rPr>
                          <a:rPr lang="en-CA" sz="3600" i="1">
                            <a:latin typeface="Cambria Math"/>
                          </a:rPr>
                          <m:t>𝐿</m:t>
                        </m:r>
                      </m:sub>
                      <m:sup/>
                      <m:e>
                        <m:r>
                          <a:rPr lang="en-CA" sz="3600" i="1">
                            <a:latin typeface="Cambria Math"/>
                          </a:rPr>
                          <m:t>−</m:t>
                        </m:r>
                        <m:f>
                          <m:fPr>
                            <m:ctrlPr>
                              <a:rPr lang="en-CA" sz="36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CA" sz="3600" i="1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CA" sz="3600" i="1">
                                <a:latin typeface="Cambria Math"/>
                              </a:rPr>
                              <m:t>2</m:t>
                            </m:r>
                          </m:den>
                        </m:f>
                        <m:sSub>
                          <m:sSubPr>
                            <m:ctrlPr>
                              <a:rPr lang="en-CA" sz="36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CA" sz="3600" i="1">
                                <a:latin typeface="Cambria Math"/>
                              </a:rPr>
                              <m:t>𝐼</m:t>
                            </m:r>
                          </m:e>
                          <m:sub>
                            <m:r>
                              <a:rPr lang="en-CA" sz="3600" i="1">
                                <a:latin typeface="Cambria Math"/>
                              </a:rPr>
                              <m:t>𝐿𝐿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CA" sz="3600" dirty="0"/>
                          <m:t>⊗</m:t>
                        </m:r>
                        <m:sSub>
                          <m:sSubPr>
                            <m:ctrlPr>
                              <a:rPr lang="en-CA" sz="3600" i="1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CA" sz="3600" i="1">
                                <a:latin typeface="Cambria Math"/>
                                <a:ea typeface="Cambria Math"/>
                              </a:rPr>
                              <m:t>𝑊</m:t>
                            </m:r>
                          </m:e>
                          <m:sub>
                            <m:r>
                              <a:rPr lang="en-CA" sz="3600" i="1">
                                <a:latin typeface="Cambria Math"/>
                                <a:ea typeface="Cambria Math"/>
                              </a:rPr>
                              <m:t>𝐼</m:t>
                            </m:r>
                          </m:sub>
                        </m:sSub>
                        <m:sSub>
                          <m:sSubPr>
                            <m:ctrlPr>
                              <a:rPr lang="en-CA" sz="36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CA" sz="3600" i="1">
                                <a:latin typeface="Cambria Math"/>
                                <a:ea typeface="Cambria Math"/>
                              </a:rPr>
                              <m:t>∙</m:t>
                            </m:r>
                            <m:r>
                              <a:rPr lang="en-CA" sz="3600" i="1">
                                <a:latin typeface="Cambria Math"/>
                              </a:rPr>
                              <m:t>𝑤</m:t>
                            </m:r>
                          </m:e>
                          <m:sub>
                            <m:r>
                              <a:rPr lang="en-CA" sz="3600" i="1">
                                <a:latin typeface="Cambria Math"/>
                              </a:rPr>
                              <m:t>𝐵𝑡𝑤</m:t>
                            </m:r>
                          </m:sub>
                        </m:sSub>
                        <m:d>
                          <m:dPr>
                            <m:ctrlPr>
                              <a:rPr lang="en-CA" sz="36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CA" sz="3600" i="1">
                                <a:latin typeface="Cambria Math"/>
                              </a:rPr>
                              <m:t>𝐿𝐿</m:t>
                            </m:r>
                            <m:r>
                              <a:rPr lang="en-CA" sz="3600" i="1">
                                <a:latin typeface="Cambria Math"/>
                              </a:rPr>
                              <m:t>;</m:t>
                            </m:r>
                            <m:r>
                              <a:rPr lang="en-CA" sz="3600" i="1">
                                <a:latin typeface="Cambria Math"/>
                              </a:rPr>
                              <m:t>𝐿</m:t>
                            </m:r>
                          </m:e>
                        </m:d>
                      </m:e>
                    </m:nary>
                  </m:oMath>
                </a14:m>
                <a:endParaRPr lang="en-CA" sz="3600" dirty="0" smtClean="0"/>
              </a:p>
              <a:p>
                <a:r>
                  <a:rPr lang="en-CA" sz="36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3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CA" sz="3600" i="1">
                            <a:latin typeface="Cambria Math"/>
                          </a:rPr>
                          <m:t>𝑤</m:t>
                        </m:r>
                      </m:e>
                      <m:sub>
                        <m:r>
                          <a:rPr lang="en-CA" sz="3600" i="1">
                            <a:latin typeface="Cambria Math"/>
                          </a:rPr>
                          <m:t>𝐵𝑡𝑤</m:t>
                        </m:r>
                      </m:sub>
                    </m:sSub>
                    <m:d>
                      <m:dPr>
                        <m:ctrlPr>
                          <a:rPr lang="en-CA" sz="3600" i="1">
                            <a:latin typeface="Cambria Math"/>
                          </a:rPr>
                        </m:ctrlPr>
                      </m:dPr>
                      <m:e>
                        <m:r>
                          <a:rPr lang="en-CA" sz="3600" i="1">
                            <a:latin typeface="Cambria Math"/>
                          </a:rPr>
                          <m:t>𝐿</m:t>
                        </m:r>
                        <m:r>
                          <a:rPr lang="en-CA" sz="3600" i="1">
                            <a:latin typeface="Cambria Math"/>
                          </a:rPr>
                          <m:t>;</m:t>
                        </m:r>
                        <m:r>
                          <a:rPr lang="en-CA" sz="3600" i="1">
                            <a:latin typeface="Cambria Math"/>
                            <a:ea typeface="Cambria Math"/>
                          </a:rPr>
                          <m:t>𝜇</m:t>
                        </m:r>
                      </m:e>
                    </m:d>
                    <m:r>
                      <a:rPr lang="en-CA" sz="36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CA" sz="3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CA" sz="3600" i="1"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en-CA" sz="3600" i="1">
                            <a:latin typeface="Cambria Math"/>
                          </a:rPr>
                          <m:t>𝐵𝑡𝑤</m:t>
                        </m:r>
                      </m:sub>
                    </m:sSub>
                    <m:sSup>
                      <m:sSupPr>
                        <m:ctrlPr>
                          <a:rPr lang="en-CA" sz="3600" i="1">
                            <a:latin typeface="Cambria Math"/>
                          </a:rPr>
                        </m:ctrlPr>
                      </m:sSupPr>
                      <m:e>
                        <m:r>
                          <a:rPr lang="en-CA" sz="3600" i="1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CA" sz="3600" i="1">
                            <a:latin typeface="Cambria Math"/>
                          </a:rPr>
                          <m:t>−</m:t>
                        </m:r>
                        <m:f>
                          <m:fPr>
                            <m:ctrlPr>
                              <a:rPr lang="en-CA" sz="3600" i="1">
                                <a:latin typeface="Cambria Math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CA" sz="36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CA" sz="3600" i="1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n-CA" sz="3600" i="1">
                                        <a:latin typeface="Cambria Math"/>
                                      </a:rPr>
                                      <m:t>𝐿</m:t>
                                    </m:r>
                                    <m:r>
                                      <a:rPr lang="en-CA" sz="3600" i="1">
                                        <a:latin typeface="Cambria Math"/>
                                      </a:rPr>
                                      <m:t>−</m:t>
                                    </m:r>
                                    <m:r>
                                      <a:rPr lang="en-CA" sz="3600" i="1">
                                        <a:latin typeface="Cambria Math"/>
                                        <a:ea typeface="Cambria Math"/>
                                      </a:rPr>
                                      <m:t>𝜇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en-CA" sz="3600" i="1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sSup>
                              <m:sSupPr>
                                <m:ctrlPr>
                                  <a:rPr lang="en-CA" sz="36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CA" sz="3600" i="1">
                                    <a:latin typeface="Cambria Math"/>
                                    <a:ea typeface="Cambria Math"/>
                                  </a:rPr>
                                  <m:t>𝜎</m:t>
                                </m:r>
                              </m:e>
                              <m:sup>
                                <m:r>
                                  <a:rPr lang="en-CA" sz="3600" i="1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</m:sup>
                    </m:sSup>
                  </m:oMath>
                </a14:m>
                <a:endParaRPr lang="en-CA" sz="36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918317" y="20674519"/>
                <a:ext cx="9220200" cy="5241050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00" name="TextBox 899"/>
          <p:cNvSpPr txBox="1"/>
          <p:nvPr/>
        </p:nvSpPr>
        <p:spPr>
          <a:xfrm>
            <a:off x="29364673" y="25801637"/>
            <a:ext cx="11528639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800000"/>
            <a:r>
              <a:rPr lang="en-CA" sz="4000" b="1" dirty="0" smtClean="0"/>
              <a:t>Conclusions:</a:t>
            </a:r>
            <a:endParaRPr lang="en-CA" sz="3600" b="1" dirty="0"/>
          </a:p>
          <a:p>
            <a:pPr marL="571500" indent="-571500" defTabSz="1800000">
              <a:buFont typeface="Arial" pitchFamily="34" charset="0"/>
              <a:buChar char="•"/>
            </a:pPr>
            <a:r>
              <a:rPr lang="en-CA" sz="3600" dirty="0" smtClean="0"/>
              <a:t>Crowding cannot be explained by lateral inhibition or spatial pooling models.</a:t>
            </a:r>
          </a:p>
          <a:p>
            <a:pPr marL="571500" indent="-571500" defTabSz="1800000">
              <a:buFont typeface="Arial" pitchFamily="34" charset="0"/>
              <a:buChar char="•"/>
            </a:pPr>
            <a:r>
              <a:rPr lang="en-CA" sz="3600" dirty="0" smtClean="0"/>
              <a:t>Crowding can be explained via a Wilson-Cowan type model.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1424906" y="19926456"/>
            <a:ext cx="12356975" cy="8084981"/>
            <a:chOff x="1424906" y="13152437"/>
            <a:chExt cx="12356975" cy="8084981"/>
          </a:xfrm>
        </p:grpSpPr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24906" y="13152437"/>
              <a:ext cx="12356975" cy="68447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441" name="TextBox 1440"/>
            <p:cNvSpPr txBox="1"/>
            <p:nvPr/>
          </p:nvSpPr>
          <p:spPr>
            <a:xfrm>
              <a:off x="2286792" y="19483092"/>
              <a:ext cx="10072687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sz="3600" dirty="0" smtClean="0"/>
                <a:t>Figure 1. Left: Human data from </a:t>
              </a:r>
              <a:r>
                <a:rPr lang="en-CA" sz="3600" dirty="0" err="1" smtClean="0"/>
                <a:t>Malania</a:t>
              </a:r>
              <a:r>
                <a:rPr lang="en-CA" sz="3600" dirty="0" smtClean="0"/>
                <a:t> et al. (2007).  Right: Model results for the same conditions.</a:t>
              </a:r>
              <a:endParaRPr lang="en-CA" sz="3600" dirty="0"/>
            </a:p>
          </p:txBody>
        </p:sp>
        <p:grpSp>
          <p:nvGrpSpPr>
            <p:cNvPr id="482" name="Group 481"/>
            <p:cNvGrpSpPr/>
            <p:nvPr/>
          </p:nvGrpSpPr>
          <p:grpSpPr>
            <a:xfrm>
              <a:off x="3446809" y="15453100"/>
              <a:ext cx="3595404" cy="2980306"/>
              <a:chOff x="3166552" y="17244444"/>
              <a:chExt cx="3595404" cy="2980306"/>
            </a:xfrm>
          </p:grpSpPr>
          <p:grpSp>
            <p:nvGrpSpPr>
              <p:cNvPr id="785" name="Group 784"/>
              <p:cNvGrpSpPr>
                <a:grpSpLocks noChangeAspect="1"/>
              </p:cNvGrpSpPr>
              <p:nvPr/>
            </p:nvGrpSpPr>
            <p:grpSpPr>
              <a:xfrm>
                <a:off x="3166552" y="19096037"/>
                <a:ext cx="104775" cy="576263"/>
                <a:chOff x="45316775" y="9920288"/>
                <a:chExt cx="209550" cy="1152525"/>
              </a:xfrm>
            </p:grpSpPr>
            <p:sp>
              <p:nvSpPr>
                <p:cNvPr id="786" name="Line 175"/>
                <p:cNvSpPr>
                  <a:spLocks noChangeShapeType="1"/>
                </p:cNvSpPr>
                <p:nvPr/>
              </p:nvSpPr>
              <p:spPr bwMode="auto">
                <a:xfrm flipV="1">
                  <a:off x="45412025" y="10510838"/>
                  <a:ext cx="0" cy="27622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CA"/>
                </a:p>
              </p:txBody>
            </p:sp>
            <p:sp>
              <p:nvSpPr>
                <p:cNvPr id="787" name="Line 176"/>
                <p:cNvSpPr>
                  <a:spLocks noChangeShapeType="1"/>
                </p:cNvSpPr>
                <p:nvPr/>
              </p:nvSpPr>
              <p:spPr bwMode="auto">
                <a:xfrm flipV="1">
                  <a:off x="45431075" y="10206038"/>
                  <a:ext cx="0" cy="27622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CA"/>
                </a:p>
              </p:txBody>
            </p:sp>
            <p:sp>
              <p:nvSpPr>
                <p:cNvPr id="788" name="Line 177"/>
                <p:cNvSpPr>
                  <a:spLocks noChangeShapeType="1"/>
                </p:cNvSpPr>
                <p:nvPr/>
              </p:nvSpPr>
              <p:spPr bwMode="auto">
                <a:xfrm flipV="1">
                  <a:off x="45316775" y="9920288"/>
                  <a:ext cx="0" cy="115252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CA"/>
                </a:p>
              </p:txBody>
            </p:sp>
            <p:sp>
              <p:nvSpPr>
                <p:cNvPr id="789" name="Line 178"/>
                <p:cNvSpPr>
                  <a:spLocks noChangeShapeType="1"/>
                </p:cNvSpPr>
                <p:nvPr/>
              </p:nvSpPr>
              <p:spPr bwMode="auto">
                <a:xfrm flipV="1">
                  <a:off x="45526325" y="9920288"/>
                  <a:ext cx="0" cy="115252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CA"/>
                </a:p>
              </p:txBody>
            </p:sp>
          </p:grpSp>
          <p:grpSp>
            <p:nvGrpSpPr>
              <p:cNvPr id="775" name="Group 774"/>
              <p:cNvGrpSpPr>
                <a:grpSpLocks noChangeAspect="1"/>
              </p:cNvGrpSpPr>
              <p:nvPr/>
            </p:nvGrpSpPr>
            <p:grpSpPr>
              <a:xfrm>
                <a:off x="3166552" y="18486437"/>
                <a:ext cx="104775" cy="290513"/>
                <a:chOff x="43337163" y="11860213"/>
                <a:chExt cx="209550" cy="581025"/>
              </a:xfrm>
            </p:grpSpPr>
            <p:sp>
              <p:nvSpPr>
                <p:cNvPr id="776" name="Line 161"/>
                <p:cNvSpPr>
                  <a:spLocks noChangeShapeType="1"/>
                </p:cNvSpPr>
                <p:nvPr/>
              </p:nvSpPr>
              <p:spPr bwMode="auto">
                <a:xfrm flipV="1">
                  <a:off x="43432413" y="12165013"/>
                  <a:ext cx="0" cy="27622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CA"/>
                </a:p>
              </p:txBody>
            </p:sp>
            <p:sp>
              <p:nvSpPr>
                <p:cNvPr id="777" name="Line 162"/>
                <p:cNvSpPr>
                  <a:spLocks noChangeShapeType="1"/>
                </p:cNvSpPr>
                <p:nvPr/>
              </p:nvSpPr>
              <p:spPr bwMode="auto">
                <a:xfrm flipV="1">
                  <a:off x="43451463" y="11860213"/>
                  <a:ext cx="0" cy="27622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CA"/>
                </a:p>
              </p:txBody>
            </p:sp>
            <p:sp>
              <p:nvSpPr>
                <p:cNvPr id="778" name="Line 163"/>
                <p:cNvSpPr>
                  <a:spLocks noChangeShapeType="1"/>
                </p:cNvSpPr>
                <p:nvPr/>
              </p:nvSpPr>
              <p:spPr bwMode="auto">
                <a:xfrm flipV="1">
                  <a:off x="43337163" y="12012613"/>
                  <a:ext cx="0" cy="27622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CA"/>
                </a:p>
              </p:txBody>
            </p:sp>
            <p:sp>
              <p:nvSpPr>
                <p:cNvPr id="779" name="Line 164"/>
                <p:cNvSpPr>
                  <a:spLocks noChangeShapeType="1"/>
                </p:cNvSpPr>
                <p:nvPr/>
              </p:nvSpPr>
              <p:spPr bwMode="auto">
                <a:xfrm flipV="1">
                  <a:off x="43546713" y="12012613"/>
                  <a:ext cx="0" cy="27622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CA"/>
                </a:p>
              </p:txBody>
            </p:sp>
          </p:grpSp>
          <p:grpSp>
            <p:nvGrpSpPr>
              <p:cNvPr id="780" name="Group 779"/>
              <p:cNvGrpSpPr>
                <a:grpSpLocks noChangeAspect="1"/>
              </p:cNvGrpSpPr>
              <p:nvPr/>
            </p:nvGrpSpPr>
            <p:grpSpPr>
              <a:xfrm>
                <a:off x="3166552" y="18105437"/>
                <a:ext cx="104775" cy="290513"/>
                <a:chOff x="47585313" y="9702800"/>
                <a:chExt cx="209550" cy="581025"/>
              </a:xfrm>
            </p:grpSpPr>
            <p:sp>
              <p:nvSpPr>
                <p:cNvPr id="781" name="Line 168"/>
                <p:cNvSpPr>
                  <a:spLocks noChangeShapeType="1"/>
                </p:cNvSpPr>
                <p:nvPr/>
              </p:nvSpPr>
              <p:spPr bwMode="auto">
                <a:xfrm flipV="1">
                  <a:off x="47680563" y="10007600"/>
                  <a:ext cx="0" cy="27622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CA"/>
                </a:p>
              </p:txBody>
            </p:sp>
            <p:sp>
              <p:nvSpPr>
                <p:cNvPr id="782" name="Line 169"/>
                <p:cNvSpPr>
                  <a:spLocks noChangeShapeType="1"/>
                </p:cNvSpPr>
                <p:nvPr/>
              </p:nvSpPr>
              <p:spPr bwMode="auto">
                <a:xfrm flipV="1">
                  <a:off x="47699613" y="9702800"/>
                  <a:ext cx="0" cy="27622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CA"/>
                </a:p>
              </p:txBody>
            </p:sp>
            <p:sp>
              <p:nvSpPr>
                <p:cNvPr id="783" name="Line 170"/>
                <p:cNvSpPr>
                  <a:spLocks noChangeShapeType="1"/>
                </p:cNvSpPr>
                <p:nvPr/>
              </p:nvSpPr>
              <p:spPr bwMode="auto">
                <a:xfrm flipV="1">
                  <a:off x="47585313" y="9702800"/>
                  <a:ext cx="0" cy="58102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CA"/>
                </a:p>
              </p:txBody>
            </p:sp>
            <p:sp>
              <p:nvSpPr>
                <p:cNvPr id="784" name="Line 171"/>
                <p:cNvSpPr>
                  <a:spLocks noChangeShapeType="1"/>
                </p:cNvSpPr>
                <p:nvPr/>
              </p:nvSpPr>
              <p:spPr bwMode="auto">
                <a:xfrm flipV="1">
                  <a:off x="47794863" y="9702800"/>
                  <a:ext cx="0" cy="58102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CA"/>
                </a:p>
              </p:txBody>
            </p:sp>
          </p:grpSp>
          <p:grpSp>
            <p:nvGrpSpPr>
              <p:cNvPr id="790" name="Group 789"/>
              <p:cNvGrpSpPr>
                <a:grpSpLocks noChangeAspect="1"/>
              </p:cNvGrpSpPr>
              <p:nvPr/>
            </p:nvGrpSpPr>
            <p:grpSpPr>
              <a:xfrm>
                <a:off x="6009481" y="18943637"/>
                <a:ext cx="752475" cy="290513"/>
                <a:chOff x="44002325" y="9998075"/>
                <a:chExt cx="1504950" cy="581025"/>
              </a:xfrm>
            </p:grpSpPr>
            <p:sp>
              <p:nvSpPr>
                <p:cNvPr id="791" name="Line 182"/>
                <p:cNvSpPr>
                  <a:spLocks noChangeShapeType="1"/>
                </p:cNvSpPr>
                <p:nvPr/>
              </p:nvSpPr>
              <p:spPr bwMode="auto">
                <a:xfrm flipV="1">
                  <a:off x="44745275" y="10302875"/>
                  <a:ext cx="0" cy="27622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CA"/>
                </a:p>
              </p:txBody>
            </p:sp>
            <p:sp>
              <p:nvSpPr>
                <p:cNvPr id="792" name="Line 183"/>
                <p:cNvSpPr>
                  <a:spLocks noChangeShapeType="1"/>
                </p:cNvSpPr>
                <p:nvPr/>
              </p:nvSpPr>
              <p:spPr bwMode="auto">
                <a:xfrm flipV="1">
                  <a:off x="44764325" y="9998075"/>
                  <a:ext cx="0" cy="27622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CA"/>
                </a:p>
              </p:txBody>
            </p:sp>
            <p:sp>
              <p:nvSpPr>
                <p:cNvPr id="793" name="Line 184"/>
                <p:cNvSpPr>
                  <a:spLocks noChangeShapeType="1"/>
                </p:cNvSpPr>
                <p:nvPr/>
              </p:nvSpPr>
              <p:spPr bwMode="auto">
                <a:xfrm flipV="1">
                  <a:off x="44650025" y="10150475"/>
                  <a:ext cx="0" cy="27622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CA"/>
                </a:p>
              </p:txBody>
            </p:sp>
            <p:sp>
              <p:nvSpPr>
                <p:cNvPr id="794" name="Line 185"/>
                <p:cNvSpPr>
                  <a:spLocks noChangeShapeType="1"/>
                </p:cNvSpPr>
                <p:nvPr/>
              </p:nvSpPr>
              <p:spPr bwMode="auto">
                <a:xfrm flipV="1">
                  <a:off x="44554775" y="10150475"/>
                  <a:ext cx="0" cy="27622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CA"/>
                </a:p>
              </p:txBody>
            </p:sp>
            <p:sp>
              <p:nvSpPr>
                <p:cNvPr id="795" name="Line 186"/>
                <p:cNvSpPr>
                  <a:spLocks noChangeShapeType="1"/>
                </p:cNvSpPr>
                <p:nvPr/>
              </p:nvSpPr>
              <p:spPr bwMode="auto">
                <a:xfrm flipV="1">
                  <a:off x="44469050" y="10150475"/>
                  <a:ext cx="0" cy="27622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CA"/>
                </a:p>
              </p:txBody>
            </p:sp>
            <p:sp>
              <p:nvSpPr>
                <p:cNvPr id="796" name="Line 187"/>
                <p:cNvSpPr>
                  <a:spLocks noChangeShapeType="1"/>
                </p:cNvSpPr>
                <p:nvPr/>
              </p:nvSpPr>
              <p:spPr bwMode="auto">
                <a:xfrm flipV="1">
                  <a:off x="44373800" y="10150475"/>
                  <a:ext cx="0" cy="27622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CA"/>
                </a:p>
              </p:txBody>
            </p:sp>
            <p:sp>
              <p:nvSpPr>
                <p:cNvPr id="797" name="Line 188"/>
                <p:cNvSpPr>
                  <a:spLocks noChangeShapeType="1"/>
                </p:cNvSpPr>
                <p:nvPr/>
              </p:nvSpPr>
              <p:spPr bwMode="auto">
                <a:xfrm flipV="1">
                  <a:off x="44278550" y="10150475"/>
                  <a:ext cx="0" cy="27622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CA"/>
                </a:p>
              </p:txBody>
            </p:sp>
            <p:sp>
              <p:nvSpPr>
                <p:cNvPr id="798" name="Line 189"/>
                <p:cNvSpPr>
                  <a:spLocks noChangeShapeType="1"/>
                </p:cNvSpPr>
                <p:nvPr/>
              </p:nvSpPr>
              <p:spPr bwMode="auto">
                <a:xfrm flipV="1">
                  <a:off x="44192825" y="10150475"/>
                  <a:ext cx="0" cy="27622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CA"/>
                </a:p>
              </p:txBody>
            </p:sp>
            <p:sp>
              <p:nvSpPr>
                <p:cNvPr id="799" name="Line 190"/>
                <p:cNvSpPr>
                  <a:spLocks noChangeShapeType="1"/>
                </p:cNvSpPr>
                <p:nvPr/>
              </p:nvSpPr>
              <p:spPr bwMode="auto">
                <a:xfrm flipV="1">
                  <a:off x="44097575" y="10150475"/>
                  <a:ext cx="0" cy="27622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CA"/>
                </a:p>
              </p:txBody>
            </p:sp>
            <p:sp>
              <p:nvSpPr>
                <p:cNvPr id="800" name="Line 191"/>
                <p:cNvSpPr>
                  <a:spLocks noChangeShapeType="1"/>
                </p:cNvSpPr>
                <p:nvPr/>
              </p:nvSpPr>
              <p:spPr bwMode="auto">
                <a:xfrm flipV="1">
                  <a:off x="44002325" y="10150475"/>
                  <a:ext cx="0" cy="27622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CA"/>
                </a:p>
              </p:txBody>
            </p:sp>
            <p:sp>
              <p:nvSpPr>
                <p:cNvPr id="801" name="Line 192"/>
                <p:cNvSpPr>
                  <a:spLocks noChangeShapeType="1"/>
                </p:cNvSpPr>
                <p:nvPr/>
              </p:nvSpPr>
              <p:spPr bwMode="auto">
                <a:xfrm flipV="1">
                  <a:off x="44859575" y="10150475"/>
                  <a:ext cx="0" cy="27622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CA"/>
                </a:p>
              </p:txBody>
            </p:sp>
            <p:sp>
              <p:nvSpPr>
                <p:cNvPr id="802" name="Line 193"/>
                <p:cNvSpPr>
                  <a:spLocks noChangeShapeType="1"/>
                </p:cNvSpPr>
                <p:nvPr/>
              </p:nvSpPr>
              <p:spPr bwMode="auto">
                <a:xfrm flipV="1">
                  <a:off x="44954825" y="10150475"/>
                  <a:ext cx="0" cy="27622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CA"/>
                </a:p>
              </p:txBody>
            </p:sp>
            <p:sp>
              <p:nvSpPr>
                <p:cNvPr id="803" name="Line 194"/>
                <p:cNvSpPr>
                  <a:spLocks noChangeShapeType="1"/>
                </p:cNvSpPr>
                <p:nvPr/>
              </p:nvSpPr>
              <p:spPr bwMode="auto">
                <a:xfrm flipV="1">
                  <a:off x="45040550" y="10150475"/>
                  <a:ext cx="0" cy="27622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CA"/>
                </a:p>
              </p:txBody>
            </p:sp>
            <p:sp>
              <p:nvSpPr>
                <p:cNvPr id="804" name="Line 195"/>
                <p:cNvSpPr>
                  <a:spLocks noChangeShapeType="1"/>
                </p:cNvSpPr>
                <p:nvPr/>
              </p:nvSpPr>
              <p:spPr bwMode="auto">
                <a:xfrm flipV="1">
                  <a:off x="45135800" y="10150475"/>
                  <a:ext cx="0" cy="27622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CA"/>
                </a:p>
              </p:txBody>
            </p:sp>
            <p:sp>
              <p:nvSpPr>
                <p:cNvPr id="805" name="Line 196"/>
                <p:cNvSpPr>
                  <a:spLocks noChangeShapeType="1"/>
                </p:cNvSpPr>
                <p:nvPr/>
              </p:nvSpPr>
              <p:spPr bwMode="auto">
                <a:xfrm flipV="1">
                  <a:off x="45231050" y="10150475"/>
                  <a:ext cx="0" cy="27622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CA"/>
                </a:p>
              </p:txBody>
            </p:sp>
            <p:sp>
              <p:nvSpPr>
                <p:cNvPr id="806" name="Line 197"/>
                <p:cNvSpPr>
                  <a:spLocks noChangeShapeType="1"/>
                </p:cNvSpPr>
                <p:nvPr/>
              </p:nvSpPr>
              <p:spPr bwMode="auto">
                <a:xfrm flipV="1">
                  <a:off x="45316775" y="10150475"/>
                  <a:ext cx="0" cy="27622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CA"/>
                </a:p>
              </p:txBody>
            </p:sp>
            <p:sp>
              <p:nvSpPr>
                <p:cNvPr id="807" name="Line 198"/>
                <p:cNvSpPr>
                  <a:spLocks noChangeShapeType="1"/>
                </p:cNvSpPr>
                <p:nvPr/>
              </p:nvSpPr>
              <p:spPr bwMode="auto">
                <a:xfrm flipV="1">
                  <a:off x="45412025" y="10150475"/>
                  <a:ext cx="0" cy="27622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CA"/>
                </a:p>
              </p:txBody>
            </p:sp>
            <p:sp>
              <p:nvSpPr>
                <p:cNvPr id="808" name="Line 199"/>
                <p:cNvSpPr>
                  <a:spLocks noChangeShapeType="1"/>
                </p:cNvSpPr>
                <p:nvPr/>
              </p:nvSpPr>
              <p:spPr bwMode="auto">
                <a:xfrm flipV="1">
                  <a:off x="45507275" y="10150475"/>
                  <a:ext cx="0" cy="27622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CA"/>
                </a:p>
              </p:txBody>
            </p:sp>
          </p:grpSp>
          <p:grpSp>
            <p:nvGrpSpPr>
              <p:cNvPr id="809" name="Group 808"/>
              <p:cNvGrpSpPr>
                <a:grpSpLocks noChangeAspect="1"/>
              </p:cNvGrpSpPr>
              <p:nvPr/>
            </p:nvGrpSpPr>
            <p:grpSpPr>
              <a:xfrm>
                <a:off x="6009481" y="17244444"/>
                <a:ext cx="752475" cy="290513"/>
                <a:chOff x="44948475" y="14087475"/>
                <a:chExt cx="1504950" cy="581025"/>
              </a:xfrm>
            </p:grpSpPr>
            <p:sp>
              <p:nvSpPr>
                <p:cNvPr id="810" name="Line 203"/>
                <p:cNvSpPr>
                  <a:spLocks noChangeShapeType="1"/>
                </p:cNvSpPr>
                <p:nvPr/>
              </p:nvSpPr>
              <p:spPr bwMode="auto">
                <a:xfrm flipV="1">
                  <a:off x="45691425" y="14392275"/>
                  <a:ext cx="0" cy="27622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CA"/>
                </a:p>
              </p:txBody>
            </p:sp>
            <p:sp>
              <p:nvSpPr>
                <p:cNvPr id="811" name="Line 204"/>
                <p:cNvSpPr>
                  <a:spLocks noChangeShapeType="1"/>
                </p:cNvSpPr>
                <p:nvPr/>
              </p:nvSpPr>
              <p:spPr bwMode="auto">
                <a:xfrm flipV="1">
                  <a:off x="45710475" y="14087475"/>
                  <a:ext cx="0" cy="27622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CA"/>
                </a:p>
              </p:txBody>
            </p:sp>
            <p:sp>
              <p:nvSpPr>
                <p:cNvPr id="812" name="Line 205"/>
                <p:cNvSpPr>
                  <a:spLocks noChangeShapeType="1"/>
                </p:cNvSpPr>
                <p:nvPr/>
              </p:nvSpPr>
              <p:spPr bwMode="auto">
                <a:xfrm flipV="1">
                  <a:off x="45596175" y="14087475"/>
                  <a:ext cx="0" cy="58102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CA"/>
                </a:p>
              </p:txBody>
            </p:sp>
            <p:sp>
              <p:nvSpPr>
                <p:cNvPr id="813" name="Line 206"/>
                <p:cNvSpPr>
                  <a:spLocks noChangeShapeType="1"/>
                </p:cNvSpPr>
                <p:nvPr/>
              </p:nvSpPr>
              <p:spPr bwMode="auto">
                <a:xfrm flipV="1">
                  <a:off x="45500925" y="14087475"/>
                  <a:ext cx="0" cy="58102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CA"/>
                </a:p>
              </p:txBody>
            </p:sp>
            <p:sp>
              <p:nvSpPr>
                <p:cNvPr id="814" name="Line 207"/>
                <p:cNvSpPr>
                  <a:spLocks noChangeShapeType="1"/>
                </p:cNvSpPr>
                <p:nvPr/>
              </p:nvSpPr>
              <p:spPr bwMode="auto">
                <a:xfrm flipV="1">
                  <a:off x="45415200" y="14087475"/>
                  <a:ext cx="0" cy="58102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CA"/>
                </a:p>
              </p:txBody>
            </p:sp>
            <p:sp>
              <p:nvSpPr>
                <p:cNvPr id="815" name="Line 208"/>
                <p:cNvSpPr>
                  <a:spLocks noChangeShapeType="1"/>
                </p:cNvSpPr>
                <p:nvPr/>
              </p:nvSpPr>
              <p:spPr bwMode="auto">
                <a:xfrm flipV="1">
                  <a:off x="45319950" y="14087475"/>
                  <a:ext cx="0" cy="58102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CA"/>
                </a:p>
              </p:txBody>
            </p:sp>
            <p:sp>
              <p:nvSpPr>
                <p:cNvPr id="816" name="Line 209"/>
                <p:cNvSpPr>
                  <a:spLocks noChangeShapeType="1"/>
                </p:cNvSpPr>
                <p:nvPr/>
              </p:nvSpPr>
              <p:spPr bwMode="auto">
                <a:xfrm flipV="1">
                  <a:off x="45224700" y="14087475"/>
                  <a:ext cx="0" cy="58102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CA"/>
                </a:p>
              </p:txBody>
            </p:sp>
            <p:sp>
              <p:nvSpPr>
                <p:cNvPr id="817" name="Line 210"/>
                <p:cNvSpPr>
                  <a:spLocks noChangeShapeType="1"/>
                </p:cNvSpPr>
                <p:nvPr/>
              </p:nvSpPr>
              <p:spPr bwMode="auto">
                <a:xfrm flipV="1">
                  <a:off x="45138975" y="14087475"/>
                  <a:ext cx="0" cy="58102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CA"/>
                </a:p>
              </p:txBody>
            </p:sp>
            <p:sp>
              <p:nvSpPr>
                <p:cNvPr id="818" name="Line 211"/>
                <p:cNvSpPr>
                  <a:spLocks noChangeShapeType="1"/>
                </p:cNvSpPr>
                <p:nvPr/>
              </p:nvSpPr>
              <p:spPr bwMode="auto">
                <a:xfrm flipV="1">
                  <a:off x="45043725" y="14087475"/>
                  <a:ext cx="0" cy="58102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CA"/>
                </a:p>
              </p:txBody>
            </p:sp>
            <p:sp>
              <p:nvSpPr>
                <p:cNvPr id="819" name="Line 212"/>
                <p:cNvSpPr>
                  <a:spLocks noChangeShapeType="1"/>
                </p:cNvSpPr>
                <p:nvPr/>
              </p:nvSpPr>
              <p:spPr bwMode="auto">
                <a:xfrm flipV="1">
                  <a:off x="44948475" y="14087475"/>
                  <a:ext cx="0" cy="58102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CA"/>
                </a:p>
              </p:txBody>
            </p:sp>
            <p:sp>
              <p:nvSpPr>
                <p:cNvPr id="820" name="Line 213"/>
                <p:cNvSpPr>
                  <a:spLocks noChangeShapeType="1"/>
                </p:cNvSpPr>
                <p:nvPr/>
              </p:nvSpPr>
              <p:spPr bwMode="auto">
                <a:xfrm flipV="1">
                  <a:off x="45805725" y="14087475"/>
                  <a:ext cx="0" cy="58102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CA"/>
                </a:p>
              </p:txBody>
            </p:sp>
            <p:sp>
              <p:nvSpPr>
                <p:cNvPr id="821" name="Line 214"/>
                <p:cNvSpPr>
                  <a:spLocks noChangeShapeType="1"/>
                </p:cNvSpPr>
                <p:nvPr/>
              </p:nvSpPr>
              <p:spPr bwMode="auto">
                <a:xfrm flipV="1">
                  <a:off x="45900975" y="14087475"/>
                  <a:ext cx="0" cy="58102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CA"/>
                </a:p>
              </p:txBody>
            </p:sp>
            <p:sp>
              <p:nvSpPr>
                <p:cNvPr id="822" name="Line 215"/>
                <p:cNvSpPr>
                  <a:spLocks noChangeShapeType="1"/>
                </p:cNvSpPr>
                <p:nvPr/>
              </p:nvSpPr>
              <p:spPr bwMode="auto">
                <a:xfrm flipV="1">
                  <a:off x="45986700" y="14087475"/>
                  <a:ext cx="0" cy="58102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CA"/>
                </a:p>
              </p:txBody>
            </p:sp>
            <p:sp>
              <p:nvSpPr>
                <p:cNvPr id="823" name="Line 216"/>
                <p:cNvSpPr>
                  <a:spLocks noChangeShapeType="1"/>
                </p:cNvSpPr>
                <p:nvPr/>
              </p:nvSpPr>
              <p:spPr bwMode="auto">
                <a:xfrm flipV="1">
                  <a:off x="46081950" y="14087475"/>
                  <a:ext cx="0" cy="58102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CA"/>
                </a:p>
              </p:txBody>
            </p:sp>
            <p:sp>
              <p:nvSpPr>
                <p:cNvPr id="824" name="Line 217"/>
                <p:cNvSpPr>
                  <a:spLocks noChangeShapeType="1"/>
                </p:cNvSpPr>
                <p:nvPr/>
              </p:nvSpPr>
              <p:spPr bwMode="auto">
                <a:xfrm flipV="1">
                  <a:off x="46177200" y="14087475"/>
                  <a:ext cx="0" cy="58102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CA"/>
                </a:p>
              </p:txBody>
            </p:sp>
            <p:sp>
              <p:nvSpPr>
                <p:cNvPr id="825" name="Line 218"/>
                <p:cNvSpPr>
                  <a:spLocks noChangeShapeType="1"/>
                </p:cNvSpPr>
                <p:nvPr/>
              </p:nvSpPr>
              <p:spPr bwMode="auto">
                <a:xfrm flipV="1">
                  <a:off x="46262925" y="14087475"/>
                  <a:ext cx="0" cy="58102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CA"/>
                </a:p>
              </p:txBody>
            </p:sp>
            <p:sp>
              <p:nvSpPr>
                <p:cNvPr id="826" name="Line 219"/>
                <p:cNvSpPr>
                  <a:spLocks noChangeShapeType="1"/>
                </p:cNvSpPr>
                <p:nvPr/>
              </p:nvSpPr>
              <p:spPr bwMode="auto">
                <a:xfrm flipV="1">
                  <a:off x="46358175" y="14087475"/>
                  <a:ext cx="0" cy="58102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CA"/>
                </a:p>
              </p:txBody>
            </p:sp>
            <p:sp>
              <p:nvSpPr>
                <p:cNvPr id="827" name="Line 220"/>
                <p:cNvSpPr>
                  <a:spLocks noChangeShapeType="1"/>
                </p:cNvSpPr>
                <p:nvPr/>
              </p:nvSpPr>
              <p:spPr bwMode="auto">
                <a:xfrm flipV="1">
                  <a:off x="46453425" y="14087475"/>
                  <a:ext cx="0" cy="58102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CA"/>
                </a:p>
              </p:txBody>
            </p:sp>
          </p:grpSp>
          <p:grpSp>
            <p:nvGrpSpPr>
              <p:cNvPr id="828" name="Group 827"/>
              <p:cNvGrpSpPr>
                <a:grpSpLocks noChangeAspect="1"/>
              </p:cNvGrpSpPr>
              <p:nvPr/>
            </p:nvGrpSpPr>
            <p:grpSpPr>
              <a:xfrm>
                <a:off x="6009481" y="19324637"/>
                <a:ext cx="752475" cy="576263"/>
                <a:chOff x="45432663" y="12309475"/>
                <a:chExt cx="1504950" cy="1152525"/>
              </a:xfrm>
            </p:grpSpPr>
            <p:sp>
              <p:nvSpPr>
                <p:cNvPr id="829" name="Line 224"/>
                <p:cNvSpPr>
                  <a:spLocks noChangeShapeType="1"/>
                </p:cNvSpPr>
                <p:nvPr/>
              </p:nvSpPr>
              <p:spPr bwMode="auto">
                <a:xfrm flipV="1">
                  <a:off x="46175613" y="12900025"/>
                  <a:ext cx="0" cy="27622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CA"/>
                </a:p>
              </p:txBody>
            </p:sp>
            <p:sp>
              <p:nvSpPr>
                <p:cNvPr id="830" name="Line 225"/>
                <p:cNvSpPr>
                  <a:spLocks noChangeShapeType="1"/>
                </p:cNvSpPr>
                <p:nvPr/>
              </p:nvSpPr>
              <p:spPr bwMode="auto">
                <a:xfrm flipV="1">
                  <a:off x="46194663" y="12595225"/>
                  <a:ext cx="0" cy="27622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CA"/>
                </a:p>
              </p:txBody>
            </p:sp>
            <p:sp>
              <p:nvSpPr>
                <p:cNvPr id="831" name="Line 226"/>
                <p:cNvSpPr>
                  <a:spLocks noChangeShapeType="1"/>
                </p:cNvSpPr>
                <p:nvPr/>
              </p:nvSpPr>
              <p:spPr bwMode="auto">
                <a:xfrm flipV="1">
                  <a:off x="46080363" y="12309475"/>
                  <a:ext cx="0" cy="115252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CA"/>
                </a:p>
              </p:txBody>
            </p:sp>
            <p:sp>
              <p:nvSpPr>
                <p:cNvPr id="832" name="Line 227"/>
                <p:cNvSpPr>
                  <a:spLocks noChangeShapeType="1"/>
                </p:cNvSpPr>
                <p:nvPr/>
              </p:nvSpPr>
              <p:spPr bwMode="auto">
                <a:xfrm flipV="1">
                  <a:off x="45985113" y="12309475"/>
                  <a:ext cx="0" cy="115252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CA"/>
                </a:p>
              </p:txBody>
            </p:sp>
            <p:sp>
              <p:nvSpPr>
                <p:cNvPr id="833" name="Line 228"/>
                <p:cNvSpPr>
                  <a:spLocks noChangeShapeType="1"/>
                </p:cNvSpPr>
                <p:nvPr/>
              </p:nvSpPr>
              <p:spPr bwMode="auto">
                <a:xfrm flipV="1">
                  <a:off x="45899388" y="12309475"/>
                  <a:ext cx="0" cy="115252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CA"/>
                </a:p>
              </p:txBody>
            </p:sp>
            <p:sp>
              <p:nvSpPr>
                <p:cNvPr id="834" name="Line 229"/>
                <p:cNvSpPr>
                  <a:spLocks noChangeShapeType="1"/>
                </p:cNvSpPr>
                <p:nvPr/>
              </p:nvSpPr>
              <p:spPr bwMode="auto">
                <a:xfrm flipV="1">
                  <a:off x="45804138" y="12309475"/>
                  <a:ext cx="0" cy="115252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CA"/>
                </a:p>
              </p:txBody>
            </p:sp>
            <p:sp>
              <p:nvSpPr>
                <p:cNvPr id="835" name="Line 230"/>
                <p:cNvSpPr>
                  <a:spLocks noChangeShapeType="1"/>
                </p:cNvSpPr>
                <p:nvPr/>
              </p:nvSpPr>
              <p:spPr bwMode="auto">
                <a:xfrm flipV="1">
                  <a:off x="45708888" y="12309475"/>
                  <a:ext cx="0" cy="115252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CA"/>
                </a:p>
              </p:txBody>
            </p:sp>
            <p:sp>
              <p:nvSpPr>
                <p:cNvPr id="836" name="Line 231"/>
                <p:cNvSpPr>
                  <a:spLocks noChangeShapeType="1"/>
                </p:cNvSpPr>
                <p:nvPr/>
              </p:nvSpPr>
              <p:spPr bwMode="auto">
                <a:xfrm flipV="1">
                  <a:off x="45623163" y="12309475"/>
                  <a:ext cx="0" cy="115252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CA"/>
                </a:p>
              </p:txBody>
            </p:sp>
            <p:sp>
              <p:nvSpPr>
                <p:cNvPr id="837" name="Line 232"/>
                <p:cNvSpPr>
                  <a:spLocks noChangeShapeType="1"/>
                </p:cNvSpPr>
                <p:nvPr/>
              </p:nvSpPr>
              <p:spPr bwMode="auto">
                <a:xfrm flipV="1">
                  <a:off x="45527913" y="12309475"/>
                  <a:ext cx="0" cy="115252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CA"/>
                </a:p>
              </p:txBody>
            </p:sp>
            <p:sp>
              <p:nvSpPr>
                <p:cNvPr id="838" name="Line 233"/>
                <p:cNvSpPr>
                  <a:spLocks noChangeShapeType="1"/>
                </p:cNvSpPr>
                <p:nvPr/>
              </p:nvSpPr>
              <p:spPr bwMode="auto">
                <a:xfrm flipV="1">
                  <a:off x="45432663" y="12309475"/>
                  <a:ext cx="0" cy="115252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CA"/>
                </a:p>
              </p:txBody>
            </p:sp>
            <p:sp>
              <p:nvSpPr>
                <p:cNvPr id="839" name="Line 234"/>
                <p:cNvSpPr>
                  <a:spLocks noChangeShapeType="1"/>
                </p:cNvSpPr>
                <p:nvPr/>
              </p:nvSpPr>
              <p:spPr bwMode="auto">
                <a:xfrm flipV="1">
                  <a:off x="46289913" y="12309475"/>
                  <a:ext cx="0" cy="115252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CA"/>
                </a:p>
              </p:txBody>
            </p:sp>
            <p:sp>
              <p:nvSpPr>
                <p:cNvPr id="840" name="Line 235"/>
                <p:cNvSpPr>
                  <a:spLocks noChangeShapeType="1"/>
                </p:cNvSpPr>
                <p:nvPr/>
              </p:nvSpPr>
              <p:spPr bwMode="auto">
                <a:xfrm flipV="1">
                  <a:off x="46385163" y="12309475"/>
                  <a:ext cx="0" cy="115252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CA"/>
                </a:p>
              </p:txBody>
            </p:sp>
            <p:sp>
              <p:nvSpPr>
                <p:cNvPr id="841" name="Line 236"/>
                <p:cNvSpPr>
                  <a:spLocks noChangeShapeType="1"/>
                </p:cNvSpPr>
                <p:nvPr/>
              </p:nvSpPr>
              <p:spPr bwMode="auto">
                <a:xfrm flipV="1">
                  <a:off x="46470888" y="12309475"/>
                  <a:ext cx="0" cy="115252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CA"/>
                </a:p>
              </p:txBody>
            </p:sp>
            <p:sp>
              <p:nvSpPr>
                <p:cNvPr id="842" name="Line 237"/>
                <p:cNvSpPr>
                  <a:spLocks noChangeShapeType="1"/>
                </p:cNvSpPr>
                <p:nvPr/>
              </p:nvSpPr>
              <p:spPr bwMode="auto">
                <a:xfrm flipV="1">
                  <a:off x="46566138" y="12309475"/>
                  <a:ext cx="0" cy="115252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CA"/>
                </a:p>
              </p:txBody>
            </p:sp>
            <p:sp>
              <p:nvSpPr>
                <p:cNvPr id="843" name="Line 238"/>
                <p:cNvSpPr>
                  <a:spLocks noChangeShapeType="1"/>
                </p:cNvSpPr>
                <p:nvPr/>
              </p:nvSpPr>
              <p:spPr bwMode="auto">
                <a:xfrm flipV="1">
                  <a:off x="46661388" y="12309475"/>
                  <a:ext cx="0" cy="115252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CA"/>
                </a:p>
              </p:txBody>
            </p:sp>
            <p:sp>
              <p:nvSpPr>
                <p:cNvPr id="844" name="Line 239"/>
                <p:cNvSpPr>
                  <a:spLocks noChangeShapeType="1"/>
                </p:cNvSpPr>
                <p:nvPr/>
              </p:nvSpPr>
              <p:spPr bwMode="auto">
                <a:xfrm flipV="1">
                  <a:off x="46747113" y="12309475"/>
                  <a:ext cx="0" cy="115252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CA"/>
                </a:p>
              </p:txBody>
            </p:sp>
            <p:sp>
              <p:nvSpPr>
                <p:cNvPr id="845" name="Line 240"/>
                <p:cNvSpPr>
                  <a:spLocks noChangeShapeType="1"/>
                </p:cNvSpPr>
                <p:nvPr/>
              </p:nvSpPr>
              <p:spPr bwMode="auto">
                <a:xfrm flipV="1">
                  <a:off x="46842363" y="12309475"/>
                  <a:ext cx="0" cy="115252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CA"/>
                </a:p>
              </p:txBody>
            </p:sp>
            <p:sp>
              <p:nvSpPr>
                <p:cNvPr id="846" name="Line 241"/>
                <p:cNvSpPr>
                  <a:spLocks noChangeShapeType="1"/>
                </p:cNvSpPr>
                <p:nvPr/>
              </p:nvSpPr>
              <p:spPr bwMode="auto">
                <a:xfrm flipV="1">
                  <a:off x="46937613" y="12309475"/>
                  <a:ext cx="0" cy="115252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CA"/>
                </a:p>
              </p:txBody>
            </p:sp>
          </p:grpSp>
          <p:grpSp>
            <p:nvGrpSpPr>
              <p:cNvPr id="847" name="Group 846"/>
              <p:cNvGrpSpPr>
                <a:grpSpLocks noChangeAspect="1"/>
              </p:cNvGrpSpPr>
              <p:nvPr/>
            </p:nvGrpSpPr>
            <p:grpSpPr>
              <a:xfrm>
                <a:off x="3214177" y="19934237"/>
                <a:ext cx="9525" cy="290513"/>
                <a:chOff x="46251813" y="10760075"/>
                <a:chExt cx="19050" cy="581025"/>
              </a:xfrm>
            </p:grpSpPr>
            <p:sp>
              <p:nvSpPr>
                <p:cNvPr id="848" name="Line 156"/>
                <p:cNvSpPr>
                  <a:spLocks noChangeShapeType="1"/>
                </p:cNvSpPr>
                <p:nvPr/>
              </p:nvSpPr>
              <p:spPr bwMode="auto">
                <a:xfrm flipV="1">
                  <a:off x="46251813" y="11064875"/>
                  <a:ext cx="0" cy="27622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CA"/>
                </a:p>
              </p:txBody>
            </p:sp>
            <p:sp>
              <p:nvSpPr>
                <p:cNvPr id="849" name="Line 157"/>
                <p:cNvSpPr>
                  <a:spLocks noChangeShapeType="1"/>
                </p:cNvSpPr>
                <p:nvPr/>
              </p:nvSpPr>
              <p:spPr bwMode="auto">
                <a:xfrm flipV="1">
                  <a:off x="46270863" y="10760075"/>
                  <a:ext cx="0" cy="27622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CA"/>
                </a:p>
              </p:txBody>
            </p:sp>
          </p:grpSp>
          <p:grpSp>
            <p:nvGrpSpPr>
              <p:cNvPr id="850" name="Group 849"/>
              <p:cNvGrpSpPr>
                <a:grpSpLocks noChangeAspect="1"/>
              </p:cNvGrpSpPr>
              <p:nvPr/>
            </p:nvGrpSpPr>
            <p:grpSpPr>
              <a:xfrm>
                <a:off x="6380956" y="19934237"/>
                <a:ext cx="9525" cy="290513"/>
                <a:chOff x="46251813" y="10760075"/>
                <a:chExt cx="19050" cy="581025"/>
              </a:xfrm>
            </p:grpSpPr>
            <p:sp>
              <p:nvSpPr>
                <p:cNvPr id="851" name="Line 156"/>
                <p:cNvSpPr>
                  <a:spLocks noChangeShapeType="1"/>
                </p:cNvSpPr>
                <p:nvPr/>
              </p:nvSpPr>
              <p:spPr bwMode="auto">
                <a:xfrm flipV="1">
                  <a:off x="46251813" y="11064875"/>
                  <a:ext cx="0" cy="27622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CA"/>
                </a:p>
              </p:txBody>
            </p:sp>
            <p:sp>
              <p:nvSpPr>
                <p:cNvPr id="852" name="Line 157"/>
                <p:cNvSpPr>
                  <a:spLocks noChangeShapeType="1"/>
                </p:cNvSpPr>
                <p:nvPr/>
              </p:nvSpPr>
              <p:spPr bwMode="auto">
                <a:xfrm flipV="1">
                  <a:off x="46270863" y="10760075"/>
                  <a:ext cx="0" cy="27622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CA"/>
                </a:p>
              </p:txBody>
            </p:sp>
          </p:grpSp>
        </p:grpSp>
      </p:grpSp>
      <p:sp>
        <p:nvSpPr>
          <p:cNvPr id="1376" name="TextBox 1375"/>
          <p:cNvSpPr txBox="1"/>
          <p:nvPr/>
        </p:nvSpPr>
        <p:spPr>
          <a:xfrm>
            <a:off x="16156442" y="5706399"/>
            <a:ext cx="72749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4000" b="1" dirty="0" smtClean="0"/>
              <a:t>Model Specifics: </a:t>
            </a:r>
            <a:endParaRPr lang="en-CA" sz="4000" b="1" dirty="0"/>
          </a:p>
        </p:txBody>
      </p:sp>
      <p:pic>
        <p:nvPicPr>
          <p:cNvPr id="1383" name="Picture 1382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56442" y="7367335"/>
            <a:ext cx="2857500" cy="1333500"/>
          </a:xfrm>
          <a:prstGeom prst="rect">
            <a:avLst/>
          </a:prstGeom>
          <a:scene3d>
            <a:camera prst="isometricRightUp"/>
            <a:lightRig rig="threePt" dir="t"/>
          </a:scene3d>
        </p:spPr>
      </p:pic>
      <p:sp>
        <p:nvSpPr>
          <p:cNvPr id="545" name="TextBox 544"/>
          <p:cNvSpPr txBox="1"/>
          <p:nvPr/>
        </p:nvSpPr>
        <p:spPr>
          <a:xfrm>
            <a:off x="19727184" y="7556096"/>
            <a:ext cx="6024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200" dirty="0" smtClean="0">
                <a:latin typeface="Cambria Math"/>
                <a:ea typeface="Cambria Math"/>
              </a:rPr>
              <a:t>⊗</a:t>
            </a:r>
            <a:endParaRPr lang="en-CA" sz="3200" dirty="0"/>
          </a:p>
        </p:txBody>
      </p:sp>
      <p:grpSp>
        <p:nvGrpSpPr>
          <p:cNvPr id="1394" name="Group 1393"/>
          <p:cNvGrpSpPr/>
          <p:nvPr/>
        </p:nvGrpSpPr>
        <p:grpSpPr>
          <a:xfrm>
            <a:off x="19952230" y="9459679"/>
            <a:ext cx="152364" cy="752523"/>
            <a:chOff x="4942699" y="23781786"/>
            <a:chExt cx="152364" cy="752523"/>
          </a:xfrm>
        </p:grpSpPr>
        <p:sp>
          <p:nvSpPr>
            <p:cNvPr id="1393" name="Oval 1392"/>
            <p:cNvSpPr/>
            <p:nvPr/>
          </p:nvSpPr>
          <p:spPr>
            <a:xfrm>
              <a:off x="4942699" y="23781786"/>
              <a:ext cx="152364" cy="752523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392" name="Oval 1391"/>
            <p:cNvSpPr/>
            <p:nvPr/>
          </p:nvSpPr>
          <p:spPr>
            <a:xfrm>
              <a:off x="4980781" y="23907387"/>
              <a:ext cx="76200" cy="50132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546" name="TextBox 545"/>
          <p:cNvSpPr txBox="1"/>
          <p:nvPr/>
        </p:nvSpPr>
        <p:spPr>
          <a:xfrm>
            <a:off x="20355777" y="8354457"/>
            <a:ext cx="6024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200" dirty="0" smtClean="0">
                <a:latin typeface="Cambria Math"/>
                <a:ea typeface="Cambria Math"/>
              </a:rPr>
              <a:t>⊗</a:t>
            </a:r>
            <a:endParaRPr lang="en-CA" sz="3200" dirty="0"/>
          </a:p>
        </p:txBody>
      </p:sp>
      <p:grpSp>
        <p:nvGrpSpPr>
          <p:cNvPr id="561" name="Group 560"/>
          <p:cNvGrpSpPr/>
          <p:nvPr/>
        </p:nvGrpSpPr>
        <p:grpSpPr>
          <a:xfrm>
            <a:off x="20526072" y="9189265"/>
            <a:ext cx="261866" cy="1293351"/>
            <a:chOff x="4942699" y="23781786"/>
            <a:chExt cx="152364" cy="752523"/>
          </a:xfrm>
        </p:grpSpPr>
        <p:sp>
          <p:nvSpPr>
            <p:cNvPr id="608" name="Oval 607"/>
            <p:cNvSpPr/>
            <p:nvPr/>
          </p:nvSpPr>
          <p:spPr>
            <a:xfrm>
              <a:off x="4942699" y="23781786"/>
              <a:ext cx="152364" cy="752523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609" name="Oval 608"/>
            <p:cNvSpPr/>
            <p:nvPr/>
          </p:nvSpPr>
          <p:spPr>
            <a:xfrm>
              <a:off x="4980781" y="23907387"/>
              <a:ext cx="76200" cy="50132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1384" name="TextBox 1383"/>
          <p:cNvSpPr txBox="1"/>
          <p:nvPr/>
        </p:nvSpPr>
        <p:spPr>
          <a:xfrm>
            <a:off x="19098590" y="6757735"/>
            <a:ext cx="6024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200" dirty="0" smtClean="0">
                <a:latin typeface="Cambria Math"/>
                <a:ea typeface="Cambria Math"/>
              </a:rPr>
              <a:t>⊗</a:t>
            </a:r>
            <a:endParaRPr lang="en-CA" sz="3200" dirty="0"/>
          </a:p>
        </p:txBody>
      </p:sp>
      <p:grpSp>
        <p:nvGrpSpPr>
          <p:cNvPr id="613" name="Group 612"/>
          <p:cNvGrpSpPr/>
          <p:nvPr/>
        </p:nvGrpSpPr>
        <p:grpSpPr>
          <a:xfrm>
            <a:off x="19342677" y="9553722"/>
            <a:ext cx="114282" cy="564437"/>
            <a:chOff x="4942699" y="23781786"/>
            <a:chExt cx="152364" cy="752523"/>
          </a:xfrm>
        </p:grpSpPr>
        <p:sp>
          <p:nvSpPr>
            <p:cNvPr id="614" name="Oval 613"/>
            <p:cNvSpPr/>
            <p:nvPr/>
          </p:nvSpPr>
          <p:spPr>
            <a:xfrm>
              <a:off x="4942699" y="23781786"/>
              <a:ext cx="152364" cy="752523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615" name="Oval 614"/>
            <p:cNvSpPr/>
            <p:nvPr/>
          </p:nvSpPr>
          <p:spPr>
            <a:xfrm>
              <a:off x="4980781" y="23907387"/>
              <a:ext cx="76200" cy="50132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cxnSp>
        <p:nvCxnSpPr>
          <p:cNvPr id="1405" name="Straight Arrow Connector 1404"/>
          <p:cNvCxnSpPr/>
          <p:nvPr/>
        </p:nvCxnSpPr>
        <p:spPr>
          <a:xfrm>
            <a:off x="18594842" y="7050122"/>
            <a:ext cx="609600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7" name="Straight Arrow Connector 1406"/>
          <p:cNvCxnSpPr/>
          <p:nvPr/>
        </p:nvCxnSpPr>
        <p:spPr>
          <a:xfrm>
            <a:off x="18614947" y="7848483"/>
            <a:ext cx="1199095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9" name="Straight Arrow Connector 1408"/>
          <p:cNvCxnSpPr/>
          <p:nvPr/>
        </p:nvCxnSpPr>
        <p:spPr>
          <a:xfrm>
            <a:off x="17528042" y="8646844"/>
            <a:ext cx="2940880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1" name="Straight Arrow Connector 1410"/>
          <p:cNvCxnSpPr/>
          <p:nvPr/>
        </p:nvCxnSpPr>
        <p:spPr>
          <a:xfrm flipV="1">
            <a:off x="19399818" y="7202258"/>
            <a:ext cx="0" cy="2351464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3" name="Straight Arrow Connector 1412"/>
          <p:cNvCxnSpPr/>
          <p:nvPr/>
        </p:nvCxnSpPr>
        <p:spPr>
          <a:xfrm flipV="1">
            <a:off x="20028412" y="8034085"/>
            <a:ext cx="0" cy="1371049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5" name="Straight Arrow Connector 1414"/>
          <p:cNvCxnSpPr/>
          <p:nvPr/>
        </p:nvCxnSpPr>
        <p:spPr>
          <a:xfrm flipV="1">
            <a:off x="20657005" y="8869902"/>
            <a:ext cx="0" cy="250033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8" name="Oval 657"/>
          <p:cNvSpPr/>
          <p:nvPr/>
        </p:nvSpPr>
        <p:spPr>
          <a:xfrm>
            <a:off x="21785881" y="7709104"/>
            <a:ext cx="407404" cy="40740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9" name="TextBox 658"/>
          <p:cNvSpPr txBox="1"/>
          <p:nvPr/>
        </p:nvSpPr>
        <p:spPr>
          <a:xfrm>
            <a:off x="21832889" y="7752068"/>
            <a:ext cx="3133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E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60" name="Oval 659"/>
          <p:cNvSpPr/>
          <p:nvPr/>
        </p:nvSpPr>
        <p:spPr>
          <a:xfrm>
            <a:off x="21785881" y="8429895"/>
            <a:ext cx="407404" cy="40740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1" name="TextBox 660"/>
          <p:cNvSpPr txBox="1"/>
          <p:nvPr/>
        </p:nvSpPr>
        <p:spPr>
          <a:xfrm>
            <a:off x="21832889" y="8491948"/>
            <a:ext cx="3133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I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62" name="Freeform 661"/>
          <p:cNvSpPr/>
          <p:nvPr/>
        </p:nvSpPr>
        <p:spPr>
          <a:xfrm>
            <a:off x="21756860" y="7460933"/>
            <a:ext cx="376928" cy="273394"/>
          </a:xfrm>
          <a:custGeom>
            <a:avLst/>
            <a:gdLst>
              <a:gd name="connsiteX0" fmla="*/ 118946 w 433039"/>
              <a:gd name="connsiteY0" fmla="*/ 314093 h 314093"/>
              <a:gd name="connsiteX1" fmla="*/ 18585 w 433039"/>
              <a:gd name="connsiteY1" fmla="*/ 157975 h 314093"/>
              <a:gd name="connsiteX2" fmla="*/ 230458 w 433039"/>
              <a:gd name="connsiteY2" fmla="*/ 1858 h 314093"/>
              <a:gd name="connsiteX3" fmla="*/ 408878 w 433039"/>
              <a:gd name="connsiteY3" fmla="*/ 146824 h 314093"/>
              <a:gd name="connsiteX4" fmla="*/ 375424 w 433039"/>
              <a:gd name="connsiteY4" fmla="*/ 258336 h 314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3039" h="314093">
                <a:moveTo>
                  <a:pt x="118946" y="314093"/>
                </a:moveTo>
                <a:cubicBezTo>
                  <a:pt x="59473" y="262053"/>
                  <a:pt x="0" y="210014"/>
                  <a:pt x="18585" y="157975"/>
                </a:cubicBezTo>
                <a:cubicBezTo>
                  <a:pt x="37170" y="105936"/>
                  <a:pt x="165409" y="3716"/>
                  <a:pt x="230458" y="1858"/>
                </a:cubicBezTo>
                <a:cubicBezTo>
                  <a:pt x="295507" y="0"/>
                  <a:pt x="384717" y="104078"/>
                  <a:pt x="408878" y="146824"/>
                </a:cubicBezTo>
                <a:cubicBezTo>
                  <a:pt x="433039" y="189570"/>
                  <a:pt x="404231" y="223953"/>
                  <a:pt x="375424" y="258336"/>
                </a:cubicBezTo>
              </a:path>
            </a:pathLst>
          </a:custGeom>
          <a:ln w="1905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3" name="Freeform 662"/>
          <p:cNvSpPr/>
          <p:nvPr/>
        </p:nvSpPr>
        <p:spPr>
          <a:xfrm flipV="1">
            <a:off x="21757446" y="8790291"/>
            <a:ext cx="376928" cy="273394"/>
          </a:xfrm>
          <a:custGeom>
            <a:avLst/>
            <a:gdLst>
              <a:gd name="connsiteX0" fmla="*/ 118946 w 433039"/>
              <a:gd name="connsiteY0" fmla="*/ 314093 h 314093"/>
              <a:gd name="connsiteX1" fmla="*/ 18585 w 433039"/>
              <a:gd name="connsiteY1" fmla="*/ 157975 h 314093"/>
              <a:gd name="connsiteX2" fmla="*/ 230458 w 433039"/>
              <a:gd name="connsiteY2" fmla="*/ 1858 h 314093"/>
              <a:gd name="connsiteX3" fmla="*/ 408878 w 433039"/>
              <a:gd name="connsiteY3" fmla="*/ 146824 h 314093"/>
              <a:gd name="connsiteX4" fmla="*/ 375424 w 433039"/>
              <a:gd name="connsiteY4" fmla="*/ 258336 h 314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3039" h="314093">
                <a:moveTo>
                  <a:pt x="118946" y="314093"/>
                </a:moveTo>
                <a:cubicBezTo>
                  <a:pt x="59473" y="262053"/>
                  <a:pt x="0" y="210014"/>
                  <a:pt x="18585" y="157975"/>
                </a:cubicBezTo>
                <a:cubicBezTo>
                  <a:pt x="37170" y="105936"/>
                  <a:pt x="165409" y="3716"/>
                  <a:pt x="230458" y="1858"/>
                </a:cubicBezTo>
                <a:cubicBezTo>
                  <a:pt x="295507" y="0"/>
                  <a:pt x="384717" y="104078"/>
                  <a:pt x="408878" y="146824"/>
                </a:cubicBezTo>
                <a:cubicBezTo>
                  <a:pt x="433039" y="189570"/>
                  <a:pt x="404231" y="223953"/>
                  <a:pt x="375424" y="258336"/>
                </a:cubicBezTo>
              </a:path>
            </a:pathLst>
          </a:custGeom>
          <a:ln w="1905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4" name="Freeform 663"/>
          <p:cNvSpPr/>
          <p:nvPr/>
        </p:nvSpPr>
        <p:spPr>
          <a:xfrm>
            <a:off x="22132170" y="8074047"/>
            <a:ext cx="87356" cy="397958"/>
          </a:xfrm>
          <a:custGeom>
            <a:avLst/>
            <a:gdLst>
              <a:gd name="connsiteX0" fmla="*/ 0 w 100361"/>
              <a:gd name="connsiteY0" fmla="*/ 0 h 457200"/>
              <a:gd name="connsiteX1" fmla="*/ 100361 w 100361"/>
              <a:gd name="connsiteY1" fmla="*/ 234176 h 457200"/>
              <a:gd name="connsiteX2" fmla="*/ 0 w 100361"/>
              <a:gd name="connsiteY2" fmla="*/ 45720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361" h="457200">
                <a:moveTo>
                  <a:pt x="0" y="0"/>
                </a:moveTo>
                <a:cubicBezTo>
                  <a:pt x="50180" y="78988"/>
                  <a:pt x="100361" y="157976"/>
                  <a:pt x="100361" y="234176"/>
                </a:cubicBezTo>
                <a:cubicBezTo>
                  <a:pt x="100361" y="310376"/>
                  <a:pt x="50180" y="383788"/>
                  <a:pt x="0" y="457200"/>
                </a:cubicBezTo>
              </a:path>
            </a:pathLst>
          </a:cu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5" name="Freeform 664"/>
          <p:cNvSpPr/>
          <p:nvPr/>
        </p:nvSpPr>
        <p:spPr>
          <a:xfrm flipH="1" flipV="1">
            <a:off x="21785881" y="8069500"/>
            <a:ext cx="87356" cy="397958"/>
          </a:xfrm>
          <a:custGeom>
            <a:avLst/>
            <a:gdLst>
              <a:gd name="connsiteX0" fmla="*/ 0 w 100361"/>
              <a:gd name="connsiteY0" fmla="*/ 0 h 457200"/>
              <a:gd name="connsiteX1" fmla="*/ 100361 w 100361"/>
              <a:gd name="connsiteY1" fmla="*/ 234176 h 457200"/>
              <a:gd name="connsiteX2" fmla="*/ 0 w 100361"/>
              <a:gd name="connsiteY2" fmla="*/ 45720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361" h="457200">
                <a:moveTo>
                  <a:pt x="0" y="0"/>
                </a:moveTo>
                <a:cubicBezTo>
                  <a:pt x="50180" y="78988"/>
                  <a:pt x="100361" y="157976"/>
                  <a:pt x="100361" y="234176"/>
                </a:cubicBezTo>
                <a:cubicBezTo>
                  <a:pt x="100361" y="310376"/>
                  <a:pt x="50180" y="383788"/>
                  <a:pt x="0" y="457200"/>
                </a:cubicBezTo>
              </a:path>
            </a:pathLst>
          </a:custGeom>
          <a:ln w="19050">
            <a:solidFill>
              <a:schemeClr val="tx1"/>
            </a:solidFill>
            <a:headEnd type="none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0" name="Freeform 669"/>
          <p:cNvSpPr/>
          <p:nvPr/>
        </p:nvSpPr>
        <p:spPr>
          <a:xfrm>
            <a:off x="22158713" y="7715188"/>
            <a:ext cx="562965" cy="67943"/>
          </a:xfrm>
          <a:custGeom>
            <a:avLst/>
            <a:gdLst>
              <a:gd name="connsiteX0" fmla="*/ 0 w 646771"/>
              <a:gd name="connsiteY0" fmla="*/ 78058 h 78058"/>
              <a:gd name="connsiteX1" fmla="*/ 278781 w 646771"/>
              <a:gd name="connsiteY1" fmla="*/ 0 h 78058"/>
              <a:gd name="connsiteX2" fmla="*/ 646771 w 646771"/>
              <a:gd name="connsiteY2" fmla="*/ 78058 h 78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6771" h="78058">
                <a:moveTo>
                  <a:pt x="0" y="78058"/>
                </a:moveTo>
                <a:cubicBezTo>
                  <a:pt x="85493" y="39029"/>
                  <a:pt x="170986" y="0"/>
                  <a:pt x="278781" y="0"/>
                </a:cubicBezTo>
                <a:cubicBezTo>
                  <a:pt x="386576" y="0"/>
                  <a:pt x="516673" y="39029"/>
                  <a:pt x="646771" y="78058"/>
                </a:cubicBezTo>
              </a:path>
            </a:pathLst>
          </a:cu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71" name="Freeform 670"/>
          <p:cNvSpPr/>
          <p:nvPr/>
        </p:nvSpPr>
        <p:spPr>
          <a:xfrm flipH="1" flipV="1">
            <a:off x="22160197" y="8019588"/>
            <a:ext cx="562965" cy="67943"/>
          </a:xfrm>
          <a:custGeom>
            <a:avLst/>
            <a:gdLst>
              <a:gd name="connsiteX0" fmla="*/ 0 w 646771"/>
              <a:gd name="connsiteY0" fmla="*/ 78058 h 78058"/>
              <a:gd name="connsiteX1" fmla="*/ 278781 w 646771"/>
              <a:gd name="connsiteY1" fmla="*/ 0 h 78058"/>
              <a:gd name="connsiteX2" fmla="*/ 646771 w 646771"/>
              <a:gd name="connsiteY2" fmla="*/ 78058 h 78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6771" h="78058">
                <a:moveTo>
                  <a:pt x="0" y="78058"/>
                </a:moveTo>
                <a:cubicBezTo>
                  <a:pt x="85493" y="39029"/>
                  <a:pt x="170986" y="0"/>
                  <a:pt x="278781" y="0"/>
                </a:cubicBezTo>
                <a:cubicBezTo>
                  <a:pt x="386576" y="0"/>
                  <a:pt x="516673" y="39029"/>
                  <a:pt x="646771" y="78058"/>
                </a:cubicBezTo>
              </a:path>
            </a:pathLst>
          </a:cu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2" name="Freeform 671"/>
          <p:cNvSpPr/>
          <p:nvPr/>
        </p:nvSpPr>
        <p:spPr>
          <a:xfrm flipH="1">
            <a:off x="22128858" y="8113604"/>
            <a:ext cx="582378" cy="388252"/>
          </a:xfrm>
          <a:custGeom>
            <a:avLst/>
            <a:gdLst>
              <a:gd name="connsiteX0" fmla="*/ 669074 w 669074"/>
              <a:gd name="connsiteY0" fmla="*/ 446049 h 446049"/>
              <a:gd name="connsiteX1" fmla="*/ 301083 w 669074"/>
              <a:gd name="connsiteY1" fmla="*/ 256478 h 446049"/>
              <a:gd name="connsiteX2" fmla="*/ 0 w 669074"/>
              <a:gd name="connsiteY2" fmla="*/ 0 h 446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9074" h="446049">
                <a:moveTo>
                  <a:pt x="669074" y="446049"/>
                </a:moveTo>
                <a:cubicBezTo>
                  <a:pt x="540834" y="388434"/>
                  <a:pt x="412595" y="330819"/>
                  <a:pt x="301083" y="256478"/>
                </a:cubicBezTo>
                <a:cubicBezTo>
                  <a:pt x="189571" y="182137"/>
                  <a:pt x="94785" y="91068"/>
                  <a:pt x="0" y="0"/>
                </a:cubicBezTo>
              </a:path>
            </a:pathLst>
          </a:custGeom>
          <a:ln w="1905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4" name="Freeform 673"/>
          <p:cNvSpPr/>
          <p:nvPr/>
        </p:nvSpPr>
        <p:spPr>
          <a:xfrm>
            <a:off x="22182871" y="8064787"/>
            <a:ext cx="582378" cy="388252"/>
          </a:xfrm>
          <a:custGeom>
            <a:avLst/>
            <a:gdLst>
              <a:gd name="connsiteX0" fmla="*/ 669074 w 669074"/>
              <a:gd name="connsiteY0" fmla="*/ 446049 h 446049"/>
              <a:gd name="connsiteX1" fmla="*/ 301083 w 669074"/>
              <a:gd name="connsiteY1" fmla="*/ 256478 h 446049"/>
              <a:gd name="connsiteX2" fmla="*/ 0 w 669074"/>
              <a:gd name="connsiteY2" fmla="*/ 0 h 446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9074" h="446049">
                <a:moveTo>
                  <a:pt x="669074" y="446049"/>
                </a:moveTo>
                <a:cubicBezTo>
                  <a:pt x="540834" y="388434"/>
                  <a:pt x="412595" y="330819"/>
                  <a:pt x="301083" y="256478"/>
                </a:cubicBezTo>
                <a:cubicBezTo>
                  <a:pt x="189571" y="182137"/>
                  <a:pt x="94785" y="91068"/>
                  <a:pt x="0" y="0"/>
                </a:cubicBezTo>
              </a:path>
            </a:pathLst>
          </a:custGeom>
          <a:ln w="1905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5" name="Oval 674"/>
          <p:cNvSpPr/>
          <p:nvPr/>
        </p:nvSpPr>
        <p:spPr>
          <a:xfrm>
            <a:off x="22715527" y="7709104"/>
            <a:ext cx="407404" cy="40740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6" name="TextBox 675"/>
          <p:cNvSpPr txBox="1"/>
          <p:nvPr/>
        </p:nvSpPr>
        <p:spPr>
          <a:xfrm>
            <a:off x="22762536" y="7752068"/>
            <a:ext cx="3133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E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77" name="Oval 676"/>
          <p:cNvSpPr/>
          <p:nvPr/>
        </p:nvSpPr>
        <p:spPr>
          <a:xfrm>
            <a:off x="22715527" y="8429895"/>
            <a:ext cx="407404" cy="40740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8" name="TextBox 677"/>
          <p:cNvSpPr txBox="1"/>
          <p:nvPr/>
        </p:nvSpPr>
        <p:spPr>
          <a:xfrm>
            <a:off x="22762536" y="8491948"/>
            <a:ext cx="3133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I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79" name="Freeform 678"/>
          <p:cNvSpPr/>
          <p:nvPr/>
        </p:nvSpPr>
        <p:spPr>
          <a:xfrm>
            <a:off x="22686507" y="7460933"/>
            <a:ext cx="376928" cy="273394"/>
          </a:xfrm>
          <a:custGeom>
            <a:avLst/>
            <a:gdLst>
              <a:gd name="connsiteX0" fmla="*/ 118946 w 433039"/>
              <a:gd name="connsiteY0" fmla="*/ 314093 h 314093"/>
              <a:gd name="connsiteX1" fmla="*/ 18585 w 433039"/>
              <a:gd name="connsiteY1" fmla="*/ 157975 h 314093"/>
              <a:gd name="connsiteX2" fmla="*/ 230458 w 433039"/>
              <a:gd name="connsiteY2" fmla="*/ 1858 h 314093"/>
              <a:gd name="connsiteX3" fmla="*/ 408878 w 433039"/>
              <a:gd name="connsiteY3" fmla="*/ 146824 h 314093"/>
              <a:gd name="connsiteX4" fmla="*/ 375424 w 433039"/>
              <a:gd name="connsiteY4" fmla="*/ 258336 h 314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3039" h="314093">
                <a:moveTo>
                  <a:pt x="118946" y="314093"/>
                </a:moveTo>
                <a:cubicBezTo>
                  <a:pt x="59473" y="262053"/>
                  <a:pt x="0" y="210014"/>
                  <a:pt x="18585" y="157975"/>
                </a:cubicBezTo>
                <a:cubicBezTo>
                  <a:pt x="37170" y="105936"/>
                  <a:pt x="165409" y="3716"/>
                  <a:pt x="230458" y="1858"/>
                </a:cubicBezTo>
                <a:cubicBezTo>
                  <a:pt x="295507" y="0"/>
                  <a:pt x="384717" y="104078"/>
                  <a:pt x="408878" y="146824"/>
                </a:cubicBezTo>
                <a:cubicBezTo>
                  <a:pt x="433039" y="189570"/>
                  <a:pt x="404231" y="223953"/>
                  <a:pt x="375424" y="258336"/>
                </a:cubicBezTo>
              </a:path>
            </a:pathLst>
          </a:custGeom>
          <a:ln w="1905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0" name="Freeform 679"/>
          <p:cNvSpPr/>
          <p:nvPr/>
        </p:nvSpPr>
        <p:spPr>
          <a:xfrm flipV="1">
            <a:off x="22687093" y="8790291"/>
            <a:ext cx="376928" cy="273394"/>
          </a:xfrm>
          <a:custGeom>
            <a:avLst/>
            <a:gdLst>
              <a:gd name="connsiteX0" fmla="*/ 118946 w 433039"/>
              <a:gd name="connsiteY0" fmla="*/ 314093 h 314093"/>
              <a:gd name="connsiteX1" fmla="*/ 18585 w 433039"/>
              <a:gd name="connsiteY1" fmla="*/ 157975 h 314093"/>
              <a:gd name="connsiteX2" fmla="*/ 230458 w 433039"/>
              <a:gd name="connsiteY2" fmla="*/ 1858 h 314093"/>
              <a:gd name="connsiteX3" fmla="*/ 408878 w 433039"/>
              <a:gd name="connsiteY3" fmla="*/ 146824 h 314093"/>
              <a:gd name="connsiteX4" fmla="*/ 375424 w 433039"/>
              <a:gd name="connsiteY4" fmla="*/ 258336 h 314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3039" h="314093">
                <a:moveTo>
                  <a:pt x="118946" y="314093"/>
                </a:moveTo>
                <a:cubicBezTo>
                  <a:pt x="59473" y="262053"/>
                  <a:pt x="0" y="210014"/>
                  <a:pt x="18585" y="157975"/>
                </a:cubicBezTo>
                <a:cubicBezTo>
                  <a:pt x="37170" y="105936"/>
                  <a:pt x="165409" y="3716"/>
                  <a:pt x="230458" y="1858"/>
                </a:cubicBezTo>
                <a:cubicBezTo>
                  <a:pt x="295507" y="0"/>
                  <a:pt x="384717" y="104078"/>
                  <a:pt x="408878" y="146824"/>
                </a:cubicBezTo>
                <a:cubicBezTo>
                  <a:pt x="433039" y="189570"/>
                  <a:pt x="404231" y="223953"/>
                  <a:pt x="375424" y="258336"/>
                </a:cubicBezTo>
              </a:path>
            </a:pathLst>
          </a:custGeom>
          <a:ln w="1905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1" name="Freeform 680"/>
          <p:cNvSpPr/>
          <p:nvPr/>
        </p:nvSpPr>
        <p:spPr>
          <a:xfrm>
            <a:off x="23061816" y="8074047"/>
            <a:ext cx="87356" cy="397958"/>
          </a:xfrm>
          <a:custGeom>
            <a:avLst/>
            <a:gdLst>
              <a:gd name="connsiteX0" fmla="*/ 0 w 100361"/>
              <a:gd name="connsiteY0" fmla="*/ 0 h 457200"/>
              <a:gd name="connsiteX1" fmla="*/ 100361 w 100361"/>
              <a:gd name="connsiteY1" fmla="*/ 234176 h 457200"/>
              <a:gd name="connsiteX2" fmla="*/ 0 w 100361"/>
              <a:gd name="connsiteY2" fmla="*/ 45720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361" h="457200">
                <a:moveTo>
                  <a:pt x="0" y="0"/>
                </a:moveTo>
                <a:cubicBezTo>
                  <a:pt x="50180" y="78988"/>
                  <a:pt x="100361" y="157976"/>
                  <a:pt x="100361" y="234176"/>
                </a:cubicBezTo>
                <a:cubicBezTo>
                  <a:pt x="100361" y="310376"/>
                  <a:pt x="50180" y="383788"/>
                  <a:pt x="0" y="457200"/>
                </a:cubicBezTo>
              </a:path>
            </a:pathLst>
          </a:cu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2" name="Freeform 681"/>
          <p:cNvSpPr/>
          <p:nvPr/>
        </p:nvSpPr>
        <p:spPr>
          <a:xfrm flipH="1" flipV="1">
            <a:off x="22715527" y="8069500"/>
            <a:ext cx="87356" cy="397958"/>
          </a:xfrm>
          <a:custGeom>
            <a:avLst/>
            <a:gdLst>
              <a:gd name="connsiteX0" fmla="*/ 0 w 100361"/>
              <a:gd name="connsiteY0" fmla="*/ 0 h 457200"/>
              <a:gd name="connsiteX1" fmla="*/ 100361 w 100361"/>
              <a:gd name="connsiteY1" fmla="*/ 234176 h 457200"/>
              <a:gd name="connsiteX2" fmla="*/ 0 w 100361"/>
              <a:gd name="connsiteY2" fmla="*/ 45720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361" h="457200">
                <a:moveTo>
                  <a:pt x="0" y="0"/>
                </a:moveTo>
                <a:cubicBezTo>
                  <a:pt x="50180" y="78988"/>
                  <a:pt x="100361" y="157976"/>
                  <a:pt x="100361" y="234176"/>
                </a:cubicBezTo>
                <a:cubicBezTo>
                  <a:pt x="100361" y="310376"/>
                  <a:pt x="50180" y="383788"/>
                  <a:pt x="0" y="457200"/>
                </a:cubicBezTo>
              </a:path>
            </a:pathLst>
          </a:custGeom>
          <a:ln w="19050">
            <a:solidFill>
              <a:schemeClr val="tx1"/>
            </a:solidFill>
            <a:headEnd type="none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21" name="Group 1420"/>
          <p:cNvGrpSpPr/>
          <p:nvPr/>
        </p:nvGrpSpPr>
        <p:grpSpPr>
          <a:xfrm>
            <a:off x="23595330" y="7460933"/>
            <a:ext cx="462666" cy="1602752"/>
            <a:chOff x="-1648386" y="25890385"/>
            <a:chExt cx="616888" cy="2137002"/>
          </a:xfrm>
        </p:grpSpPr>
        <p:sp>
          <p:nvSpPr>
            <p:cNvPr id="683" name="Oval 682"/>
            <p:cNvSpPr/>
            <p:nvPr/>
          </p:nvSpPr>
          <p:spPr>
            <a:xfrm>
              <a:off x="-1609691" y="26221280"/>
              <a:ext cx="543205" cy="543205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4" name="TextBox 683"/>
            <p:cNvSpPr txBox="1"/>
            <p:nvPr/>
          </p:nvSpPr>
          <p:spPr>
            <a:xfrm>
              <a:off x="-1547014" y="26278565"/>
              <a:ext cx="4178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 smtClean="0">
                  <a:latin typeface="Times New Roman" pitchFamily="18" charset="0"/>
                  <a:cs typeface="Times New Roman" pitchFamily="18" charset="0"/>
                </a:rPr>
                <a:t>E</a:t>
              </a:r>
              <a:endParaRPr lang="en-US" sz="1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85" name="Oval 684"/>
            <p:cNvSpPr/>
            <p:nvPr/>
          </p:nvSpPr>
          <p:spPr>
            <a:xfrm>
              <a:off x="-1609691" y="27182334"/>
              <a:ext cx="543205" cy="543205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6" name="TextBox 685"/>
            <p:cNvSpPr txBox="1"/>
            <p:nvPr/>
          </p:nvSpPr>
          <p:spPr>
            <a:xfrm>
              <a:off x="-1547014" y="27265071"/>
              <a:ext cx="4178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 smtClean="0">
                  <a:latin typeface="Times New Roman" pitchFamily="18" charset="0"/>
                  <a:cs typeface="Times New Roman" pitchFamily="18" charset="0"/>
                </a:rPr>
                <a:t>I</a:t>
              </a:r>
              <a:endParaRPr lang="en-US" sz="1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87" name="Freeform 686"/>
            <p:cNvSpPr/>
            <p:nvPr/>
          </p:nvSpPr>
          <p:spPr>
            <a:xfrm>
              <a:off x="-1648386" y="25890385"/>
              <a:ext cx="502570" cy="364525"/>
            </a:xfrm>
            <a:custGeom>
              <a:avLst/>
              <a:gdLst>
                <a:gd name="connsiteX0" fmla="*/ 118946 w 433039"/>
                <a:gd name="connsiteY0" fmla="*/ 314093 h 314093"/>
                <a:gd name="connsiteX1" fmla="*/ 18585 w 433039"/>
                <a:gd name="connsiteY1" fmla="*/ 157975 h 314093"/>
                <a:gd name="connsiteX2" fmla="*/ 230458 w 433039"/>
                <a:gd name="connsiteY2" fmla="*/ 1858 h 314093"/>
                <a:gd name="connsiteX3" fmla="*/ 408878 w 433039"/>
                <a:gd name="connsiteY3" fmla="*/ 146824 h 314093"/>
                <a:gd name="connsiteX4" fmla="*/ 375424 w 433039"/>
                <a:gd name="connsiteY4" fmla="*/ 258336 h 314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3039" h="314093">
                  <a:moveTo>
                    <a:pt x="118946" y="314093"/>
                  </a:moveTo>
                  <a:cubicBezTo>
                    <a:pt x="59473" y="262053"/>
                    <a:pt x="0" y="210014"/>
                    <a:pt x="18585" y="157975"/>
                  </a:cubicBezTo>
                  <a:cubicBezTo>
                    <a:pt x="37170" y="105936"/>
                    <a:pt x="165409" y="3716"/>
                    <a:pt x="230458" y="1858"/>
                  </a:cubicBezTo>
                  <a:cubicBezTo>
                    <a:pt x="295507" y="0"/>
                    <a:pt x="384717" y="104078"/>
                    <a:pt x="408878" y="146824"/>
                  </a:cubicBezTo>
                  <a:cubicBezTo>
                    <a:pt x="433039" y="189570"/>
                    <a:pt x="404231" y="223953"/>
                    <a:pt x="375424" y="258336"/>
                  </a:cubicBezTo>
                </a:path>
              </a:pathLst>
            </a:custGeom>
            <a:ln w="19050">
              <a:solidFill>
                <a:schemeClr val="tx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8" name="Freeform 687"/>
            <p:cNvSpPr/>
            <p:nvPr/>
          </p:nvSpPr>
          <p:spPr>
            <a:xfrm flipV="1">
              <a:off x="-1647605" y="27662862"/>
              <a:ext cx="502570" cy="364525"/>
            </a:xfrm>
            <a:custGeom>
              <a:avLst/>
              <a:gdLst>
                <a:gd name="connsiteX0" fmla="*/ 118946 w 433039"/>
                <a:gd name="connsiteY0" fmla="*/ 314093 h 314093"/>
                <a:gd name="connsiteX1" fmla="*/ 18585 w 433039"/>
                <a:gd name="connsiteY1" fmla="*/ 157975 h 314093"/>
                <a:gd name="connsiteX2" fmla="*/ 230458 w 433039"/>
                <a:gd name="connsiteY2" fmla="*/ 1858 h 314093"/>
                <a:gd name="connsiteX3" fmla="*/ 408878 w 433039"/>
                <a:gd name="connsiteY3" fmla="*/ 146824 h 314093"/>
                <a:gd name="connsiteX4" fmla="*/ 375424 w 433039"/>
                <a:gd name="connsiteY4" fmla="*/ 258336 h 314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3039" h="314093">
                  <a:moveTo>
                    <a:pt x="118946" y="314093"/>
                  </a:moveTo>
                  <a:cubicBezTo>
                    <a:pt x="59473" y="262053"/>
                    <a:pt x="0" y="210014"/>
                    <a:pt x="18585" y="157975"/>
                  </a:cubicBezTo>
                  <a:cubicBezTo>
                    <a:pt x="37170" y="105936"/>
                    <a:pt x="165409" y="3716"/>
                    <a:pt x="230458" y="1858"/>
                  </a:cubicBezTo>
                  <a:cubicBezTo>
                    <a:pt x="295507" y="0"/>
                    <a:pt x="384717" y="104078"/>
                    <a:pt x="408878" y="146824"/>
                  </a:cubicBezTo>
                  <a:cubicBezTo>
                    <a:pt x="433039" y="189570"/>
                    <a:pt x="404231" y="223953"/>
                    <a:pt x="375424" y="258336"/>
                  </a:cubicBezTo>
                </a:path>
              </a:pathLst>
            </a:custGeom>
            <a:ln w="19050">
              <a:solidFill>
                <a:schemeClr val="tx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9" name="Freeform 688"/>
            <p:cNvSpPr/>
            <p:nvPr/>
          </p:nvSpPr>
          <p:spPr>
            <a:xfrm>
              <a:off x="-1147973" y="26707870"/>
              <a:ext cx="116475" cy="530610"/>
            </a:xfrm>
            <a:custGeom>
              <a:avLst/>
              <a:gdLst>
                <a:gd name="connsiteX0" fmla="*/ 0 w 100361"/>
                <a:gd name="connsiteY0" fmla="*/ 0 h 457200"/>
                <a:gd name="connsiteX1" fmla="*/ 100361 w 100361"/>
                <a:gd name="connsiteY1" fmla="*/ 234176 h 457200"/>
                <a:gd name="connsiteX2" fmla="*/ 0 w 100361"/>
                <a:gd name="connsiteY2" fmla="*/ 45720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0361" h="457200">
                  <a:moveTo>
                    <a:pt x="0" y="0"/>
                  </a:moveTo>
                  <a:cubicBezTo>
                    <a:pt x="50180" y="78988"/>
                    <a:pt x="100361" y="157976"/>
                    <a:pt x="100361" y="234176"/>
                  </a:cubicBezTo>
                  <a:cubicBezTo>
                    <a:pt x="100361" y="310376"/>
                    <a:pt x="50180" y="383788"/>
                    <a:pt x="0" y="457200"/>
                  </a:cubicBezTo>
                </a:path>
              </a:pathLst>
            </a:custGeom>
            <a:ln w="1905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0" name="Freeform 689"/>
            <p:cNvSpPr/>
            <p:nvPr/>
          </p:nvSpPr>
          <p:spPr>
            <a:xfrm flipH="1" flipV="1">
              <a:off x="-1609691" y="26701807"/>
              <a:ext cx="116475" cy="530610"/>
            </a:xfrm>
            <a:custGeom>
              <a:avLst/>
              <a:gdLst>
                <a:gd name="connsiteX0" fmla="*/ 0 w 100361"/>
                <a:gd name="connsiteY0" fmla="*/ 0 h 457200"/>
                <a:gd name="connsiteX1" fmla="*/ 100361 w 100361"/>
                <a:gd name="connsiteY1" fmla="*/ 234176 h 457200"/>
                <a:gd name="connsiteX2" fmla="*/ 0 w 100361"/>
                <a:gd name="connsiteY2" fmla="*/ 45720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0361" h="457200">
                  <a:moveTo>
                    <a:pt x="0" y="0"/>
                  </a:moveTo>
                  <a:cubicBezTo>
                    <a:pt x="50180" y="78988"/>
                    <a:pt x="100361" y="157976"/>
                    <a:pt x="100361" y="234176"/>
                  </a:cubicBezTo>
                  <a:cubicBezTo>
                    <a:pt x="100361" y="310376"/>
                    <a:pt x="50180" y="383788"/>
                    <a:pt x="0" y="457200"/>
                  </a:cubicBezTo>
                </a:path>
              </a:pathLst>
            </a:custGeom>
            <a:ln w="19050">
              <a:solidFill>
                <a:schemeClr val="tx1"/>
              </a:solidFill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91" name="Freeform 690"/>
          <p:cNvSpPr/>
          <p:nvPr/>
        </p:nvSpPr>
        <p:spPr>
          <a:xfrm>
            <a:off x="23092426" y="7704961"/>
            <a:ext cx="562965" cy="67943"/>
          </a:xfrm>
          <a:custGeom>
            <a:avLst/>
            <a:gdLst>
              <a:gd name="connsiteX0" fmla="*/ 0 w 646771"/>
              <a:gd name="connsiteY0" fmla="*/ 78058 h 78058"/>
              <a:gd name="connsiteX1" fmla="*/ 278781 w 646771"/>
              <a:gd name="connsiteY1" fmla="*/ 0 h 78058"/>
              <a:gd name="connsiteX2" fmla="*/ 646771 w 646771"/>
              <a:gd name="connsiteY2" fmla="*/ 78058 h 78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6771" h="78058">
                <a:moveTo>
                  <a:pt x="0" y="78058"/>
                </a:moveTo>
                <a:cubicBezTo>
                  <a:pt x="85493" y="39029"/>
                  <a:pt x="170986" y="0"/>
                  <a:pt x="278781" y="0"/>
                </a:cubicBezTo>
                <a:cubicBezTo>
                  <a:pt x="386576" y="0"/>
                  <a:pt x="516673" y="39029"/>
                  <a:pt x="646771" y="78058"/>
                </a:cubicBezTo>
              </a:path>
            </a:pathLst>
          </a:cu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92" name="Freeform 691"/>
          <p:cNvSpPr/>
          <p:nvPr/>
        </p:nvSpPr>
        <p:spPr>
          <a:xfrm flipH="1" flipV="1">
            <a:off x="23093911" y="8009361"/>
            <a:ext cx="562965" cy="67943"/>
          </a:xfrm>
          <a:custGeom>
            <a:avLst/>
            <a:gdLst>
              <a:gd name="connsiteX0" fmla="*/ 0 w 646771"/>
              <a:gd name="connsiteY0" fmla="*/ 78058 h 78058"/>
              <a:gd name="connsiteX1" fmla="*/ 278781 w 646771"/>
              <a:gd name="connsiteY1" fmla="*/ 0 h 78058"/>
              <a:gd name="connsiteX2" fmla="*/ 646771 w 646771"/>
              <a:gd name="connsiteY2" fmla="*/ 78058 h 78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6771" h="78058">
                <a:moveTo>
                  <a:pt x="0" y="78058"/>
                </a:moveTo>
                <a:cubicBezTo>
                  <a:pt x="85493" y="39029"/>
                  <a:pt x="170986" y="0"/>
                  <a:pt x="278781" y="0"/>
                </a:cubicBezTo>
                <a:cubicBezTo>
                  <a:pt x="386576" y="0"/>
                  <a:pt x="516673" y="39029"/>
                  <a:pt x="646771" y="78058"/>
                </a:cubicBezTo>
              </a:path>
            </a:pathLst>
          </a:cu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3" name="Freeform 692"/>
          <p:cNvSpPr/>
          <p:nvPr/>
        </p:nvSpPr>
        <p:spPr>
          <a:xfrm>
            <a:off x="23102132" y="8064094"/>
            <a:ext cx="582378" cy="388252"/>
          </a:xfrm>
          <a:custGeom>
            <a:avLst/>
            <a:gdLst>
              <a:gd name="connsiteX0" fmla="*/ 669074 w 669074"/>
              <a:gd name="connsiteY0" fmla="*/ 446049 h 446049"/>
              <a:gd name="connsiteX1" fmla="*/ 301083 w 669074"/>
              <a:gd name="connsiteY1" fmla="*/ 256478 h 446049"/>
              <a:gd name="connsiteX2" fmla="*/ 0 w 669074"/>
              <a:gd name="connsiteY2" fmla="*/ 0 h 446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9074" h="446049">
                <a:moveTo>
                  <a:pt x="669074" y="446049"/>
                </a:moveTo>
                <a:cubicBezTo>
                  <a:pt x="540834" y="388434"/>
                  <a:pt x="412595" y="330819"/>
                  <a:pt x="301083" y="256478"/>
                </a:cubicBezTo>
                <a:cubicBezTo>
                  <a:pt x="189571" y="182137"/>
                  <a:pt x="94785" y="91068"/>
                  <a:pt x="0" y="0"/>
                </a:cubicBezTo>
              </a:path>
            </a:pathLst>
          </a:custGeom>
          <a:ln w="1905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4" name="Freeform 693"/>
          <p:cNvSpPr/>
          <p:nvPr/>
        </p:nvSpPr>
        <p:spPr>
          <a:xfrm flipH="1">
            <a:off x="23062572" y="8103377"/>
            <a:ext cx="582378" cy="388252"/>
          </a:xfrm>
          <a:custGeom>
            <a:avLst/>
            <a:gdLst>
              <a:gd name="connsiteX0" fmla="*/ 669074 w 669074"/>
              <a:gd name="connsiteY0" fmla="*/ 446049 h 446049"/>
              <a:gd name="connsiteX1" fmla="*/ 301083 w 669074"/>
              <a:gd name="connsiteY1" fmla="*/ 256478 h 446049"/>
              <a:gd name="connsiteX2" fmla="*/ 0 w 669074"/>
              <a:gd name="connsiteY2" fmla="*/ 0 h 446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9074" h="446049">
                <a:moveTo>
                  <a:pt x="669074" y="446049"/>
                </a:moveTo>
                <a:cubicBezTo>
                  <a:pt x="540834" y="388434"/>
                  <a:pt x="412595" y="330819"/>
                  <a:pt x="301083" y="256478"/>
                </a:cubicBezTo>
                <a:cubicBezTo>
                  <a:pt x="189571" y="182137"/>
                  <a:pt x="94785" y="91068"/>
                  <a:pt x="0" y="0"/>
                </a:cubicBezTo>
              </a:path>
            </a:pathLst>
          </a:custGeom>
          <a:ln w="1905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20" name="Group 1419"/>
          <p:cNvGrpSpPr/>
          <p:nvPr/>
        </p:nvGrpSpPr>
        <p:grpSpPr>
          <a:xfrm>
            <a:off x="24595354" y="5868238"/>
            <a:ext cx="2043989" cy="612862"/>
            <a:chOff x="-2849023" y="24845910"/>
            <a:chExt cx="2043989" cy="612862"/>
          </a:xfrm>
        </p:grpSpPr>
        <p:grpSp>
          <p:nvGrpSpPr>
            <p:cNvPr id="705" name="Group 704"/>
            <p:cNvGrpSpPr/>
            <p:nvPr/>
          </p:nvGrpSpPr>
          <p:grpSpPr>
            <a:xfrm>
              <a:off x="-2768939" y="24845910"/>
              <a:ext cx="1963905" cy="612862"/>
              <a:chOff x="23321795" y="23560774"/>
              <a:chExt cx="1963905" cy="612862"/>
            </a:xfrm>
          </p:grpSpPr>
          <p:cxnSp>
            <p:nvCxnSpPr>
              <p:cNvPr id="713" name="Straight Arrow Connector 712"/>
              <p:cNvCxnSpPr/>
              <p:nvPr/>
            </p:nvCxnSpPr>
            <p:spPr>
              <a:xfrm>
                <a:off x="23321795" y="23701662"/>
                <a:ext cx="889890" cy="1843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14" name="TextBox 713"/>
              <p:cNvSpPr txBox="1"/>
              <p:nvPr/>
            </p:nvSpPr>
            <p:spPr>
              <a:xfrm>
                <a:off x="24338813" y="23560774"/>
                <a:ext cx="946887" cy="2836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Excitatory</a:t>
                </a:r>
                <a:endParaRPr lang="en-US" dirty="0"/>
              </a:p>
            </p:txBody>
          </p:sp>
          <p:cxnSp>
            <p:nvCxnSpPr>
              <p:cNvPr id="715" name="Straight Arrow Connector 714"/>
              <p:cNvCxnSpPr/>
              <p:nvPr/>
            </p:nvCxnSpPr>
            <p:spPr>
              <a:xfrm>
                <a:off x="23321795" y="24034215"/>
                <a:ext cx="889890" cy="1843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16" name="TextBox 715"/>
              <p:cNvSpPr txBox="1"/>
              <p:nvPr/>
            </p:nvSpPr>
            <p:spPr>
              <a:xfrm>
                <a:off x="24338813" y="23896637"/>
                <a:ext cx="88021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Inhibitory</a:t>
                </a:r>
                <a:endParaRPr lang="en-US" dirty="0"/>
              </a:p>
            </p:txBody>
          </p:sp>
        </p:grpSp>
        <p:sp>
          <p:nvSpPr>
            <p:cNvPr id="712" name="Rectangle 711"/>
            <p:cNvSpPr/>
            <p:nvPr/>
          </p:nvSpPr>
          <p:spPr>
            <a:xfrm>
              <a:off x="-2849023" y="24845910"/>
              <a:ext cx="1977314" cy="61286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739" name="Oval 738"/>
          <p:cNvSpPr/>
          <p:nvPr/>
        </p:nvSpPr>
        <p:spPr>
          <a:xfrm>
            <a:off x="22920954" y="9514167"/>
            <a:ext cx="407404" cy="40740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0" name="TextBox 739"/>
          <p:cNvSpPr txBox="1"/>
          <p:nvPr/>
        </p:nvSpPr>
        <p:spPr>
          <a:xfrm>
            <a:off x="22967962" y="9557131"/>
            <a:ext cx="3133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E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41" name="Oval 740"/>
          <p:cNvSpPr/>
          <p:nvPr/>
        </p:nvSpPr>
        <p:spPr>
          <a:xfrm>
            <a:off x="22920954" y="10234958"/>
            <a:ext cx="407404" cy="40740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2" name="TextBox 741"/>
          <p:cNvSpPr txBox="1"/>
          <p:nvPr/>
        </p:nvSpPr>
        <p:spPr>
          <a:xfrm>
            <a:off x="22967962" y="10297011"/>
            <a:ext cx="3133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I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43" name="Freeform 742"/>
          <p:cNvSpPr/>
          <p:nvPr/>
        </p:nvSpPr>
        <p:spPr>
          <a:xfrm>
            <a:off x="22891933" y="9265996"/>
            <a:ext cx="376928" cy="273394"/>
          </a:xfrm>
          <a:custGeom>
            <a:avLst/>
            <a:gdLst>
              <a:gd name="connsiteX0" fmla="*/ 118946 w 433039"/>
              <a:gd name="connsiteY0" fmla="*/ 314093 h 314093"/>
              <a:gd name="connsiteX1" fmla="*/ 18585 w 433039"/>
              <a:gd name="connsiteY1" fmla="*/ 157975 h 314093"/>
              <a:gd name="connsiteX2" fmla="*/ 230458 w 433039"/>
              <a:gd name="connsiteY2" fmla="*/ 1858 h 314093"/>
              <a:gd name="connsiteX3" fmla="*/ 408878 w 433039"/>
              <a:gd name="connsiteY3" fmla="*/ 146824 h 314093"/>
              <a:gd name="connsiteX4" fmla="*/ 375424 w 433039"/>
              <a:gd name="connsiteY4" fmla="*/ 258336 h 314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3039" h="314093">
                <a:moveTo>
                  <a:pt x="118946" y="314093"/>
                </a:moveTo>
                <a:cubicBezTo>
                  <a:pt x="59473" y="262053"/>
                  <a:pt x="0" y="210014"/>
                  <a:pt x="18585" y="157975"/>
                </a:cubicBezTo>
                <a:cubicBezTo>
                  <a:pt x="37170" y="105936"/>
                  <a:pt x="165409" y="3716"/>
                  <a:pt x="230458" y="1858"/>
                </a:cubicBezTo>
                <a:cubicBezTo>
                  <a:pt x="295507" y="0"/>
                  <a:pt x="384717" y="104078"/>
                  <a:pt x="408878" y="146824"/>
                </a:cubicBezTo>
                <a:cubicBezTo>
                  <a:pt x="433039" y="189570"/>
                  <a:pt x="404231" y="223953"/>
                  <a:pt x="375424" y="258336"/>
                </a:cubicBezTo>
              </a:path>
            </a:pathLst>
          </a:custGeom>
          <a:ln w="1905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4" name="Freeform 743"/>
          <p:cNvSpPr/>
          <p:nvPr/>
        </p:nvSpPr>
        <p:spPr>
          <a:xfrm flipV="1">
            <a:off x="22892519" y="10595354"/>
            <a:ext cx="376928" cy="273394"/>
          </a:xfrm>
          <a:custGeom>
            <a:avLst/>
            <a:gdLst>
              <a:gd name="connsiteX0" fmla="*/ 118946 w 433039"/>
              <a:gd name="connsiteY0" fmla="*/ 314093 h 314093"/>
              <a:gd name="connsiteX1" fmla="*/ 18585 w 433039"/>
              <a:gd name="connsiteY1" fmla="*/ 157975 h 314093"/>
              <a:gd name="connsiteX2" fmla="*/ 230458 w 433039"/>
              <a:gd name="connsiteY2" fmla="*/ 1858 h 314093"/>
              <a:gd name="connsiteX3" fmla="*/ 408878 w 433039"/>
              <a:gd name="connsiteY3" fmla="*/ 146824 h 314093"/>
              <a:gd name="connsiteX4" fmla="*/ 375424 w 433039"/>
              <a:gd name="connsiteY4" fmla="*/ 258336 h 314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3039" h="314093">
                <a:moveTo>
                  <a:pt x="118946" y="314093"/>
                </a:moveTo>
                <a:cubicBezTo>
                  <a:pt x="59473" y="262053"/>
                  <a:pt x="0" y="210014"/>
                  <a:pt x="18585" y="157975"/>
                </a:cubicBezTo>
                <a:cubicBezTo>
                  <a:pt x="37170" y="105936"/>
                  <a:pt x="165409" y="3716"/>
                  <a:pt x="230458" y="1858"/>
                </a:cubicBezTo>
                <a:cubicBezTo>
                  <a:pt x="295507" y="0"/>
                  <a:pt x="384717" y="104078"/>
                  <a:pt x="408878" y="146824"/>
                </a:cubicBezTo>
                <a:cubicBezTo>
                  <a:pt x="433039" y="189570"/>
                  <a:pt x="404231" y="223953"/>
                  <a:pt x="375424" y="258336"/>
                </a:cubicBezTo>
              </a:path>
            </a:pathLst>
          </a:custGeom>
          <a:ln w="1905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5" name="Freeform 744"/>
          <p:cNvSpPr/>
          <p:nvPr/>
        </p:nvSpPr>
        <p:spPr>
          <a:xfrm>
            <a:off x="23267243" y="9879110"/>
            <a:ext cx="87356" cy="397958"/>
          </a:xfrm>
          <a:custGeom>
            <a:avLst/>
            <a:gdLst>
              <a:gd name="connsiteX0" fmla="*/ 0 w 100361"/>
              <a:gd name="connsiteY0" fmla="*/ 0 h 457200"/>
              <a:gd name="connsiteX1" fmla="*/ 100361 w 100361"/>
              <a:gd name="connsiteY1" fmla="*/ 234176 h 457200"/>
              <a:gd name="connsiteX2" fmla="*/ 0 w 100361"/>
              <a:gd name="connsiteY2" fmla="*/ 45720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361" h="457200">
                <a:moveTo>
                  <a:pt x="0" y="0"/>
                </a:moveTo>
                <a:cubicBezTo>
                  <a:pt x="50180" y="78988"/>
                  <a:pt x="100361" y="157976"/>
                  <a:pt x="100361" y="234176"/>
                </a:cubicBezTo>
                <a:cubicBezTo>
                  <a:pt x="100361" y="310376"/>
                  <a:pt x="50180" y="383788"/>
                  <a:pt x="0" y="457200"/>
                </a:cubicBezTo>
              </a:path>
            </a:pathLst>
          </a:cu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6" name="Freeform 745"/>
          <p:cNvSpPr/>
          <p:nvPr/>
        </p:nvSpPr>
        <p:spPr>
          <a:xfrm flipH="1" flipV="1">
            <a:off x="22920954" y="9874563"/>
            <a:ext cx="87356" cy="397958"/>
          </a:xfrm>
          <a:custGeom>
            <a:avLst/>
            <a:gdLst>
              <a:gd name="connsiteX0" fmla="*/ 0 w 100361"/>
              <a:gd name="connsiteY0" fmla="*/ 0 h 457200"/>
              <a:gd name="connsiteX1" fmla="*/ 100361 w 100361"/>
              <a:gd name="connsiteY1" fmla="*/ 234176 h 457200"/>
              <a:gd name="connsiteX2" fmla="*/ 0 w 100361"/>
              <a:gd name="connsiteY2" fmla="*/ 45720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361" h="457200">
                <a:moveTo>
                  <a:pt x="0" y="0"/>
                </a:moveTo>
                <a:cubicBezTo>
                  <a:pt x="50180" y="78988"/>
                  <a:pt x="100361" y="157976"/>
                  <a:pt x="100361" y="234176"/>
                </a:cubicBezTo>
                <a:cubicBezTo>
                  <a:pt x="100361" y="310376"/>
                  <a:pt x="50180" y="383788"/>
                  <a:pt x="0" y="457200"/>
                </a:cubicBezTo>
              </a:path>
            </a:pathLst>
          </a:custGeom>
          <a:ln w="19050">
            <a:solidFill>
              <a:schemeClr val="tx1"/>
            </a:solidFill>
            <a:headEnd type="none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9" name="Freeform 748"/>
          <p:cNvSpPr/>
          <p:nvPr/>
        </p:nvSpPr>
        <p:spPr>
          <a:xfrm>
            <a:off x="23293786" y="9520251"/>
            <a:ext cx="562965" cy="67943"/>
          </a:xfrm>
          <a:custGeom>
            <a:avLst/>
            <a:gdLst>
              <a:gd name="connsiteX0" fmla="*/ 0 w 646771"/>
              <a:gd name="connsiteY0" fmla="*/ 78058 h 78058"/>
              <a:gd name="connsiteX1" fmla="*/ 278781 w 646771"/>
              <a:gd name="connsiteY1" fmla="*/ 0 h 78058"/>
              <a:gd name="connsiteX2" fmla="*/ 646771 w 646771"/>
              <a:gd name="connsiteY2" fmla="*/ 78058 h 78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6771" h="78058">
                <a:moveTo>
                  <a:pt x="0" y="78058"/>
                </a:moveTo>
                <a:cubicBezTo>
                  <a:pt x="85493" y="39029"/>
                  <a:pt x="170986" y="0"/>
                  <a:pt x="278781" y="0"/>
                </a:cubicBezTo>
                <a:cubicBezTo>
                  <a:pt x="386576" y="0"/>
                  <a:pt x="516673" y="39029"/>
                  <a:pt x="646771" y="78058"/>
                </a:cubicBezTo>
              </a:path>
            </a:pathLst>
          </a:cu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50" name="Freeform 749"/>
          <p:cNvSpPr/>
          <p:nvPr/>
        </p:nvSpPr>
        <p:spPr>
          <a:xfrm flipH="1" flipV="1">
            <a:off x="23295270" y="9824651"/>
            <a:ext cx="562965" cy="67943"/>
          </a:xfrm>
          <a:custGeom>
            <a:avLst/>
            <a:gdLst>
              <a:gd name="connsiteX0" fmla="*/ 0 w 646771"/>
              <a:gd name="connsiteY0" fmla="*/ 78058 h 78058"/>
              <a:gd name="connsiteX1" fmla="*/ 278781 w 646771"/>
              <a:gd name="connsiteY1" fmla="*/ 0 h 78058"/>
              <a:gd name="connsiteX2" fmla="*/ 646771 w 646771"/>
              <a:gd name="connsiteY2" fmla="*/ 78058 h 78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6771" h="78058">
                <a:moveTo>
                  <a:pt x="0" y="78058"/>
                </a:moveTo>
                <a:cubicBezTo>
                  <a:pt x="85493" y="39029"/>
                  <a:pt x="170986" y="0"/>
                  <a:pt x="278781" y="0"/>
                </a:cubicBezTo>
                <a:cubicBezTo>
                  <a:pt x="386576" y="0"/>
                  <a:pt x="516673" y="39029"/>
                  <a:pt x="646771" y="78058"/>
                </a:cubicBezTo>
              </a:path>
            </a:pathLst>
          </a:cu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1" name="Freeform 750"/>
          <p:cNvSpPr/>
          <p:nvPr/>
        </p:nvSpPr>
        <p:spPr>
          <a:xfrm flipH="1">
            <a:off x="23263931" y="9918667"/>
            <a:ext cx="582378" cy="388252"/>
          </a:xfrm>
          <a:custGeom>
            <a:avLst/>
            <a:gdLst>
              <a:gd name="connsiteX0" fmla="*/ 669074 w 669074"/>
              <a:gd name="connsiteY0" fmla="*/ 446049 h 446049"/>
              <a:gd name="connsiteX1" fmla="*/ 301083 w 669074"/>
              <a:gd name="connsiteY1" fmla="*/ 256478 h 446049"/>
              <a:gd name="connsiteX2" fmla="*/ 0 w 669074"/>
              <a:gd name="connsiteY2" fmla="*/ 0 h 446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9074" h="446049">
                <a:moveTo>
                  <a:pt x="669074" y="446049"/>
                </a:moveTo>
                <a:cubicBezTo>
                  <a:pt x="540834" y="388434"/>
                  <a:pt x="412595" y="330819"/>
                  <a:pt x="301083" y="256478"/>
                </a:cubicBezTo>
                <a:cubicBezTo>
                  <a:pt x="189571" y="182137"/>
                  <a:pt x="94785" y="91068"/>
                  <a:pt x="0" y="0"/>
                </a:cubicBezTo>
              </a:path>
            </a:pathLst>
          </a:custGeom>
          <a:ln w="1905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2" name="Freeform 751"/>
          <p:cNvSpPr/>
          <p:nvPr/>
        </p:nvSpPr>
        <p:spPr>
          <a:xfrm>
            <a:off x="23317944" y="9869850"/>
            <a:ext cx="582378" cy="388252"/>
          </a:xfrm>
          <a:custGeom>
            <a:avLst/>
            <a:gdLst>
              <a:gd name="connsiteX0" fmla="*/ 669074 w 669074"/>
              <a:gd name="connsiteY0" fmla="*/ 446049 h 446049"/>
              <a:gd name="connsiteX1" fmla="*/ 301083 w 669074"/>
              <a:gd name="connsiteY1" fmla="*/ 256478 h 446049"/>
              <a:gd name="connsiteX2" fmla="*/ 0 w 669074"/>
              <a:gd name="connsiteY2" fmla="*/ 0 h 446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9074" h="446049">
                <a:moveTo>
                  <a:pt x="669074" y="446049"/>
                </a:moveTo>
                <a:cubicBezTo>
                  <a:pt x="540834" y="388434"/>
                  <a:pt x="412595" y="330819"/>
                  <a:pt x="301083" y="256478"/>
                </a:cubicBezTo>
                <a:cubicBezTo>
                  <a:pt x="189571" y="182137"/>
                  <a:pt x="94785" y="91068"/>
                  <a:pt x="0" y="0"/>
                </a:cubicBezTo>
              </a:path>
            </a:pathLst>
          </a:custGeom>
          <a:ln w="1905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3" name="Oval 752"/>
          <p:cNvSpPr/>
          <p:nvPr/>
        </p:nvSpPr>
        <p:spPr>
          <a:xfrm>
            <a:off x="23850600" y="9514167"/>
            <a:ext cx="407404" cy="40740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4" name="TextBox 753"/>
          <p:cNvSpPr txBox="1"/>
          <p:nvPr/>
        </p:nvSpPr>
        <p:spPr>
          <a:xfrm>
            <a:off x="23897609" y="9557131"/>
            <a:ext cx="3133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E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55" name="Oval 754"/>
          <p:cNvSpPr/>
          <p:nvPr/>
        </p:nvSpPr>
        <p:spPr>
          <a:xfrm>
            <a:off x="23850600" y="10234958"/>
            <a:ext cx="407404" cy="40740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6" name="TextBox 755"/>
          <p:cNvSpPr txBox="1"/>
          <p:nvPr/>
        </p:nvSpPr>
        <p:spPr>
          <a:xfrm>
            <a:off x="23897609" y="10297011"/>
            <a:ext cx="3133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I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57" name="Freeform 756"/>
          <p:cNvSpPr/>
          <p:nvPr/>
        </p:nvSpPr>
        <p:spPr>
          <a:xfrm>
            <a:off x="23821580" y="9265996"/>
            <a:ext cx="376928" cy="273394"/>
          </a:xfrm>
          <a:custGeom>
            <a:avLst/>
            <a:gdLst>
              <a:gd name="connsiteX0" fmla="*/ 118946 w 433039"/>
              <a:gd name="connsiteY0" fmla="*/ 314093 h 314093"/>
              <a:gd name="connsiteX1" fmla="*/ 18585 w 433039"/>
              <a:gd name="connsiteY1" fmla="*/ 157975 h 314093"/>
              <a:gd name="connsiteX2" fmla="*/ 230458 w 433039"/>
              <a:gd name="connsiteY2" fmla="*/ 1858 h 314093"/>
              <a:gd name="connsiteX3" fmla="*/ 408878 w 433039"/>
              <a:gd name="connsiteY3" fmla="*/ 146824 h 314093"/>
              <a:gd name="connsiteX4" fmla="*/ 375424 w 433039"/>
              <a:gd name="connsiteY4" fmla="*/ 258336 h 314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3039" h="314093">
                <a:moveTo>
                  <a:pt x="118946" y="314093"/>
                </a:moveTo>
                <a:cubicBezTo>
                  <a:pt x="59473" y="262053"/>
                  <a:pt x="0" y="210014"/>
                  <a:pt x="18585" y="157975"/>
                </a:cubicBezTo>
                <a:cubicBezTo>
                  <a:pt x="37170" y="105936"/>
                  <a:pt x="165409" y="3716"/>
                  <a:pt x="230458" y="1858"/>
                </a:cubicBezTo>
                <a:cubicBezTo>
                  <a:pt x="295507" y="0"/>
                  <a:pt x="384717" y="104078"/>
                  <a:pt x="408878" y="146824"/>
                </a:cubicBezTo>
                <a:cubicBezTo>
                  <a:pt x="433039" y="189570"/>
                  <a:pt x="404231" y="223953"/>
                  <a:pt x="375424" y="258336"/>
                </a:cubicBezTo>
              </a:path>
            </a:pathLst>
          </a:custGeom>
          <a:ln w="1905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8" name="Freeform 757"/>
          <p:cNvSpPr/>
          <p:nvPr/>
        </p:nvSpPr>
        <p:spPr>
          <a:xfrm flipV="1">
            <a:off x="23822166" y="10595354"/>
            <a:ext cx="376928" cy="273394"/>
          </a:xfrm>
          <a:custGeom>
            <a:avLst/>
            <a:gdLst>
              <a:gd name="connsiteX0" fmla="*/ 118946 w 433039"/>
              <a:gd name="connsiteY0" fmla="*/ 314093 h 314093"/>
              <a:gd name="connsiteX1" fmla="*/ 18585 w 433039"/>
              <a:gd name="connsiteY1" fmla="*/ 157975 h 314093"/>
              <a:gd name="connsiteX2" fmla="*/ 230458 w 433039"/>
              <a:gd name="connsiteY2" fmla="*/ 1858 h 314093"/>
              <a:gd name="connsiteX3" fmla="*/ 408878 w 433039"/>
              <a:gd name="connsiteY3" fmla="*/ 146824 h 314093"/>
              <a:gd name="connsiteX4" fmla="*/ 375424 w 433039"/>
              <a:gd name="connsiteY4" fmla="*/ 258336 h 314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3039" h="314093">
                <a:moveTo>
                  <a:pt x="118946" y="314093"/>
                </a:moveTo>
                <a:cubicBezTo>
                  <a:pt x="59473" y="262053"/>
                  <a:pt x="0" y="210014"/>
                  <a:pt x="18585" y="157975"/>
                </a:cubicBezTo>
                <a:cubicBezTo>
                  <a:pt x="37170" y="105936"/>
                  <a:pt x="165409" y="3716"/>
                  <a:pt x="230458" y="1858"/>
                </a:cubicBezTo>
                <a:cubicBezTo>
                  <a:pt x="295507" y="0"/>
                  <a:pt x="384717" y="104078"/>
                  <a:pt x="408878" y="146824"/>
                </a:cubicBezTo>
                <a:cubicBezTo>
                  <a:pt x="433039" y="189570"/>
                  <a:pt x="404231" y="223953"/>
                  <a:pt x="375424" y="258336"/>
                </a:cubicBezTo>
              </a:path>
            </a:pathLst>
          </a:custGeom>
          <a:ln w="1905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9" name="Freeform 758"/>
          <p:cNvSpPr/>
          <p:nvPr/>
        </p:nvSpPr>
        <p:spPr>
          <a:xfrm>
            <a:off x="24196889" y="9879110"/>
            <a:ext cx="87356" cy="397958"/>
          </a:xfrm>
          <a:custGeom>
            <a:avLst/>
            <a:gdLst>
              <a:gd name="connsiteX0" fmla="*/ 0 w 100361"/>
              <a:gd name="connsiteY0" fmla="*/ 0 h 457200"/>
              <a:gd name="connsiteX1" fmla="*/ 100361 w 100361"/>
              <a:gd name="connsiteY1" fmla="*/ 234176 h 457200"/>
              <a:gd name="connsiteX2" fmla="*/ 0 w 100361"/>
              <a:gd name="connsiteY2" fmla="*/ 45720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361" h="457200">
                <a:moveTo>
                  <a:pt x="0" y="0"/>
                </a:moveTo>
                <a:cubicBezTo>
                  <a:pt x="50180" y="78988"/>
                  <a:pt x="100361" y="157976"/>
                  <a:pt x="100361" y="234176"/>
                </a:cubicBezTo>
                <a:cubicBezTo>
                  <a:pt x="100361" y="310376"/>
                  <a:pt x="50180" y="383788"/>
                  <a:pt x="0" y="457200"/>
                </a:cubicBezTo>
              </a:path>
            </a:pathLst>
          </a:cu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0" name="Freeform 759"/>
          <p:cNvSpPr/>
          <p:nvPr/>
        </p:nvSpPr>
        <p:spPr>
          <a:xfrm flipH="1" flipV="1">
            <a:off x="23850600" y="9874563"/>
            <a:ext cx="87356" cy="397958"/>
          </a:xfrm>
          <a:custGeom>
            <a:avLst/>
            <a:gdLst>
              <a:gd name="connsiteX0" fmla="*/ 0 w 100361"/>
              <a:gd name="connsiteY0" fmla="*/ 0 h 457200"/>
              <a:gd name="connsiteX1" fmla="*/ 100361 w 100361"/>
              <a:gd name="connsiteY1" fmla="*/ 234176 h 457200"/>
              <a:gd name="connsiteX2" fmla="*/ 0 w 100361"/>
              <a:gd name="connsiteY2" fmla="*/ 45720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361" h="457200">
                <a:moveTo>
                  <a:pt x="0" y="0"/>
                </a:moveTo>
                <a:cubicBezTo>
                  <a:pt x="50180" y="78988"/>
                  <a:pt x="100361" y="157976"/>
                  <a:pt x="100361" y="234176"/>
                </a:cubicBezTo>
                <a:cubicBezTo>
                  <a:pt x="100361" y="310376"/>
                  <a:pt x="50180" y="383788"/>
                  <a:pt x="0" y="457200"/>
                </a:cubicBezTo>
              </a:path>
            </a:pathLst>
          </a:custGeom>
          <a:ln w="19050">
            <a:solidFill>
              <a:schemeClr val="tx1"/>
            </a:solidFill>
            <a:headEnd type="none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61" name="Group 760"/>
          <p:cNvGrpSpPr/>
          <p:nvPr/>
        </p:nvGrpSpPr>
        <p:grpSpPr>
          <a:xfrm>
            <a:off x="24730403" y="9265996"/>
            <a:ext cx="462666" cy="1602752"/>
            <a:chOff x="-1648386" y="25890385"/>
            <a:chExt cx="616888" cy="2137002"/>
          </a:xfrm>
        </p:grpSpPr>
        <p:sp>
          <p:nvSpPr>
            <p:cNvPr id="768" name="Oval 767"/>
            <p:cNvSpPr/>
            <p:nvPr/>
          </p:nvSpPr>
          <p:spPr>
            <a:xfrm>
              <a:off x="-1609691" y="26221280"/>
              <a:ext cx="543205" cy="543205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9" name="TextBox 768"/>
            <p:cNvSpPr txBox="1"/>
            <p:nvPr/>
          </p:nvSpPr>
          <p:spPr>
            <a:xfrm>
              <a:off x="-1547014" y="26278565"/>
              <a:ext cx="4178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 smtClean="0">
                  <a:latin typeface="Times New Roman" pitchFamily="18" charset="0"/>
                  <a:cs typeface="Times New Roman" pitchFamily="18" charset="0"/>
                </a:rPr>
                <a:t>E</a:t>
              </a:r>
              <a:endParaRPr lang="en-US" sz="1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70" name="Oval 769"/>
            <p:cNvSpPr/>
            <p:nvPr/>
          </p:nvSpPr>
          <p:spPr>
            <a:xfrm>
              <a:off x="-1609691" y="27182334"/>
              <a:ext cx="543205" cy="543205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1" name="TextBox 770"/>
            <p:cNvSpPr txBox="1"/>
            <p:nvPr/>
          </p:nvSpPr>
          <p:spPr>
            <a:xfrm>
              <a:off x="-1547014" y="27265071"/>
              <a:ext cx="4178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 smtClean="0">
                  <a:latin typeface="Times New Roman" pitchFamily="18" charset="0"/>
                  <a:cs typeface="Times New Roman" pitchFamily="18" charset="0"/>
                </a:rPr>
                <a:t>I</a:t>
              </a:r>
              <a:endParaRPr lang="en-US" sz="1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72" name="Freeform 771"/>
            <p:cNvSpPr/>
            <p:nvPr/>
          </p:nvSpPr>
          <p:spPr>
            <a:xfrm>
              <a:off x="-1648386" y="25890385"/>
              <a:ext cx="502570" cy="364525"/>
            </a:xfrm>
            <a:custGeom>
              <a:avLst/>
              <a:gdLst>
                <a:gd name="connsiteX0" fmla="*/ 118946 w 433039"/>
                <a:gd name="connsiteY0" fmla="*/ 314093 h 314093"/>
                <a:gd name="connsiteX1" fmla="*/ 18585 w 433039"/>
                <a:gd name="connsiteY1" fmla="*/ 157975 h 314093"/>
                <a:gd name="connsiteX2" fmla="*/ 230458 w 433039"/>
                <a:gd name="connsiteY2" fmla="*/ 1858 h 314093"/>
                <a:gd name="connsiteX3" fmla="*/ 408878 w 433039"/>
                <a:gd name="connsiteY3" fmla="*/ 146824 h 314093"/>
                <a:gd name="connsiteX4" fmla="*/ 375424 w 433039"/>
                <a:gd name="connsiteY4" fmla="*/ 258336 h 314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3039" h="314093">
                  <a:moveTo>
                    <a:pt x="118946" y="314093"/>
                  </a:moveTo>
                  <a:cubicBezTo>
                    <a:pt x="59473" y="262053"/>
                    <a:pt x="0" y="210014"/>
                    <a:pt x="18585" y="157975"/>
                  </a:cubicBezTo>
                  <a:cubicBezTo>
                    <a:pt x="37170" y="105936"/>
                    <a:pt x="165409" y="3716"/>
                    <a:pt x="230458" y="1858"/>
                  </a:cubicBezTo>
                  <a:cubicBezTo>
                    <a:pt x="295507" y="0"/>
                    <a:pt x="384717" y="104078"/>
                    <a:pt x="408878" y="146824"/>
                  </a:cubicBezTo>
                  <a:cubicBezTo>
                    <a:pt x="433039" y="189570"/>
                    <a:pt x="404231" y="223953"/>
                    <a:pt x="375424" y="258336"/>
                  </a:cubicBezTo>
                </a:path>
              </a:pathLst>
            </a:custGeom>
            <a:ln w="19050">
              <a:solidFill>
                <a:schemeClr val="tx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3" name="Freeform 772"/>
            <p:cNvSpPr/>
            <p:nvPr/>
          </p:nvSpPr>
          <p:spPr>
            <a:xfrm flipV="1">
              <a:off x="-1647605" y="27662862"/>
              <a:ext cx="502570" cy="364525"/>
            </a:xfrm>
            <a:custGeom>
              <a:avLst/>
              <a:gdLst>
                <a:gd name="connsiteX0" fmla="*/ 118946 w 433039"/>
                <a:gd name="connsiteY0" fmla="*/ 314093 h 314093"/>
                <a:gd name="connsiteX1" fmla="*/ 18585 w 433039"/>
                <a:gd name="connsiteY1" fmla="*/ 157975 h 314093"/>
                <a:gd name="connsiteX2" fmla="*/ 230458 w 433039"/>
                <a:gd name="connsiteY2" fmla="*/ 1858 h 314093"/>
                <a:gd name="connsiteX3" fmla="*/ 408878 w 433039"/>
                <a:gd name="connsiteY3" fmla="*/ 146824 h 314093"/>
                <a:gd name="connsiteX4" fmla="*/ 375424 w 433039"/>
                <a:gd name="connsiteY4" fmla="*/ 258336 h 314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3039" h="314093">
                  <a:moveTo>
                    <a:pt x="118946" y="314093"/>
                  </a:moveTo>
                  <a:cubicBezTo>
                    <a:pt x="59473" y="262053"/>
                    <a:pt x="0" y="210014"/>
                    <a:pt x="18585" y="157975"/>
                  </a:cubicBezTo>
                  <a:cubicBezTo>
                    <a:pt x="37170" y="105936"/>
                    <a:pt x="165409" y="3716"/>
                    <a:pt x="230458" y="1858"/>
                  </a:cubicBezTo>
                  <a:cubicBezTo>
                    <a:pt x="295507" y="0"/>
                    <a:pt x="384717" y="104078"/>
                    <a:pt x="408878" y="146824"/>
                  </a:cubicBezTo>
                  <a:cubicBezTo>
                    <a:pt x="433039" y="189570"/>
                    <a:pt x="404231" y="223953"/>
                    <a:pt x="375424" y="258336"/>
                  </a:cubicBezTo>
                </a:path>
              </a:pathLst>
            </a:custGeom>
            <a:ln w="19050">
              <a:solidFill>
                <a:schemeClr val="tx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4" name="Freeform 773"/>
            <p:cNvSpPr/>
            <p:nvPr/>
          </p:nvSpPr>
          <p:spPr>
            <a:xfrm>
              <a:off x="-1147973" y="26707870"/>
              <a:ext cx="116475" cy="530610"/>
            </a:xfrm>
            <a:custGeom>
              <a:avLst/>
              <a:gdLst>
                <a:gd name="connsiteX0" fmla="*/ 0 w 100361"/>
                <a:gd name="connsiteY0" fmla="*/ 0 h 457200"/>
                <a:gd name="connsiteX1" fmla="*/ 100361 w 100361"/>
                <a:gd name="connsiteY1" fmla="*/ 234176 h 457200"/>
                <a:gd name="connsiteX2" fmla="*/ 0 w 100361"/>
                <a:gd name="connsiteY2" fmla="*/ 45720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0361" h="457200">
                  <a:moveTo>
                    <a:pt x="0" y="0"/>
                  </a:moveTo>
                  <a:cubicBezTo>
                    <a:pt x="50180" y="78988"/>
                    <a:pt x="100361" y="157976"/>
                    <a:pt x="100361" y="234176"/>
                  </a:cubicBezTo>
                  <a:cubicBezTo>
                    <a:pt x="100361" y="310376"/>
                    <a:pt x="50180" y="383788"/>
                    <a:pt x="0" y="457200"/>
                  </a:cubicBezTo>
                </a:path>
              </a:pathLst>
            </a:custGeom>
            <a:ln w="1905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3" name="Freeform 852"/>
            <p:cNvSpPr/>
            <p:nvPr/>
          </p:nvSpPr>
          <p:spPr>
            <a:xfrm flipH="1" flipV="1">
              <a:off x="-1609691" y="26701807"/>
              <a:ext cx="116475" cy="530610"/>
            </a:xfrm>
            <a:custGeom>
              <a:avLst/>
              <a:gdLst>
                <a:gd name="connsiteX0" fmla="*/ 0 w 100361"/>
                <a:gd name="connsiteY0" fmla="*/ 0 h 457200"/>
                <a:gd name="connsiteX1" fmla="*/ 100361 w 100361"/>
                <a:gd name="connsiteY1" fmla="*/ 234176 h 457200"/>
                <a:gd name="connsiteX2" fmla="*/ 0 w 100361"/>
                <a:gd name="connsiteY2" fmla="*/ 45720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0361" h="457200">
                  <a:moveTo>
                    <a:pt x="0" y="0"/>
                  </a:moveTo>
                  <a:cubicBezTo>
                    <a:pt x="50180" y="78988"/>
                    <a:pt x="100361" y="157976"/>
                    <a:pt x="100361" y="234176"/>
                  </a:cubicBezTo>
                  <a:cubicBezTo>
                    <a:pt x="100361" y="310376"/>
                    <a:pt x="50180" y="383788"/>
                    <a:pt x="0" y="457200"/>
                  </a:cubicBezTo>
                </a:path>
              </a:pathLst>
            </a:custGeom>
            <a:ln w="19050">
              <a:solidFill>
                <a:schemeClr val="tx1"/>
              </a:solidFill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62" name="Freeform 761"/>
          <p:cNvSpPr/>
          <p:nvPr/>
        </p:nvSpPr>
        <p:spPr>
          <a:xfrm>
            <a:off x="24227499" y="9510024"/>
            <a:ext cx="562965" cy="67943"/>
          </a:xfrm>
          <a:custGeom>
            <a:avLst/>
            <a:gdLst>
              <a:gd name="connsiteX0" fmla="*/ 0 w 646771"/>
              <a:gd name="connsiteY0" fmla="*/ 78058 h 78058"/>
              <a:gd name="connsiteX1" fmla="*/ 278781 w 646771"/>
              <a:gd name="connsiteY1" fmla="*/ 0 h 78058"/>
              <a:gd name="connsiteX2" fmla="*/ 646771 w 646771"/>
              <a:gd name="connsiteY2" fmla="*/ 78058 h 78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6771" h="78058">
                <a:moveTo>
                  <a:pt x="0" y="78058"/>
                </a:moveTo>
                <a:cubicBezTo>
                  <a:pt x="85493" y="39029"/>
                  <a:pt x="170986" y="0"/>
                  <a:pt x="278781" y="0"/>
                </a:cubicBezTo>
                <a:cubicBezTo>
                  <a:pt x="386576" y="0"/>
                  <a:pt x="516673" y="39029"/>
                  <a:pt x="646771" y="78058"/>
                </a:cubicBezTo>
              </a:path>
            </a:pathLst>
          </a:cu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63" name="Freeform 762"/>
          <p:cNvSpPr/>
          <p:nvPr/>
        </p:nvSpPr>
        <p:spPr>
          <a:xfrm flipH="1" flipV="1">
            <a:off x="24228984" y="9814424"/>
            <a:ext cx="562965" cy="67943"/>
          </a:xfrm>
          <a:custGeom>
            <a:avLst/>
            <a:gdLst>
              <a:gd name="connsiteX0" fmla="*/ 0 w 646771"/>
              <a:gd name="connsiteY0" fmla="*/ 78058 h 78058"/>
              <a:gd name="connsiteX1" fmla="*/ 278781 w 646771"/>
              <a:gd name="connsiteY1" fmla="*/ 0 h 78058"/>
              <a:gd name="connsiteX2" fmla="*/ 646771 w 646771"/>
              <a:gd name="connsiteY2" fmla="*/ 78058 h 78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6771" h="78058">
                <a:moveTo>
                  <a:pt x="0" y="78058"/>
                </a:moveTo>
                <a:cubicBezTo>
                  <a:pt x="85493" y="39029"/>
                  <a:pt x="170986" y="0"/>
                  <a:pt x="278781" y="0"/>
                </a:cubicBezTo>
                <a:cubicBezTo>
                  <a:pt x="386576" y="0"/>
                  <a:pt x="516673" y="39029"/>
                  <a:pt x="646771" y="78058"/>
                </a:cubicBezTo>
              </a:path>
            </a:pathLst>
          </a:cu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4" name="Freeform 763"/>
          <p:cNvSpPr/>
          <p:nvPr/>
        </p:nvSpPr>
        <p:spPr>
          <a:xfrm>
            <a:off x="24237205" y="9869157"/>
            <a:ext cx="582378" cy="388252"/>
          </a:xfrm>
          <a:custGeom>
            <a:avLst/>
            <a:gdLst>
              <a:gd name="connsiteX0" fmla="*/ 669074 w 669074"/>
              <a:gd name="connsiteY0" fmla="*/ 446049 h 446049"/>
              <a:gd name="connsiteX1" fmla="*/ 301083 w 669074"/>
              <a:gd name="connsiteY1" fmla="*/ 256478 h 446049"/>
              <a:gd name="connsiteX2" fmla="*/ 0 w 669074"/>
              <a:gd name="connsiteY2" fmla="*/ 0 h 446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9074" h="446049">
                <a:moveTo>
                  <a:pt x="669074" y="446049"/>
                </a:moveTo>
                <a:cubicBezTo>
                  <a:pt x="540834" y="388434"/>
                  <a:pt x="412595" y="330819"/>
                  <a:pt x="301083" y="256478"/>
                </a:cubicBezTo>
                <a:cubicBezTo>
                  <a:pt x="189571" y="182137"/>
                  <a:pt x="94785" y="91068"/>
                  <a:pt x="0" y="0"/>
                </a:cubicBezTo>
              </a:path>
            </a:pathLst>
          </a:custGeom>
          <a:ln w="1905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5" name="Freeform 764"/>
          <p:cNvSpPr/>
          <p:nvPr/>
        </p:nvSpPr>
        <p:spPr>
          <a:xfrm flipH="1">
            <a:off x="24197645" y="9908440"/>
            <a:ext cx="582378" cy="388252"/>
          </a:xfrm>
          <a:custGeom>
            <a:avLst/>
            <a:gdLst>
              <a:gd name="connsiteX0" fmla="*/ 669074 w 669074"/>
              <a:gd name="connsiteY0" fmla="*/ 446049 h 446049"/>
              <a:gd name="connsiteX1" fmla="*/ 301083 w 669074"/>
              <a:gd name="connsiteY1" fmla="*/ 256478 h 446049"/>
              <a:gd name="connsiteX2" fmla="*/ 0 w 669074"/>
              <a:gd name="connsiteY2" fmla="*/ 0 h 446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9074" h="446049">
                <a:moveTo>
                  <a:pt x="669074" y="446049"/>
                </a:moveTo>
                <a:cubicBezTo>
                  <a:pt x="540834" y="388434"/>
                  <a:pt x="412595" y="330819"/>
                  <a:pt x="301083" y="256478"/>
                </a:cubicBezTo>
                <a:cubicBezTo>
                  <a:pt x="189571" y="182137"/>
                  <a:pt x="94785" y="91068"/>
                  <a:pt x="0" y="0"/>
                </a:cubicBezTo>
              </a:path>
            </a:pathLst>
          </a:custGeom>
          <a:ln w="1905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5" name="Oval 854"/>
          <p:cNvSpPr/>
          <p:nvPr/>
        </p:nvSpPr>
        <p:spPr>
          <a:xfrm>
            <a:off x="20650809" y="5904041"/>
            <a:ext cx="407404" cy="40740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6" name="TextBox 855"/>
          <p:cNvSpPr txBox="1"/>
          <p:nvPr/>
        </p:nvSpPr>
        <p:spPr>
          <a:xfrm>
            <a:off x="20697817" y="5947005"/>
            <a:ext cx="3133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E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57" name="Oval 856"/>
          <p:cNvSpPr/>
          <p:nvPr/>
        </p:nvSpPr>
        <p:spPr>
          <a:xfrm>
            <a:off x="20650809" y="6624832"/>
            <a:ext cx="407404" cy="40740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8" name="TextBox 857"/>
          <p:cNvSpPr txBox="1"/>
          <p:nvPr/>
        </p:nvSpPr>
        <p:spPr>
          <a:xfrm>
            <a:off x="20697817" y="6686885"/>
            <a:ext cx="3133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I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59" name="Freeform 858"/>
          <p:cNvSpPr/>
          <p:nvPr/>
        </p:nvSpPr>
        <p:spPr>
          <a:xfrm>
            <a:off x="20621788" y="5655870"/>
            <a:ext cx="376928" cy="273394"/>
          </a:xfrm>
          <a:custGeom>
            <a:avLst/>
            <a:gdLst>
              <a:gd name="connsiteX0" fmla="*/ 118946 w 433039"/>
              <a:gd name="connsiteY0" fmla="*/ 314093 h 314093"/>
              <a:gd name="connsiteX1" fmla="*/ 18585 w 433039"/>
              <a:gd name="connsiteY1" fmla="*/ 157975 h 314093"/>
              <a:gd name="connsiteX2" fmla="*/ 230458 w 433039"/>
              <a:gd name="connsiteY2" fmla="*/ 1858 h 314093"/>
              <a:gd name="connsiteX3" fmla="*/ 408878 w 433039"/>
              <a:gd name="connsiteY3" fmla="*/ 146824 h 314093"/>
              <a:gd name="connsiteX4" fmla="*/ 375424 w 433039"/>
              <a:gd name="connsiteY4" fmla="*/ 258336 h 314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3039" h="314093">
                <a:moveTo>
                  <a:pt x="118946" y="314093"/>
                </a:moveTo>
                <a:cubicBezTo>
                  <a:pt x="59473" y="262053"/>
                  <a:pt x="0" y="210014"/>
                  <a:pt x="18585" y="157975"/>
                </a:cubicBezTo>
                <a:cubicBezTo>
                  <a:pt x="37170" y="105936"/>
                  <a:pt x="165409" y="3716"/>
                  <a:pt x="230458" y="1858"/>
                </a:cubicBezTo>
                <a:cubicBezTo>
                  <a:pt x="295507" y="0"/>
                  <a:pt x="384717" y="104078"/>
                  <a:pt x="408878" y="146824"/>
                </a:cubicBezTo>
                <a:cubicBezTo>
                  <a:pt x="433039" y="189570"/>
                  <a:pt x="404231" y="223953"/>
                  <a:pt x="375424" y="258336"/>
                </a:cubicBezTo>
              </a:path>
            </a:pathLst>
          </a:custGeom>
          <a:ln w="1905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0" name="Freeform 859"/>
          <p:cNvSpPr/>
          <p:nvPr/>
        </p:nvSpPr>
        <p:spPr>
          <a:xfrm flipV="1">
            <a:off x="20622374" y="6985228"/>
            <a:ext cx="376928" cy="273394"/>
          </a:xfrm>
          <a:custGeom>
            <a:avLst/>
            <a:gdLst>
              <a:gd name="connsiteX0" fmla="*/ 118946 w 433039"/>
              <a:gd name="connsiteY0" fmla="*/ 314093 h 314093"/>
              <a:gd name="connsiteX1" fmla="*/ 18585 w 433039"/>
              <a:gd name="connsiteY1" fmla="*/ 157975 h 314093"/>
              <a:gd name="connsiteX2" fmla="*/ 230458 w 433039"/>
              <a:gd name="connsiteY2" fmla="*/ 1858 h 314093"/>
              <a:gd name="connsiteX3" fmla="*/ 408878 w 433039"/>
              <a:gd name="connsiteY3" fmla="*/ 146824 h 314093"/>
              <a:gd name="connsiteX4" fmla="*/ 375424 w 433039"/>
              <a:gd name="connsiteY4" fmla="*/ 258336 h 314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3039" h="314093">
                <a:moveTo>
                  <a:pt x="118946" y="314093"/>
                </a:moveTo>
                <a:cubicBezTo>
                  <a:pt x="59473" y="262053"/>
                  <a:pt x="0" y="210014"/>
                  <a:pt x="18585" y="157975"/>
                </a:cubicBezTo>
                <a:cubicBezTo>
                  <a:pt x="37170" y="105936"/>
                  <a:pt x="165409" y="3716"/>
                  <a:pt x="230458" y="1858"/>
                </a:cubicBezTo>
                <a:cubicBezTo>
                  <a:pt x="295507" y="0"/>
                  <a:pt x="384717" y="104078"/>
                  <a:pt x="408878" y="146824"/>
                </a:cubicBezTo>
                <a:cubicBezTo>
                  <a:pt x="433039" y="189570"/>
                  <a:pt x="404231" y="223953"/>
                  <a:pt x="375424" y="258336"/>
                </a:cubicBezTo>
              </a:path>
            </a:pathLst>
          </a:custGeom>
          <a:ln w="1905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1" name="Freeform 860"/>
          <p:cNvSpPr/>
          <p:nvPr/>
        </p:nvSpPr>
        <p:spPr>
          <a:xfrm>
            <a:off x="20997098" y="6268984"/>
            <a:ext cx="87356" cy="397958"/>
          </a:xfrm>
          <a:custGeom>
            <a:avLst/>
            <a:gdLst>
              <a:gd name="connsiteX0" fmla="*/ 0 w 100361"/>
              <a:gd name="connsiteY0" fmla="*/ 0 h 457200"/>
              <a:gd name="connsiteX1" fmla="*/ 100361 w 100361"/>
              <a:gd name="connsiteY1" fmla="*/ 234176 h 457200"/>
              <a:gd name="connsiteX2" fmla="*/ 0 w 100361"/>
              <a:gd name="connsiteY2" fmla="*/ 45720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361" h="457200">
                <a:moveTo>
                  <a:pt x="0" y="0"/>
                </a:moveTo>
                <a:cubicBezTo>
                  <a:pt x="50180" y="78988"/>
                  <a:pt x="100361" y="157976"/>
                  <a:pt x="100361" y="234176"/>
                </a:cubicBezTo>
                <a:cubicBezTo>
                  <a:pt x="100361" y="310376"/>
                  <a:pt x="50180" y="383788"/>
                  <a:pt x="0" y="457200"/>
                </a:cubicBezTo>
              </a:path>
            </a:pathLst>
          </a:cu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2" name="Freeform 861"/>
          <p:cNvSpPr/>
          <p:nvPr/>
        </p:nvSpPr>
        <p:spPr>
          <a:xfrm flipH="1" flipV="1">
            <a:off x="20650809" y="6264437"/>
            <a:ext cx="87356" cy="397958"/>
          </a:xfrm>
          <a:custGeom>
            <a:avLst/>
            <a:gdLst>
              <a:gd name="connsiteX0" fmla="*/ 0 w 100361"/>
              <a:gd name="connsiteY0" fmla="*/ 0 h 457200"/>
              <a:gd name="connsiteX1" fmla="*/ 100361 w 100361"/>
              <a:gd name="connsiteY1" fmla="*/ 234176 h 457200"/>
              <a:gd name="connsiteX2" fmla="*/ 0 w 100361"/>
              <a:gd name="connsiteY2" fmla="*/ 45720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361" h="457200">
                <a:moveTo>
                  <a:pt x="0" y="0"/>
                </a:moveTo>
                <a:cubicBezTo>
                  <a:pt x="50180" y="78988"/>
                  <a:pt x="100361" y="157976"/>
                  <a:pt x="100361" y="234176"/>
                </a:cubicBezTo>
                <a:cubicBezTo>
                  <a:pt x="100361" y="310376"/>
                  <a:pt x="50180" y="383788"/>
                  <a:pt x="0" y="457200"/>
                </a:cubicBezTo>
              </a:path>
            </a:pathLst>
          </a:custGeom>
          <a:ln w="19050">
            <a:solidFill>
              <a:schemeClr val="tx1"/>
            </a:solidFill>
            <a:headEnd type="none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7" name="Freeform 866"/>
          <p:cNvSpPr/>
          <p:nvPr/>
        </p:nvSpPr>
        <p:spPr>
          <a:xfrm>
            <a:off x="21023641" y="5910125"/>
            <a:ext cx="562965" cy="67943"/>
          </a:xfrm>
          <a:custGeom>
            <a:avLst/>
            <a:gdLst>
              <a:gd name="connsiteX0" fmla="*/ 0 w 646771"/>
              <a:gd name="connsiteY0" fmla="*/ 78058 h 78058"/>
              <a:gd name="connsiteX1" fmla="*/ 278781 w 646771"/>
              <a:gd name="connsiteY1" fmla="*/ 0 h 78058"/>
              <a:gd name="connsiteX2" fmla="*/ 646771 w 646771"/>
              <a:gd name="connsiteY2" fmla="*/ 78058 h 78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6771" h="78058">
                <a:moveTo>
                  <a:pt x="0" y="78058"/>
                </a:moveTo>
                <a:cubicBezTo>
                  <a:pt x="85493" y="39029"/>
                  <a:pt x="170986" y="0"/>
                  <a:pt x="278781" y="0"/>
                </a:cubicBezTo>
                <a:cubicBezTo>
                  <a:pt x="386576" y="0"/>
                  <a:pt x="516673" y="39029"/>
                  <a:pt x="646771" y="78058"/>
                </a:cubicBezTo>
              </a:path>
            </a:pathLst>
          </a:cu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68" name="Freeform 867"/>
          <p:cNvSpPr/>
          <p:nvPr/>
        </p:nvSpPr>
        <p:spPr>
          <a:xfrm flipH="1" flipV="1">
            <a:off x="21025125" y="6214525"/>
            <a:ext cx="562965" cy="67943"/>
          </a:xfrm>
          <a:custGeom>
            <a:avLst/>
            <a:gdLst>
              <a:gd name="connsiteX0" fmla="*/ 0 w 646771"/>
              <a:gd name="connsiteY0" fmla="*/ 78058 h 78058"/>
              <a:gd name="connsiteX1" fmla="*/ 278781 w 646771"/>
              <a:gd name="connsiteY1" fmla="*/ 0 h 78058"/>
              <a:gd name="connsiteX2" fmla="*/ 646771 w 646771"/>
              <a:gd name="connsiteY2" fmla="*/ 78058 h 78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6771" h="78058">
                <a:moveTo>
                  <a:pt x="0" y="78058"/>
                </a:moveTo>
                <a:cubicBezTo>
                  <a:pt x="85493" y="39029"/>
                  <a:pt x="170986" y="0"/>
                  <a:pt x="278781" y="0"/>
                </a:cubicBezTo>
                <a:cubicBezTo>
                  <a:pt x="386576" y="0"/>
                  <a:pt x="516673" y="39029"/>
                  <a:pt x="646771" y="78058"/>
                </a:cubicBezTo>
              </a:path>
            </a:pathLst>
          </a:cu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9" name="Freeform 868"/>
          <p:cNvSpPr/>
          <p:nvPr/>
        </p:nvSpPr>
        <p:spPr>
          <a:xfrm flipH="1">
            <a:off x="20993786" y="6308541"/>
            <a:ext cx="582378" cy="388252"/>
          </a:xfrm>
          <a:custGeom>
            <a:avLst/>
            <a:gdLst>
              <a:gd name="connsiteX0" fmla="*/ 669074 w 669074"/>
              <a:gd name="connsiteY0" fmla="*/ 446049 h 446049"/>
              <a:gd name="connsiteX1" fmla="*/ 301083 w 669074"/>
              <a:gd name="connsiteY1" fmla="*/ 256478 h 446049"/>
              <a:gd name="connsiteX2" fmla="*/ 0 w 669074"/>
              <a:gd name="connsiteY2" fmla="*/ 0 h 446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9074" h="446049">
                <a:moveTo>
                  <a:pt x="669074" y="446049"/>
                </a:moveTo>
                <a:cubicBezTo>
                  <a:pt x="540834" y="388434"/>
                  <a:pt x="412595" y="330819"/>
                  <a:pt x="301083" y="256478"/>
                </a:cubicBezTo>
                <a:cubicBezTo>
                  <a:pt x="189571" y="182137"/>
                  <a:pt x="94785" y="91068"/>
                  <a:pt x="0" y="0"/>
                </a:cubicBezTo>
              </a:path>
            </a:pathLst>
          </a:custGeom>
          <a:ln w="1905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0" name="Freeform 869"/>
          <p:cNvSpPr/>
          <p:nvPr/>
        </p:nvSpPr>
        <p:spPr>
          <a:xfrm>
            <a:off x="21047799" y="6259724"/>
            <a:ext cx="582378" cy="388252"/>
          </a:xfrm>
          <a:custGeom>
            <a:avLst/>
            <a:gdLst>
              <a:gd name="connsiteX0" fmla="*/ 669074 w 669074"/>
              <a:gd name="connsiteY0" fmla="*/ 446049 h 446049"/>
              <a:gd name="connsiteX1" fmla="*/ 301083 w 669074"/>
              <a:gd name="connsiteY1" fmla="*/ 256478 h 446049"/>
              <a:gd name="connsiteX2" fmla="*/ 0 w 669074"/>
              <a:gd name="connsiteY2" fmla="*/ 0 h 446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9074" h="446049">
                <a:moveTo>
                  <a:pt x="669074" y="446049"/>
                </a:moveTo>
                <a:cubicBezTo>
                  <a:pt x="540834" y="388434"/>
                  <a:pt x="412595" y="330819"/>
                  <a:pt x="301083" y="256478"/>
                </a:cubicBezTo>
                <a:cubicBezTo>
                  <a:pt x="189571" y="182137"/>
                  <a:pt x="94785" y="91068"/>
                  <a:pt x="0" y="0"/>
                </a:cubicBezTo>
              </a:path>
            </a:pathLst>
          </a:custGeom>
          <a:ln w="1905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1" name="Oval 870"/>
          <p:cNvSpPr/>
          <p:nvPr/>
        </p:nvSpPr>
        <p:spPr>
          <a:xfrm>
            <a:off x="21580455" y="5904041"/>
            <a:ext cx="407404" cy="40740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2" name="TextBox 871"/>
          <p:cNvSpPr txBox="1"/>
          <p:nvPr/>
        </p:nvSpPr>
        <p:spPr>
          <a:xfrm>
            <a:off x="21627464" y="5947005"/>
            <a:ext cx="3133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E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73" name="Oval 872"/>
          <p:cNvSpPr/>
          <p:nvPr/>
        </p:nvSpPr>
        <p:spPr>
          <a:xfrm>
            <a:off x="21580455" y="6624832"/>
            <a:ext cx="407404" cy="40740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4" name="TextBox 873"/>
          <p:cNvSpPr txBox="1"/>
          <p:nvPr/>
        </p:nvSpPr>
        <p:spPr>
          <a:xfrm>
            <a:off x="21627464" y="6686885"/>
            <a:ext cx="3133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I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75" name="Freeform 874"/>
          <p:cNvSpPr/>
          <p:nvPr/>
        </p:nvSpPr>
        <p:spPr>
          <a:xfrm>
            <a:off x="21551435" y="5655870"/>
            <a:ext cx="376928" cy="273394"/>
          </a:xfrm>
          <a:custGeom>
            <a:avLst/>
            <a:gdLst>
              <a:gd name="connsiteX0" fmla="*/ 118946 w 433039"/>
              <a:gd name="connsiteY0" fmla="*/ 314093 h 314093"/>
              <a:gd name="connsiteX1" fmla="*/ 18585 w 433039"/>
              <a:gd name="connsiteY1" fmla="*/ 157975 h 314093"/>
              <a:gd name="connsiteX2" fmla="*/ 230458 w 433039"/>
              <a:gd name="connsiteY2" fmla="*/ 1858 h 314093"/>
              <a:gd name="connsiteX3" fmla="*/ 408878 w 433039"/>
              <a:gd name="connsiteY3" fmla="*/ 146824 h 314093"/>
              <a:gd name="connsiteX4" fmla="*/ 375424 w 433039"/>
              <a:gd name="connsiteY4" fmla="*/ 258336 h 314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3039" h="314093">
                <a:moveTo>
                  <a:pt x="118946" y="314093"/>
                </a:moveTo>
                <a:cubicBezTo>
                  <a:pt x="59473" y="262053"/>
                  <a:pt x="0" y="210014"/>
                  <a:pt x="18585" y="157975"/>
                </a:cubicBezTo>
                <a:cubicBezTo>
                  <a:pt x="37170" y="105936"/>
                  <a:pt x="165409" y="3716"/>
                  <a:pt x="230458" y="1858"/>
                </a:cubicBezTo>
                <a:cubicBezTo>
                  <a:pt x="295507" y="0"/>
                  <a:pt x="384717" y="104078"/>
                  <a:pt x="408878" y="146824"/>
                </a:cubicBezTo>
                <a:cubicBezTo>
                  <a:pt x="433039" y="189570"/>
                  <a:pt x="404231" y="223953"/>
                  <a:pt x="375424" y="258336"/>
                </a:cubicBezTo>
              </a:path>
            </a:pathLst>
          </a:custGeom>
          <a:ln w="1905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6" name="Freeform 875"/>
          <p:cNvSpPr/>
          <p:nvPr/>
        </p:nvSpPr>
        <p:spPr>
          <a:xfrm flipV="1">
            <a:off x="21552021" y="6985228"/>
            <a:ext cx="376928" cy="273394"/>
          </a:xfrm>
          <a:custGeom>
            <a:avLst/>
            <a:gdLst>
              <a:gd name="connsiteX0" fmla="*/ 118946 w 433039"/>
              <a:gd name="connsiteY0" fmla="*/ 314093 h 314093"/>
              <a:gd name="connsiteX1" fmla="*/ 18585 w 433039"/>
              <a:gd name="connsiteY1" fmla="*/ 157975 h 314093"/>
              <a:gd name="connsiteX2" fmla="*/ 230458 w 433039"/>
              <a:gd name="connsiteY2" fmla="*/ 1858 h 314093"/>
              <a:gd name="connsiteX3" fmla="*/ 408878 w 433039"/>
              <a:gd name="connsiteY3" fmla="*/ 146824 h 314093"/>
              <a:gd name="connsiteX4" fmla="*/ 375424 w 433039"/>
              <a:gd name="connsiteY4" fmla="*/ 258336 h 314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3039" h="314093">
                <a:moveTo>
                  <a:pt x="118946" y="314093"/>
                </a:moveTo>
                <a:cubicBezTo>
                  <a:pt x="59473" y="262053"/>
                  <a:pt x="0" y="210014"/>
                  <a:pt x="18585" y="157975"/>
                </a:cubicBezTo>
                <a:cubicBezTo>
                  <a:pt x="37170" y="105936"/>
                  <a:pt x="165409" y="3716"/>
                  <a:pt x="230458" y="1858"/>
                </a:cubicBezTo>
                <a:cubicBezTo>
                  <a:pt x="295507" y="0"/>
                  <a:pt x="384717" y="104078"/>
                  <a:pt x="408878" y="146824"/>
                </a:cubicBezTo>
                <a:cubicBezTo>
                  <a:pt x="433039" y="189570"/>
                  <a:pt x="404231" y="223953"/>
                  <a:pt x="375424" y="258336"/>
                </a:cubicBezTo>
              </a:path>
            </a:pathLst>
          </a:custGeom>
          <a:ln w="1905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7" name="Freeform 876"/>
          <p:cNvSpPr/>
          <p:nvPr/>
        </p:nvSpPr>
        <p:spPr>
          <a:xfrm>
            <a:off x="21926744" y="6268984"/>
            <a:ext cx="87356" cy="397958"/>
          </a:xfrm>
          <a:custGeom>
            <a:avLst/>
            <a:gdLst>
              <a:gd name="connsiteX0" fmla="*/ 0 w 100361"/>
              <a:gd name="connsiteY0" fmla="*/ 0 h 457200"/>
              <a:gd name="connsiteX1" fmla="*/ 100361 w 100361"/>
              <a:gd name="connsiteY1" fmla="*/ 234176 h 457200"/>
              <a:gd name="connsiteX2" fmla="*/ 0 w 100361"/>
              <a:gd name="connsiteY2" fmla="*/ 45720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361" h="457200">
                <a:moveTo>
                  <a:pt x="0" y="0"/>
                </a:moveTo>
                <a:cubicBezTo>
                  <a:pt x="50180" y="78988"/>
                  <a:pt x="100361" y="157976"/>
                  <a:pt x="100361" y="234176"/>
                </a:cubicBezTo>
                <a:cubicBezTo>
                  <a:pt x="100361" y="310376"/>
                  <a:pt x="50180" y="383788"/>
                  <a:pt x="0" y="457200"/>
                </a:cubicBezTo>
              </a:path>
            </a:pathLst>
          </a:cu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8" name="Freeform 877"/>
          <p:cNvSpPr/>
          <p:nvPr/>
        </p:nvSpPr>
        <p:spPr>
          <a:xfrm flipH="1" flipV="1">
            <a:off x="21580455" y="6264437"/>
            <a:ext cx="87356" cy="397958"/>
          </a:xfrm>
          <a:custGeom>
            <a:avLst/>
            <a:gdLst>
              <a:gd name="connsiteX0" fmla="*/ 0 w 100361"/>
              <a:gd name="connsiteY0" fmla="*/ 0 h 457200"/>
              <a:gd name="connsiteX1" fmla="*/ 100361 w 100361"/>
              <a:gd name="connsiteY1" fmla="*/ 234176 h 457200"/>
              <a:gd name="connsiteX2" fmla="*/ 0 w 100361"/>
              <a:gd name="connsiteY2" fmla="*/ 45720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361" h="457200">
                <a:moveTo>
                  <a:pt x="0" y="0"/>
                </a:moveTo>
                <a:cubicBezTo>
                  <a:pt x="50180" y="78988"/>
                  <a:pt x="100361" y="157976"/>
                  <a:pt x="100361" y="234176"/>
                </a:cubicBezTo>
                <a:cubicBezTo>
                  <a:pt x="100361" y="310376"/>
                  <a:pt x="50180" y="383788"/>
                  <a:pt x="0" y="457200"/>
                </a:cubicBezTo>
              </a:path>
            </a:pathLst>
          </a:custGeom>
          <a:ln w="19050">
            <a:solidFill>
              <a:schemeClr val="tx1"/>
            </a:solidFill>
            <a:headEnd type="none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79" name="Group 878"/>
          <p:cNvGrpSpPr/>
          <p:nvPr/>
        </p:nvGrpSpPr>
        <p:grpSpPr>
          <a:xfrm>
            <a:off x="22460258" y="5655870"/>
            <a:ext cx="462666" cy="1602752"/>
            <a:chOff x="-1648386" y="25890385"/>
            <a:chExt cx="616888" cy="2137002"/>
          </a:xfrm>
        </p:grpSpPr>
        <p:sp>
          <p:nvSpPr>
            <p:cNvPr id="886" name="Oval 885"/>
            <p:cNvSpPr/>
            <p:nvPr/>
          </p:nvSpPr>
          <p:spPr>
            <a:xfrm>
              <a:off x="-1609691" y="26221280"/>
              <a:ext cx="543205" cy="543205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7" name="TextBox 886"/>
            <p:cNvSpPr txBox="1"/>
            <p:nvPr/>
          </p:nvSpPr>
          <p:spPr>
            <a:xfrm>
              <a:off x="-1547014" y="26278565"/>
              <a:ext cx="4178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 smtClean="0">
                  <a:latin typeface="Times New Roman" pitchFamily="18" charset="0"/>
                  <a:cs typeface="Times New Roman" pitchFamily="18" charset="0"/>
                </a:rPr>
                <a:t>E</a:t>
              </a:r>
              <a:endParaRPr lang="en-US" sz="1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88" name="Oval 887"/>
            <p:cNvSpPr/>
            <p:nvPr/>
          </p:nvSpPr>
          <p:spPr>
            <a:xfrm>
              <a:off x="-1609691" y="27182334"/>
              <a:ext cx="543205" cy="543205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9" name="TextBox 888"/>
            <p:cNvSpPr txBox="1"/>
            <p:nvPr/>
          </p:nvSpPr>
          <p:spPr>
            <a:xfrm>
              <a:off x="-1547014" y="27265071"/>
              <a:ext cx="4178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 smtClean="0">
                  <a:latin typeface="Times New Roman" pitchFamily="18" charset="0"/>
                  <a:cs typeface="Times New Roman" pitchFamily="18" charset="0"/>
                </a:rPr>
                <a:t>I</a:t>
              </a:r>
              <a:endParaRPr lang="en-US" sz="1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90" name="Freeform 889"/>
            <p:cNvSpPr/>
            <p:nvPr/>
          </p:nvSpPr>
          <p:spPr>
            <a:xfrm>
              <a:off x="-1648386" y="25890385"/>
              <a:ext cx="502570" cy="364525"/>
            </a:xfrm>
            <a:custGeom>
              <a:avLst/>
              <a:gdLst>
                <a:gd name="connsiteX0" fmla="*/ 118946 w 433039"/>
                <a:gd name="connsiteY0" fmla="*/ 314093 h 314093"/>
                <a:gd name="connsiteX1" fmla="*/ 18585 w 433039"/>
                <a:gd name="connsiteY1" fmla="*/ 157975 h 314093"/>
                <a:gd name="connsiteX2" fmla="*/ 230458 w 433039"/>
                <a:gd name="connsiteY2" fmla="*/ 1858 h 314093"/>
                <a:gd name="connsiteX3" fmla="*/ 408878 w 433039"/>
                <a:gd name="connsiteY3" fmla="*/ 146824 h 314093"/>
                <a:gd name="connsiteX4" fmla="*/ 375424 w 433039"/>
                <a:gd name="connsiteY4" fmla="*/ 258336 h 314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3039" h="314093">
                  <a:moveTo>
                    <a:pt x="118946" y="314093"/>
                  </a:moveTo>
                  <a:cubicBezTo>
                    <a:pt x="59473" y="262053"/>
                    <a:pt x="0" y="210014"/>
                    <a:pt x="18585" y="157975"/>
                  </a:cubicBezTo>
                  <a:cubicBezTo>
                    <a:pt x="37170" y="105936"/>
                    <a:pt x="165409" y="3716"/>
                    <a:pt x="230458" y="1858"/>
                  </a:cubicBezTo>
                  <a:cubicBezTo>
                    <a:pt x="295507" y="0"/>
                    <a:pt x="384717" y="104078"/>
                    <a:pt x="408878" y="146824"/>
                  </a:cubicBezTo>
                  <a:cubicBezTo>
                    <a:pt x="433039" y="189570"/>
                    <a:pt x="404231" y="223953"/>
                    <a:pt x="375424" y="258336"/>
                  </a:cubicBezTo>
                </a:path>
              </a:pathLst>
            </a:custGeom>
            <a:ln w="19050">
              <a:solidFill>
                <a:schemeClr val="tx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1" name="Freeform 890"/>
            <p:cNvSpPr/>
            <p:nvPr/>
          </p:nvSpPr>
          <p:spPr>
            <a:xfrm flipV="1">
              <a:off x="-1647605" y="27662862"/>
              <a:ext cx="502570" cy="364525"/>
            </a:xfrm>
            <a:custGeom>
              <a:avLst/>
              <a:gdLst>
                <a:gd name="connsiteX0" fmla="*/ 118946 w 433039"/>
                <a:gd name="connsiteY0" fmla="*/ 314093 h 314093"/>
                <a:gd name="connsiteX1" fmla="*/ 18585 w 433039"/>
                <a:gd name="connsiteY1" fmla="*/ 157975 h 314093"/>
                <a:gd name="connsiteX2" fmla="*/ 230458 w 433039"/>
                <a:gd name="connsiteY2" fmla="*/ 1858 h 314093"/>
                <a:gd name="connsiteX3" fmla="*/ 408878 w 433039"/>
                <a:gd name="connsiteY3" fmla="*/ 146824 h 314093"/>
                <a:gd name="connsiteX4" fmla="*/ 375424 w 433039"/>
                <a:gd name="connsiteY4" fmla="*/ 258336 h 314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3039" h="314093">
                  <a:moveTo>
                    <a:pt x="118946" y="314093"/>
                  </a:moveTo>
                  <a:cubicBezTo>
                    <a:pt x="59473" y="262053"/>
                    <a:pt x="0" y="210014"/>
                    <a:pt x="18585" y="157975"/>
                  </a:cubicBezTo>
                  <a:cubicBezTo>
                    <a:pt x="37170" y="105936"/>
                    <a:pt x="165409" y="3716"/>
                    <a:pt x="230458" y="1858"/>
                  </a:cubicBezTo>
                  <a:cubicBezTo>
                    <a:pt x="295507" y="0"/>
                    <a:pt x="384717" y="104078"/>
                    <a:pt x="408878" y="146824"/>
                  </a:cubicBezTo>
                  <a:cubicBezTo>
                    <a:pt x="433039" y="189570"/>
                    <a:pt x="404231" y="223953"/>
                    <a:pt x="375424" y="258336"/>
                  </a:cubicBezTo>
                </a:path>
              </a:pathLst>
            </a:custGeom>
            <a:ln w="19050">
              <a:solidFill>
                <a:schemeClr val="tx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2" name="Freeform 891"/>
            <p:cNvSpPr/>
            <p:nvPr/>
          </p:nvSpPr>
          <p:spPr>
            <a:xfrm>
              <a:off x="-1147973" y="26707870"/>
              <a:ext cx="116475" cy="530610"/>
            </a:xfrm>
            <a:custGeom>
              <a:avLst/>
              <a:gdLst>
                <a:gd name="connsiteX0" fmla="*/ 0 w 100361"/>
                <a:gd name="connsiteY0" fmla="*/ 0 h 457200"/>
                <a:gd name="connsiteX1" fmla="*/ 100361 w 100361"/>
                <a:gd name="connsiteY1" fmla="*/ 234176 h 457200"/>
                <a:gd name="connsiteX2" fmla="*/ 0 w 100361"/>
                <a:gd name="connsiteY2" fmla="*/ 45720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0361" h="457200">
                  <a:moveTo>
                    <a:pt x="0" y="0"/>
                  </a:moveTo>
                  <a:cubicBezTo>
                    <a:pt x="50180" y="78988"/>
                    <a:pt x="100361" y="157976"/>
                    <a:pt x="100361" y="234176"/>
                  </a:cubicBezTo>
                  <a:cubicBezTo>
                    <a:pt x="100361" y="310376"/>
                    <a:pt x="50180" y="383788"/>
                    <a:pt x="0" y="457200"/>
                  </a:cubicBezTo>
                </a:path>
              </a:pathLst>
            </a:custGeom>
            <a:ln w="1905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3" name="Freeform 892"/>
            <p:cNvSpPr/>
            <p:nvPr/>
          </p:nvSpPr>
          <p:spPr>
            <a:xfrm flipH="1" flipV="1">
              <a:off x="-1609691" y="26701807"/>
              <a:ext cx="116475" cy="530610"/>
            </a:xfrm>
            <a:custGeom>
              <a:avLst/>
              <a:gdLst>
                <a:gd name="connsiteX0" fmla="*/ 0 w 100361"/>
                <a:gd name="connsiteY0" fmla="*/ 0 h 457200"/>
                <a:gd name="connsiteX1" fmla="*/ 100361 w 100361"/>
                <a:gd name="connsiteY1" fmla="*/ 234176 h 457200"/>
                <a:gd name="connsiteX2" fmla="*/ 0 w 100361"/>
                <a:gd name="connsiteY2" fmla="*/ 45720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0361" h="457200">
                  <a:moveTo>
                    <a:pt x="0" y="0"/>
                  </a:moveTo>
                  <a:cubicBezTo>
                    <a:pt x="50180" y="78988"/>
                    <a:pt x="100361" y="157976"/>
                    <a:pt x="100361" y="234176"/>
                  </a:cubicBezTo>
                  <a:cubicBezTo>
                    <a:pt x="100361" y="310376"/>
                    <a:pt x="50180" y="383788"/>
                    <a:pt x="0" y="457200"/>
                  </a:cubicBezTo>
                </a:path>
              </a:pathLst>
            </a:custGeom>
            <a:ln w="19050">
              <a:solidFill>
                <a:schemeClr val="tx1"/>
              </a:solidFill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80" name="Freeform 879"/>
          <p:cNvSpPr/>
          <p:nvPr/>
        </p:nvSpPr>
        <p:spPr>
          <a:xfrm>
            <a:off x="21957354" y="5899898"/>
            <a:ext cx="562965" cy="67943"/>
          </a:xfrm>
          <a:custGeom>
            <a:avLst/>
            <a:gdLst>
              <a:gd name="connsiteX0" fmla="*/ 0 w 646771"/>
              <a:gd name="connsiteY0" fmla="*/ 78058 h 78058"/>
              <a:gd name="connsiteX1" fmla="*/ 278781 w 646771"/>
              <a:gd name="connsiteY1" fmla="*/ 0 h 78058"/>
              <a:gd name="connsiteX2" fmla="*/ 646771 w 646771"/>
              <a:gd name="connsiteY2" fmla="*/ 78058 h 78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6771" h="78058">
                <a:moveTo>
                  <a:pt x="0" y="78058"/>
                </a:moveTo>
                <a:cubicBezTo>
                  <a:pt x="85493" y="39029"/>
                  <a:pt x="170986" y="0"/>
                  <a:pt x="278781" y="0"/>
                </a:cubicBezTo>
                <a:cubicBezTo>
                  <a:pt x="386576" y="0"/>
                  <a:pt x="516673" y="39029"/>
                  <a:pt x="646771" y="78058"/>
                </a:cubicBezTo>
              </a:path>
            </a:pathLst>
          </a:cu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81" name="Freeform 880"/>
          <p:cNvSpPr/>
          <p:nvPr/>
        </p:nvSpPr>
        <p:spPr>
          <a:xfrm flipH="1" flipV="1">
            <a:off x="21958839" y="6204298"/>
            <a:ext cx="562965" cy="67943"/>
          </a:xfrm>
          <a:custGeom>
            <a:avLst/>
            <a:gdLst>
              <a:gd name="connsiteX0" fmla="*/ 0 w 646771"/>
              <a:gd name="connsiteY0" fmla="*/ 78058 h 78058"/>
              <a:gd name="connsiteX1" fmla="*/ 278781 w 646771"/>
              <a:gd name="connsiteY1" fmla="*/ 0 h 78058"/>
              <a:gd name="connsiteX2" fmla="*/ 646771 w 646771"/>
              <a:gd name="connsiteY2" fmla="*/ 78058 h 78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6771" h="78058">
                <a:moveTo>
                  <a:pt x="0" y="78058"/>
                </a:moveTo>
                <a:cubicBezTo>
                  <a:pt x="85493" y="39029"/>
                  <a:pt x="170986" y="0"/>
                  <a:pt x="278781" y="0"/>
                </a:cubicBezTo>
                <a:cubicBezTo>
                  <a:pt x="386576" y="0"/>
                  <a:pt x="516673" y="39029"/>
                  <a:pt x="646771" y="78058"/>
                </a:cubicBezTo>
              </a:path>
            </a:pathLst>
          </a:cu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2" name="Freeform 881"/>
          <p:cNvSpPr/>
          <p:nvPr/>
        </p:nvSpPr>
        <p:spPr>
          <a:xfrm>
            <a:off x="21967060" y="6259031"/>
            <a:ext cx="582378" cy="388252"/>
          </a:xfrm>
          <a:custGeom>
            <a:avLst/>
            <a:gdLst>
              <a:gd name="connsiteX0" fmla="*/ 669074 w 669074"/>
              <a:gd name="connsiteY0" fmla="*/ 446049 h 446049"/>
              <a:gd name="connsiteX1" fmla="*/ 301083 w 669074"/>
              <a:gd name="connsiteY1" fmla="*/ 256478 h 446049"/>
              <a:gd name="connsiteX2" fmla="*/ 0 w 669074"/>
              <a:gd name="connsiteY2" fmla="*/ 0 h 446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9074" h="446049">
                <a:moveTo>
                  <a:pt x="669074" y="446049"/>
                </a:moveTo>
                <a:cubicBezTo>
                  <a:pt x="540834" y="388434"/>
                  <a:pt x="412595" y="330819"/>
                  <a:pt x="301083" y="256478"/>
                </a:cubicBezTo>
                <a:cubicBezTo>
                  <a:pt x="189571" y="182137"/>
                  <a:pt x="94785" y="91068"/>
                  <a:pt x="0" y="0"/>
                </a:cubicBezTo>
              </a:path>
            </a:pathLst>
          </a:custGeom>
          <a:ln w="1905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3" name="Freeform 882"/>
          <p:cNvSpPr/>
          <p:nvPr/>
        </p:nvSpPr>
        <p:spPr>
          <a:xfrm flipH="1">
            <a:off x="21927500" y="6298314"/>
            <a:ext cx="582378" cy="388252"/>
          </a:xfrm>
          <a:custGeom>
            <a:avLst/>
            <a:gdLst>
              <a:gd name="connsiteX0" fmla="*/ 669074 w 669074"/>
              <a:gd name="connsiteY0" fmla="*/ 446049 h 446049"/>
              <a:gd name="connsiteX1" fmla="*/ 301083 w 669074"/>
              <a:gd name="connsiteY1" fmla="*/ 256478 h 446049"/>
              <a:gd name="connsiteX2" fmla="*/ 0 w 669074"/>
              <a:gd name="connsiteY2" fmla="*/ 0 h 446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9074" h="446049">
                <a:moveTo>
                  <a:pt x="669074" y="446049"/>
                </a:moveTo>
                <a:cubicBezTo>
                  <a:pt x="540834" y="388434"/>
                  <a:pt x="412595" y="330819"/>
                  <a:pt x="301083" y="256478"/>
                </a:cubicBezTo>
                <a:cubicBezTo>
                  <a:pt x="189571" y="182137"/>
                  <a:pt x="94785" y="91068"/>
                  <a:pt x="0" y="0"/>
                </a:cubicBezTo>
              </a:path>
            </a:pathLst>
          </a:custGeom>
          <a:ln w="1905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26" name="Straight Arrow Connector 1425"/>
          <p:cNvCxnSpPr>
            <a:endCxn id="855" idx="2"/>
          </p:cNvCxnSpPr>
          <p:nvPr/>
        </p:nvCxnSpPr>
        <p:spPr>
          <a:xfrm flipV="1">
            <a:off x="19456959" y="6107743"/>
            <a:ext cx="1193850" cy="877485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8" name="Straight Arrow Connector 1427"/>
          <p:cNvCxnSpPr>
            <a:endCxn id="857" idx="2"/>
          </p:cNvCxnSpPr>
          <p:nvPr/>
        </p:nvCxnSpPr>
        <p:spPr>
          <a:xfrm flipV="1">
            <a:off x="19585442" y="6828534"/>
            <a:ext cx="1065367" cy="221588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0" name="Straight Arrow Connector 1429"/>
          <p:cNvCxnSpPr>
            <a:endCxn id="658" idx="2"/>
          </p:cNvCxnSpPr>
          <p:nvPr/>
        </p:nvCxnSpPr>
        <p:spPr>
          <a:xfrm>
            <a:off x="20118125" y="7848483"/>
            <a:ext cx="1667756" cy="64323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2" name="Straight Arrow Connector 1431"/>
          <p:cNvCxnSpPr>
            <a:endCxn id="660" idx="2"/>
          </p:cNvCxnSpPr>
          <p:nvPr/>
        </p:nvCxnSpPr>
        <p:spPr>
          <a:xfrm>
            <a:off x="20195042" y="7880644"/>
            <a:ext cx="1590839" cy="752953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4" name="Straight Arrow Connector 1433"/>
          <p:cNvCxnSpPr>
            <a:endCxn id="739" idx="2"/>
          </p:cNvCxnSpPr>
          <p:nvPr/>
        </p:nvCxnSpPr>
        <p:spPr>
          <a:xfrm>
            <a:off x="20810838" y="8646844"/>
            <a:ext cx="2110116" cy="1071025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6" name="Straight Arrow Connector 1435"/>
          <p:cNvCxnSpPr>
            <a:endCxn id="741" idx="2"/>
          </p:cNvCxnSpPr>
          <p:nvPr/>
        </p:nvCxnSpPr>
        <p:spPr>
          <a:xfrm>
            <a:off x="20810838" y="8630447"/>
            <a:ext cx="2110116" cy="1808213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1" name="Group 480"/>
          <p:cNvGrpSpPr/>
          <p:nvPr/>
        </p:nvGrpSpPr>
        <p:grpSpPr>
          <a:xfrm>
            <a:off x="22890504" y="6044041"/>
            <a:ext cx="1430554" cy="1901371"/>
            <a:chOff x="8476343" y="23411543"/>
            <a:chExt cx="1430554" cy="1901371"/>
          </a:xfrm>
        </p:grpSpPr>
        <p:sp>
          <p:nvSpPr>
            <p:cNvPr id="478" name="Freeform 477"/>
            <p:cNvSpPr/>
            <p:nvPr/>
          </p:nvSpPr>
          <p:spPr>
            <a:xfrm>
              <a:off x="8490857" y="23542171"/>
              <a:ext cx="1109096" cy="1611086"/>
            </a:xfrm>
            <a:custGeom>
              <a:avLst/>
              <a:gdLst>
                <a:gd name="connsiteX0" fmla="*/ 0 w 1109096"/>
                <a:gd name="connsiteY0" fmla="*/ 0 h 1611086"/>
                <a:gd name="connsiteX1" fmla="*/ 943429 w 1109096"/>
                <a:gd name="connsiteY1" fmla="*/ 638629 h 1611086"/>
                <a:gd name="connsiteX2" fmla="*/ 1103086 w 1109096"/>
                <a:gd name="connsiteY2" fmla="*/ 1611086 h 1611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09096" h="1611086">
                  <a:moveTo>
                    <a:pt x="0" y="0"/>
                  </a:moveTo>
                  <a:cubicBezTo>
                    <a:pt x="379790" y="185057"/>
                    <a:pt x="759581" y="370115"/>
                    <a:pt x="943429" y="638629"/>
                  </a:cubicBezTo>
                  <a:cubicBezTo>
                    <a:pt x="1127277" y="907143"/>
                    <a:pt x="1115181" y="1259114"/>
                    <a:pt x="1103086" y="1611086"/>
                  </a:cubicBezTo>
                </a:path>
              </a:pathLst>
            </a:custGeom>
            <a:noFill/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80" name="Freeform 479"/>
            <p:cNvSpPr/>
            <p:nvPr/>
          </p:nvSpPr>
          <p:spPr>
            <a:xfrm>
              <a:off x="8476343" y="23411543"/>
              <a:ext cx="1430554" cy="1901371"/>
            </a:xfrm>
            <a:custGeom>
              <a:avLst/>
              <a:gdLst>
                <a:gd name="connsiteX0" fmla="*/ 1161143 w 1430554"/>
                <a:gd name="connsiteY0" fmla="*/ 1901371 h 1901371"/>
                <a:gd name="connsiteX1" fmla="*/ 1349828 w 1430554"/>
                <a:gd name="connsiteY1" fmla="*/ 856343 h 1901371"/>
                <a:gd name="connsiteX2" fmla="*/ 0 w 1430554"/>
                <a:gd name="connsiteY2" fmla="*/ 0 h 1901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30554" h="1901371">
                  <a:moveTo>
                    <a:pt x="1161143" y="1901371"/>
                  </a:moveTo>
                  <a:cubicBezTo>
                    <a:pt x="1352247" y="1537304"/>
                    <a:pt x="1543352" y="1173238"/>
                    <a:pt x="1349828" y="856343"/>
                  </a:cubicBezTo>
                  <a:cubicBezTo>
                    <a:pt x="1156304" y="539448"/>
                    <a:pt x="578152" y="269724"/>
                    <a:pt x="0" y="0"/>
                  </a:cubicBezTo>
                </a:path>
              </a:pathLst>
            </a:custGeom>
            <a:noFill/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894" name="Group 893"/>
          <p:cNvGrpSpPr/>
          <p:nvPr/>
        </p:nvGrpSpPr>
        <p:grpSpPr>
          <a:xfrm>
            <a:off x="24022288" y="7824535"/>
            <a:ext cx="1430554" cy="1901371"/>
            <a:chOff x="8476343" y="23411543"/>
            <a:chExt cx="1430554" cy="1901371"/>
          </a:xfrm>
        </p:grpSpPr>
        <p:sp>
          <p:nvSpPr>
            <p:cNvPr id="895" name="Freeform 894"/>
            <p:cNvSpPr/>
            <p:nvPr/>
          </p:nvSpPr>
          <p:spPr>
            <a:xfrm>
              <a:off x="8490857" y="23542171"/>
              <a:ext cx="1109096" cy="1611086"/>
            </a:xfrm>
            <a:custGeom>
              <a:avLst/>
              <a:gdLst>
                <a:gd name="connsiteX0" fmla="*/ 0 w 1109096"/>
                <a:gd name="connsiteY0" fmla="*/ 0 h 1611086"/>
                <a:gd name="connsiteX1" fmla="*/ 943429 w 1109096"/>
                <a:gd name="connsiteY1" fmla="*/ 638629 h 1611086"/>
                <a:gd name="connsiteX2" fmla="*/ 1103086 w 1109096"/>
                <a:gd name="connsiteY2" fmla="*/ 1611086 h 1611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09096" h="1611086">
                  <a:moveTo>
                    <a:pt x="0" y="0"/>
                  </a:moveTo>
                  <a:cubicBezTo>
                    <a:pt x="379790" y="185057"/>
                    <a:pt x="759581" y="370115"/>
                    <a:pt x="943429" y="638629"/>
                  </a:cubicBezTo>
                  <a:cubicBezTo>
                    <a:pt x="1127277" y="907143"/>
                    <a:pt x="1115181" y="1259114"/>
                    <a:pt x="1103086" y="1611086"/>
                  </a:cubicBezTo>
                </a:path>
              </a:pathLst>
            </a:custGeom>
            <a:noFill/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896" name="Freeform 895"/>
            <p:cNvSpPr/>
            <p:nvPr/>
          </p:nvSpPr>
          <p:spPr>
            <a:xfrm>
              <a:off x="8476343" y="23411543"/>
              <a:ext cx="1430554" cy="1901371"/>
            </a:xfrm>
            <a:custGeom>
              <a:avLst/>
              <a:gdLst>
                <a:gd name="connsiteX0" fmla="*/ 1161143 w 1430554"/>
                <a:gd name="connsiteY0" fmla="*/ 1901371 h 1901371"/>
                <a:gd name="connsiteX1" fmla="*/ 1349828 w 1430554"/>
                <a:gd name="connsiteY1" fmla="*/ 856343 h 1901371"/>
                <a:gd name="connsiteX2" fmla="*/ 0 w 1430554"/>
                <a:gd name="connsiteY2" fmla="*/ 0 h 1901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30554" h="1901371">
                  <a:moveTo>
                    <a:pt x="1161143" y="1901371"/>
                  </a:moveTo>
                  <a:cubicBezTo>
                    <a:pt x="1352247" y="1537304"/>
                    <a:pt x="1543352" y="1173238"/>
                    <a:pt x="1349828" y="856343"/>
                  </a:cubicBezTo>
                  <a:cubicBezTo>
                    <a:pt x="1156304" y="539448"/>
                    <a:pt x="578152" y="269724"/>
                    <a:pt x="0" y="0"/>
                  </a:cubicBezTo>
                </a:path>
              </a:pathLst>
            </a:custGeom>
            <a:noFill/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470" name="TextBox 469"/>
          <p:cNvSpPr txBox="1"/>
          <p:nvPr/>
        </p:nvSpPr>
        <p:spPr>
          <a:xfrm>
            <a:off x="15686881" y="10911944"/>
            <a:ext cx="1184989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600" dirty="0" smtClean="0"/>
              <a:t>Figure 2. The input image is first convolved with an array of end-stopped receptive fields and then the outputs interact through non-linear dynamics.  Connections between layers are Gaussian-weighted.</a:t>
            </a:r>
            <a:endParaRPr lang="en-CA" sz="3600" dirty="0"/>
          </a:p>
        </p:txBody>
      </p:sp>
      <p:sp>
        <p:nvSpPr>
          <p:cNvPr id="628" name="TextBox 627"/>
          <p:cNvSpPr txBox="1"/>
          <p:nvPr/>
        </p:nvSpPr>
        <p:spPr>
          <a:xfrm>
            <a:off x="15656106" y="18331551"/>
            <a:ext cx="118806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600" dirty="0" smtClean="0"/>
              <a:t>Figure 3. Excitatory (left) and inhibitory (right) connection weights within a layer as a function of spatial position.</a:t>
            </a:r>
            <a:endParaRPr lang="en-CA" sz="3600" dirty="0"/>
          </a:p>
        </p:txBody>
      </p:sp>
      <p:grpSp>
        <p:nvGrpSpPr>
          <p:cNvPr id="148" name="Group 147"/>
          <p:cNvGrpSpPr/>
          <p:nvPr/>
        </p:nvGrpSpPr>
        <p:grpSpPr>
          <a:xfrm>
            <a:off x="16068675" y="13762037"/>
            <a:ext cx="9850892" cy="4446992"/>
            <a:chOff x="16068675" y="13249994"/>
            <a:chExt cx="9850892" cy="4446992"/>
          </a:xfrm>
        </p:grpSpPr>
        <p:sp>
          <p:nvSpPr>
            <p:cNvPr id="7" name="TextBox 6"/>
            <p:cNvSpPr txBox="1"/>
            <p:nvPr/>
          </p:nvSpPr>
          <p:spPr>
            <a:xfrm>
              <a:off x="18237815" y="13249994"/>
              <a:ext cx="76836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A" sz="3600" i="1" dirty="0" smtClean="0">
                  <a:latin typeface="Times New Roman" pitchFamily="18" charset="0"/>
                  <a:cs typeface="Times New Roman" pitchFamily="18" charset="0"/>
                </a:rPr>
                <a:t>W</a:t>
              </a:r>
              <a:r>
                <a:rPr lang="en-CA" sz="3600" i="1" baseline="-25000" dirty="0" smtClean="0">
                  <a:latin typeface="Times New Roman" pitchFamily="18" charset="0"/>
                  <a:cs typeface="Times New Roman" pitchFamily="18" charset="0"/>
                </a:rPr>
                <a:t>E</a:t>
              </a:r>
              <a:endParaRPr lang="en-CA" sz="3600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56" name="TextBox 355"/>
            <p:cNvSpPr txBox="1"/>
            <p:nvPr/>
          </p:nvSpPr>
          <p:spPr>
            <a:xfrm>
              <a:off x="23040956" y="13249994"/>
              <a:ext cx="76836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A" sz="3600" i="1" dirty="0" smtClean="0">
                  <a:latin typeface="Times New Roman" pitchFamily="18" charset="0"/>
                  <a:cs typeface="Times New Roman" pitchFamily="18" charset="0"/>
                </a:rPr>
                <a:t>W</a:t>
              </a:r>
              <a:r>
                <a:rPr lang="en-CA" sz="3600" i="1" baseline="-25000" dirty="0" smtClean="0">
                  <a:latin typeface="Times New Roman" pitchFamily="18" charset="0"/>
                  <a:cs typeface="Times New Roman" pitchFamily="18" charset="0"/>
                </a:rPr>
                <a:t>I</a:t>
              </a:r>
              <a:endParaRPr lang="en-CA" sz="3600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362" name="Group 361"/>
            <p:cNvGrpSpPr/>
            <p:nvPr/>
          </p:nvGrpSpPr>
          <p:grpSpPr>
            <a:xfrm>
              <a:off x="21642842" y="13926269"/>
              <a:ext cx="4276725" cy="3533775"/>
              <a:chOff x="21980525" y="16048038"/>
              <a:chExt cx="4276725" cy="3533775"/>
            </a:xfrm>
          </p:grpSpPr>
          <p:sp>
            <p:nvSpPr>
              <p:cNvPr id="10" name="Rectangle 162"/>
              <p:cNvSpPr>
                <a:spLocks noChangeArrowheads="1"/>
              </p:cNvSpPr>
              <p:nvPr/>
            </p:nvSpPr>
            <p:spPr bwMode="auto">
              <a:xfrm>
                <a:off x="22142450" y="16114713"/>
                <a:ext cx="3267075" cy="326707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11" name="Rectangle 163"/>
              <p:cNvSpPr>
                <a:spLocks noChangeArrowheads="1"/>
              </p:cNvSpPr>
              <p:nvPr/>
            </p:nvSpPr>
            <p:spPr bwMode="auto">
              <a:xfrm>
                <a:off x="22142450" y="16114713"/>
                <a:ext cx="3267075" cy="3267075"/>
              </a:xfrm>
              <a:prstGeom prst="rect">
                <a:avLst/>
              </a:prstGeom>
              <a:noFill/>
              <a:ln w="0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pic>
            <p:nvPicPr>
              <p:cNvPr id="1188" name="Picture 164"/>
              <p:cNvPicPr>
                <a:picLocks noChangeAspect="1" noChangeArrowheads="1"/>
              </p:cNvPicPr>
              <p:nvPr/>
            </p:nvPicPr>
            <p:blipFill>
              <a:blip r:embed="rId12"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151975" y="16124238"/>
                <a:ext cx="3257550" cy="32575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2" name="Rectangle 165"/>
              <p:cNvSpPr>
                <a:spLocks noChangeArrowheads="1"/>
              </p:cNvSpPr>
              <p:nvPr/>
            </p:nvSpPr>
            <p:spPr bwMode="auto">
              <a:xfrm>
                <a:off x="22132925" y="19315113"/>
                <a:ext cx="95250" cy="1714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Helvetica" charset="0"/>
                    <a:cs typeface="Arial" pitchFamily="34" charset="0"/>
                  </a:rPr>
                  <a:t> 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" name="Rectangle 166"/>
              <p:cNvSpPr>
                <a:spLocks noChangeArrowheads="1"/>
              </p:cNvSpPr>
              <p:nvPr/>
            </p:nvSpPr>
            <p:spPr bwMode="auto">
              <a:xfrm>
                <a:off x="25400000" y="16048038"/>
                <a:ext cx="95250" cy="1714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Helvetica" charset="0"/>
                    <a:cs typeface="Arial" pitchFamily="34" charset="0"/>
                  </a:rPr>
                  <a:t> 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" name="Line 167"/>
              <p:cNvSpPr>
                <a:spLocks noChangeShapeType="1"/>
              </p:cNvSpPr>
              <p:nvPr/>
            </p:nvSpPr>
            <p:spPr bwMode="auto">
              <a:xfrm>
                <a:off x="22142450" y="19381788"/>
                <a:ext cx="326707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15" name="Line 168"/>
              <p:cNvSpPr>
                <a:spLocks noChangeShapeType="1"/>
              </p:cNvSpPr>
              <p:nvPr/>
            </p:nvSpPr>
            <p:spPr bwMode="auto">
              <a:xfrm>
                <a:off x="22142450" y="16114713"/>
                <a:ext cx="326707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16" name="Line 169"/>
              <p:cNvSpPr>
                <a:spLocks noChangeShapeType="1"/>
              </p:cNvSpPr>
              <p:nvPr/>
            </p:nvSpPr>
            <p:spPr bwMode="auto">
              <a:xfrm>
                <a:off x="25409525" y="16114713"/>
                <a:ext cx="0" cy="326707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17" name="Line 170"/>
              <p:cNvSpPr>
                <a:spLocks noChangeShapeType="1"/>
              </p:cNvSpPr>
              <p:nvPr/>
            </p:nvSpPr>
            <p:spPr bwMode="auto">
              <a:xfrm>
                <a:off x="22142450" y="16114713"/>
                <a:ext cx="0" cy="326707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18" name="Line 171"/>
              <p:cNvSpPr>
                <a:spLocks noChangeShapeType="1"/>
              </p:cNvSpPr>
              <p:nvPr/>
            </p:nvSpPr>
            <p:spPr bwMode="auto">
              <a:xfrm>
                <a:off x="22142450" y="19381788"/>
                <a:ext cx="326707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19" name="Line 172"/>
              <p:cNvSpPr>
                <a:spLocks noChangeShapeType="1"/>
              </p:cNvSpPr>
              <p:nvPr/>
            </p:nvSpPr>
            <p:spPr bwMode="auto">
              <a:xfrm>
                <a:off x="22142450" y="16114713"/>
                <a:ext cx="0" cy="326707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20" name="Line 173"/>
              <p:cNvSpPr>
                <a:spLocks noChangeShapeType="1"/>
              </p:cNvSpPr>
              <p:nvPr/>
            </p:nvSpPr>
            <p:spPr bwMode="auto">
              <a:xfrm flipV="1">
                <a:off x="22485350" y="19343688"/>
                <a:ext cx="0" cy="381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21" name="Line 174"/>
              <p:cNvSpPr>
                <a:spLocks noChangeShapeType="1"/>
              </p:cNvSpPr>
              <p:nvPr/>
            </p:nvSpPr>
            <p:spPr bwMode="auto">
              <a:xfrm>
                <a:off x="22485350" y="16114713"/>
                <a:ext cx="0" cy="381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22" name="Rectangle 175"/>
              <p:cNvSpPr>
                <a:spLocks noChangeArrowheads="1"/>
              </p:cNvSpPr>
              <p:nvPr/>
            </p:nvSpPr>
            <p:spPr bwMode="auto">
              <a:xfrm>
                <a:off x="22418675" y="19410363"/>
                <a:ext cx="190500" cy="1714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Helvetica" charset="0"/>
                    <a:cs typeface="Arial" pitchFamily="34" charset="0"/>
                  </a:rPr>
                  <a:t>10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" name="Line 176"/>
              <p:cNvSpPr>
                <a:spLocks noChangeShapeType="1"/>
              </p:cNvSpPr>
              <p:nvPr/>
            </p:nvSpPr>
            <p:spPr bwMode="auto">
              <a:xfrm flipV="1">
                <a:off x="22847300" y="19343688"/>
                <a:ext cx="0" cy="381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24" name="Line 177"/>
              <p:cNvSpPr>
                <a:spLocks noChangeShapeType="1"/>
              </p:cNvSpPr>
              <p:nvPr/>
            </p:nvSpPr>
            <p:spPr bwMode="auto">
              <a:xfrm>
                <a:off x="22847300" y="16114713"/>
                <a:ext cx="0" cy="381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25" name="Rectangle 178"/>
              <p:cNvSpPr>
                <a:spLocks noChangeArrowheads="1"/>
              </p:cNvSpPr>
              <p:nvPr/>
            </p:nvSpPr>
            <p:spPr bwMode="auto">
              <a:xfrm>
                <a:off x="22780625" y="19410363"/>
                <a:ext cx="190500" cy="1714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Helvetica" charset="0"/>
                    <a:cs typeface="Arial" pitchFamily="34" charset="0"/>
                  </a:rPr>
                  <a:t>20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" name="Line 179"/>
              <p:cNvSpPr>
                <a:spLocks noChangeShapeType="1"/>
              </p:cNvSpPr>
              <p:nvPr/>
            </p:nvSpPr>
            <p:spPr bwMode="auto">
              <a:xfrm flipV="1">
                <a:off x="23199725" y="19343688"/>
                <a:ext cx="0" cy="381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27" name="Line 180"/>
              <p:cNvSpPr>
                <a:spLocks noChangeShapeType="1"/>
              </p:cNvSpPr>
              <p:nvPr/>
            </p:nvSpPr>
            <p:spPr bwMode="auto">
              <a:xfrm>
                <a:off x="23199725" y="16114713"/>
                <a:ext cx="0" cy="381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28" name="Rectangle 181"/>
              <p:cNvSpPr>
                <a:spLocks noChangeArrowheads="1"/>
              </p:cNvSpPr>
              <p:nvPr/>
            </p:nvSpPr>
            <p:spPr bwMode="auto">
              <a:xfrm>
                <a:off x="23133050" y="19410363"/>
                <a:ext cx="190500" cy="1714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Helvetica" charset="0"/>
                    <a:cs typeface="Arial" pitchFamily="34" charset="0"/>
                  </a:rPr>
                  <a:t>30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9" name="Line 182"/>
              <p:cNvSpPr>
                <a:spLocks noChangeShapeType="1"/>
              </p:cNvSpPr>
              <p:nvPr/>
            </p:nvSpPr>
            <p:spPr bwMode="auto">
              <a:xfrm flipV="1">
                <a:off x="23561675" y="19343688"/>
                <a:ext cx="0" cy="381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30" name="Line 183"/>
              <p:cNvSpPr>
                <a:spLocks noChangeShapeType="1"/>
              </p:cNvSpPr>
              <p:nvPr/>
            </p:nvSpPr>
            <p:spPr bwMode="auto">
              <a:xfrm>
                <a:off x="23561675" y="16114713"/>
                <a:ext cx="0" cy="381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31" name="Rectangle 184"/>
              <p:cNvSpPr>
                <a:spLocks noChangeArrowheads="1"/>
              </p:cNvSpPr>
              <p:nvPr/>
            </p:nvSpPr>
            <p:spPr bwMode="auto">
              <a:xfrm>
                <a:off x="23495000" y="19410363"/>
                <a:ext cx="190500" cy="1714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Helvetica" charset="0"/>
                    <a:cs typeface="Arial" pitchFamily="34" charset="0"/>
                  </a:rPr>
                  <a:t>40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28" name="Line 185"/>
              <p:cNvSpPr>
                <a:spLocks noChangeShapeType="1"/>
              </p:cNvSpPr>
              <p:nvPr/>
            </p:nvSpPr>
            <p:spPr bwMode="auto">
              <a:xfrm flipV="1">
                <a:off x="23923625" y="19343688"/>
                <a:ext cx="0" cy="381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1030" name="Line 186"/>
              <p:cNvSpPr>
                <a:spLocks noChangeShapeType="1"/>
              </p:cNvSpPr>
              <p:nvPr/>
            </p:nvSpPr>
            <p:spPr bwMode="auto">
              <a:xfrm>
                <a:off x="23923625" y="16114713"/>
                <a:ext cx="0" cy="381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1031" name="Rectangle 187"/>
              <p:cNvSpPr>
                <a:spLocks noChangeArrowheads="1"/>
              </p:cNvSpPr>
              <p:nvPr/>
            </p:nvSpPr>
            <p:spPr bwMode="auto">
              <a:xfrm>
                <a:off x="23856950" y="19410363"/>
                <a:ext cx="190500" cy="1714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Helvetica" charset="0"/>
                    <a:cs typeface="Arial" pitchFamily="34" charset="0"/>
                  </a:rPr>
                  <a:t>50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32" name="Line 188"/>
              <p:cNvSpPr>
                <a:spLocks noChangeShapeType="1"/>
              </p:cNvSpPr>
              <p:nvPr/>
            </p:nvSpPr>
            <p:spPr bwMode="auto">
              <a:xfrm flipV="1">
                <a:off x="24276050" y="19343688"/>
                <a:ext cx="0" cy="381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1034" name="Line 189"/>
              <p:cNvSpPr>
                <a:spLocks noChangeShapeType="1"/>
              </p:cNvSpPr>
              <p:nvPr/>
            </p:nvSpPr>
            <p:spPr bwMode="auto">
              <a:xfrm>
                <a:off x="24276050" y="16114713"/>
                <a:ext cx="0" cy="381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1035" name="Rectangle 190"/>
              <p:cNvSpPr>
                <a:spLocks noChangeArrowheads="1"/>
              </p:cNvSpPr>
              <p:nvPr/>
            </p:nvSpPr>
            <p:spPr bwMode="auto">
              <a:xfrm>
                <a:off x="24209375" y="19410363"/>
                <a:ext cx="190500" cy="1714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Helvetica" charset="0"/>
                    <a:cs typeface="Arial" pitchFamily="34" charset="0"/>
                  </a:rPr>
                  <a:t>60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36" name="Line 191"/>
              <p:cNvSpPr>
                <a:spLocks noChangeShapeType="1"/>
              </p:cNvSpPr>
              <p:nvPr/>
            </p:nvSpPr>
            <p:spPr bwMode="auto">
              <a:xfrm flipV="1">
                <a:off x="24638000" y="19343688"/>
                <a:ext cx="0" cy="381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1037" name="Line 192"/>
              <p:cNvSpPr>
                <a:spLocks noChangeShapeType="1"/>
              </p:cNvSpPr>
              <p:nvPr/>
            </p:nvSpPr>
            <p:spPr bwMode="auto">
              <a:xfrm>
                <a:off x="24638000" y="16114713"/>
                <a:ext cx="0" cy="381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1038" name="Rectangle 193"/>
              <p:cNvSpPr>
                <a:spLocks noChangeArrowheads="1"/>
              </p:cNvSpPr>
              <p:nvPr/>
            </p:nvSpPr>
            <p:spPr bwMode="auto">
              <a:xfrm>
                <a:off x="24571325" y="19410363"/>
                <a:ext cx="190500" cy="1714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Helvetica" charset="0"/>
                    <a:cs typeface="Arial" pitchFamily="34" charset="0"/>
                  </a:rPr>
                  <a:t>70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39" name="Line 194"/>
              <p:cNvSpPr>
                <a:spLocks noChangeShapeType="1"/>
              </p:cNvSpPr>
              <p:nvPr/>
            </p:nvSpPr>
            <p:spPr bwMode="auto">
              <a:xfrm flipV="1">
                <a:off x="24990425" y="19343688"/>
                <a:ext cx="0" cy="381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1040" name="Line 195"/>
              <p:cNvSpPr>
                <a:spLocks noChangeShapeType="1"/>
              </p:cNvSpPr>
              <p:nvPr/>
            </p:nvSpPr>
            <p:spPr bwMode="auto">
              <a:xfrm>
                <a:off x="24990425" y="16114713"/>
                <a:ext cx="0" cy="381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1041" name="Rectangle 196"/>
              <p:cNvSpPr>
                <a:spLocks noChangeArrowheads="1"/>
              </p:cNvSpPr>
              <p:nvPr/>
            </p:nvSpPr>
            <p:spPr bwMode="auto">
              <a:xfrm>
                <a:off x="24923750" y="19410363"/>
                <a:ext cx="190500" cy="1714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Helvetica" charset="0"/>
                    <a:cs typeface="Arial" pitchFamily="34" charset="0"/>
                  </a:rPr>
                  <a:t>80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42" name="Line 197"/>
              <p:cNvSpPr>
                <a:spLocks noChangeShapeType="1"/>
              </p:cNvSpPr>
              <p:nvPr/>
            </p:nvSpPr>
            <p:spPr bwMode="auto">
              <a:xfrm flipV="1">
                <a:off x="25352375" y="19343688"/>
                <a:ext cx="0" cy="381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1043" name="Line 198"/>
              <p:cNvSpPr>
                <a:spLocks noChangeShapeType="1"/>
              </p:cNvSpPr>
              <p:nvPr/>
            </p:nvSpPr>
            <p:spPr bwMode="auto">
              <a:xfrm>
                <a:off x="25352375" y="16114713"/>
                <a:ext cx="0" cy="381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1044" name="Rectangle 199"/>
              <p:cNvSpPr>
                <a:spLocks noChangeArrowheads="1"/>
              </p:cNvSpPr>
              <p:nvPr/>
            </p:nvSpPr>
            <p:spPr bwMode="auto">
              <a:xfrm>
                <a:off x="25285700" y="19410363"/>
                <a:ext cx="190500" cy="1714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Helvetica" charset="0"/>
                    <a:cs typeface="Arial" pitchFamily="34" charset="0"/>
                  </a:rPr>
                  <a:t>90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45" name="Line 200"/>
              <p:cNvSpPr>
                <a:spLocks noChangeShapeType="1"/>
              </p:cNvSpPr>
              <p:nvPr/>
            </p:nvSpPr>
            <p:spPr bwMode="auto">
              <a:xfrm>
                <a:off x="22142450" y="16457613"/>
                <a:ext cx="3810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1046" name="Line 201"/>
              <p:cNvSpPr>
                <a:spLocks noChangeShapeType="1"/>
              </p:cNvSpPr>
              <p:nvPr/>
            </p:nvSpPr>
            <p:spPr bwMode="auto">
              <a:xfrm flipH="1">
                <a:off x="25371425" y="16457613"/>
                <a:ext cx="3810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1047" name="Rectangle 202"/>
              <p:cNvSpPr>
                <a:spLocks noChangeArrowheads="1"/>
              </p:cNvSpPr>
              <p:nvPr/>
            </p:nvSpPr>
            <p:spPr bwMode="auto">
              <a:xfrm>
                <a:off x="21980525" y="16381413"/>
                <a:ext cx="190500" cy="1714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Helvetica" charset="0"/>
                    <a:cs typeface="Arial" pitchFamily="34" charset="0"/>
                  </a:rPr>
                  <a:t>10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48" name="Line 203"/>
              <p:cNvSpPr>
                <a:spLocks noChangeShapeType="1"/>
              </p:cNvSpPr>
              <p:nvPr/>
            </p:nvSpPr>
            <p:spPr bwMode="auto">
              <a:xfrm>
                <a:off x="22142450" y="16819563"/>
                <a:ext cx="3810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1049" name="Line 204"/>
              <p:cNvSpPr>
                <a:spLocks noChangeShapeType="1"/>
              </p:cNvSpPr>
              <p:nvPr/>
            </p:nvSpPr>
            <p:spPr bwMode="auto">
              <a:xfrm flipH="1">
                <a:off x="25371425" y="16819563"/>
                <a:ext cx="3810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1050" name="Rectangle 205"/>
              <p:cNvSpPr>
                <a:spLocks noChangeArrowheads="1"/>
              </p:cNvSpPr>
              <p:nvPr/>
            </p:nvSpPr>
            <p:spPr bwMode="auto">
              <a:xfrm>
                <a:off x="21980525" y="16743363"/>
                <a:ext cx="190500" cy="1714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Helvetica" charset="0"/>
                    <a:cs typeface="Arial" pitchFamily="34" charset="0"/>
                  </a:rPr>
                  <a:t>20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51" name="Line 206"/>
              <p:cNvSpPr>
                <a:spLocks noChangeShapeType="1"/>
              </p:cNvSpPr>
              <p:nvPr/>
            </p:nvSpPr>
            <p:spPr bwMode="auto">
              <a:xfrm>
                <a:off x="22142450" y="17171988"/>
                <a:ext cx="3810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1052" name="Line 207"/>
              <p:cNvSpPr>
                <a:spLocks noChangeShapeType="1"/>
              </p:cNvSpPr>
              <p:nvPr/>
            </p:nvSpPr>
            <p:spPr bwMode="auto">
              <a:xfrm flipH="1">
                <a:off x="25371425" y="17171988"/>
                <a:ext cx="3810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1053" name="Rectangle 208"/>
              <p:cNvSpPr>
                <a:spLocks noChangeArrowheads="1"/>
              </p:cNvSpPr>
              <p:nvPr/>
            </p:nvSpPr>
            <p:spPr bwMode="auto">
              <a:xfrm>
                <a:off x="21980525" y="17095788"/>
                <a:ext cx="190500" cy="1714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Helvetica" charset="0"/>
                    <a:cs typeface="Arial" pitchFamily="34" charset="0"/>
                  </a:rPr>
                  <a:t>30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54" name="Line 209"/>
              <p:cNvSpPr>
                <a:spLocks noChangeShapeType="1"/>
              </p:cNvSpPr>
              <p:nvPr/>
            </p:nvSpPr>
            <p:spPr bwMode="auto">
              <a:xfrm>
                <a:off x="22142450" y="17533938"/>
                <a:ext cx="3810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1055" name="Line 210"/>
              <p:cNvSpPr>
                <a:spLocks noChangeShapeType="1"/>
              </p:cNvSpPr>
              <p:nvPr/>
            </p:nvSpPr>
            <p:spPr bwMode="auto">
              <a:xfrm flipH="1">
                <a:off x="25371425" y="17533938"/>
                <a:ext cx="3810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128" name="Rectangle 211"/>
              <p:cNvSpPr>
                <a:spLocks noChangeArrowheads="1"/>
              </p:cNvSpPr>
              <p:nvPr/>
            </p:nvSpPr>
            <p:spPr bwMode="auto">
              <a:xfrm>
                <a:off x="21980525" y="17457738"/>
                <a:ext cx="190500" cy="1714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Helvetica" charset="0"/>
                    <a:cs typeface="Arial" pitchFamily="34" charset="0"/>
                  </a:rPr>
                  <a:t>40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9" name="Line 212"/>
              <p:cNvSpPr>
                <a:spLocks noChangeShapeType="1"/>
              </p:cNvSpPr>
              <p:nvPr/>
            </p:nvSpPr>
            <p:spPr bwMode="auto">
              <a:xfrm>
                <a:off x="22142450" y="17895888"/>
                <a:ext cx="3810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130" name="Line 213"/>
              <p:cNvSpPr>
                <a:spLocks noChangeShapeType="1"/>
              </p:cNvSpPr>
              <p:nvPr/>
            </p:nvSpPr>
            <p:spPr bwMode="auto">
              <a:xfrm flipH="1">
                <a:off x="25371425" y="17895888"/>
                <a:ext cx="3810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131" name="Rectangle 214"/>
              <p:cNvSpPr>
                <a:spLocks noChangeArrowheads="1"/>
              </p:cNvSpPr>
              <p:nvPr/>
            </p:nvSpPr>
            <p:spPr bwMode="auto">
              <a:xfrm>
                <a:off x="21980525" y="17819688"/>
                <a:ext cx="190500" cy="1714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Helvetica" charset="0"/>
                    <a:cs typeface="Arial" pitchFamily="34" charset="0"/>
                  </a:rPr>
                  <a:t>50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2" name="Line 215"/>
              <p:cNvSpPr>
                <a:spLocks noChangeShapeType="1"/>
              </p:cNvSpPr>
              <p:nvPr/>
            </p:nvSpPr>
            <p:spPr bwMode="auto">
              <a:xfrm>
                <a:off x="22142450" y="18248313"/>
                <a:ext cx="3810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133" name="Line 216"/>
              <p:cNvSpPr>
                <a:spLocks noChangeShapeType="1"/>
              </p:cNvSpPr>
              <p:nvPr/>
            </p:nvSpPr>
            <p:spPr bwMode="auto">
              <a:xfrm flipH="1">
                <a:off x="25371425" y="18248313"/>
                <a:ext cx="3810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134" name="Rectangle 217"/>
              <p:cNvSpPr>
                <a:spLocks noChangeArrowheads="1"/>
              </p:cNvSpPr>
              <p:nvPr/>
            </p:nvSpPr>
            <p:spPr bwMode="auto">
              <a:xfrm>
                <a:off x="21980525" y="18172113"/>
                <a:ext cx="190500" cy="1714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Helvetica" charset="0"/>
                    <a:cs typeface="Arial" pitchFamily="34" charset="0"/>
                  </a:rPr>
                  <a:t>60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" name="Line 218"/>
              <p:cNvSpPr>
                <a:spLocks noChangeShapeType="1"/>
              </p:cNvSpPr>
              <p:nvPr/>
            </p:nvSpPr>
            <p:spPr bwMode="auto">
              <a:xfrm>
                <a:off x="22142450" y="18610263"/>
                <a:ext cx="3810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136" name="Line 219"/>
              <p:cNvSpPr>
                <a:spLocks noChangeShapeType="1"/>
              </p:cNvSpPr>
              <p:nvPr/>
            </p:nvSpPr>
            <p:spPr bwMode="auto">
              <a:xfrm flipH="1">
                <a:off x="25371425" y="18610263"/>
                <a:ext cx="3810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137" name="Rectangle 220"/>
              <p:cNvSpPr>
                <a:spLocks noChangeArrowheads="1"/>
              </p:cNvSpPr>
              <p:nvPr/>
            </p:nvSpPr>
            <p:spPr bwMode="auto">
              <a:xfrm>
                <a:off x="21980525" y="18534063"/>
                <a:ext cx="190500" cy="1714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Helvetica" charset="0"/>
                    <a:cs typeface="Arial" pitchFamily="34" charset="0"/>
                  </a:rPr>
                  <a:t>70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8" name="Line 221"/>
              <p:cNvSpPr>
                <a:spLocks noChangeShapeType="1"/>
              </p:cNvSpPr>
              <p:nvPr/>
            </p:nvSpPr>
            <p:spPr bwMode="auto">
              <a:xfrm>
                <a:off x="22142450" y="18962688"/>
                <a:ext cx="3810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139" name="Line 222"/>
              <p:cNvSpPr>
                <a:spLocks noChangeShapeType="1"/>
              </p:cNvSpPr>
              <p:nvPr/>
            </p:nvSpPr>
            <p:spPr bwMode="auto">
              <a:xfrm flipH="1">
                <a:off x="25371425" y="18962688"/>
                <a:ext cx="3810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140" name="Rectangle 223"/>
              <p:cNvSpPr>
                <a:spLocks noChangeArrowheads="1"/>
              </p:cNvSpPr>
              <p:nvPr/>
            </p:nvSpPr>
            <p:spPr bwMode="auto">
              <a:xfrm>
                <a:off x="21980525" y="18886488"/>
                <a:ext cx="190500" cy="1714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Helvetica" charset="0"/>
                    <a:cs typeface="Arial" pitchFamily="34" charset="0"/>
                  </a:rPr>
                  <a:t>80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1" name="Line 224"/>
              <p:cNvSpPr>
                <a:spLocks noChangeShapeType="1"/>
              </p:cNvSpPr>
              <p:nvPr/>
            </p:nvSpPr>
            <p:spPr bwMode="auto">
              <a:xfrm>
                <a:off x="22142450" y="19324638"/>
                <a:ext cx="3810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142" name="Line 225"/>
              <p:cNvSpPr>
                <a:spLocks noChangeShapeType="1"/>
              </p:cNvSpPr>
              <p:nvPr/>
            </p:nvSpPr>
            <p:spPr bwMode="auto">
              <a:xfrm flipH="1">
                <a:off x="25371425" y="19324638"/>
                <a:ext cx="3810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143" name="Rectangle 226"/>
              <p:cNvSpPr>
                <a:spLocks noChangeArrowheads="1"/>
              </p:cNvSpPr>
              <p:nvPr/>
            </p:nvSpPr>
            <p:spPr bwMode="auto">
              <a:xfrm>
                <a:off x="21980525" y="19248438"/>
                <a:ext cx="190500" cy="1714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Helvetica" charset="0"/>
                    <a:cs typeface="Arial" pitchFamily="34" charset="0"/>
                  </a:rPr>
                  <a:t>90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4" name="Line 227"/>
              <p:cNvSpPr>
                <a:spLocks noChangeShapeType="1"/>
              </p:cNvSpPr>
              <p:nvPr/>
            </p:nvSpPr>
            <p:spPr bwMode="auto">
              <a:xfrm>
                <a:off x="22142450" y="19381788"/>
                <a:ext cx="326707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145" name="Line 228"/>
              <p:cNvSpPr>
                <a:spLocks noChangeShapeType="1"/>
              </p:cNvSpPr>
              <p:nvPr/>
            </p:nvSpPr>
            <p:spPr bwMode="auto">
              <a:xfrm>
                <a:off x="22142450" y="16114713"/>
                <a:ext cx="326707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146" name="Line 229"/>
              <p:cNvSpPr>
                <a:spLocks noChangeShapeType="1"/>
              </p:cNvSpPr>
              <p:nvPr/>
            </p:nvSpPr>
            <p:spPr bwMode="auto">
              <a:xfrm>
                <a:off x="25409525" y="16114713"/>
                <a:ext cx="0" cy="326707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161" name="Line 230"/>
              <p:cNvSpPr>
                <a:spLocks noChangeShapeType="1"/>
              </p:cNvSpPr>
              <p:nvPr/>
            </p:nvSpPr>
            <p:spPr bwMode="auto">
              <a:xfrm>
                <a:off x="22142450" y="16114713"/>
                <a:ext cx="0" cy="326707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174" name="Rectangle 231"/>
              <p:cNvSpPr>
                <a:spLocks noChangeArrowheads="1"/>
              </p:cNvSpPr>
              <p:nvPr/>
            </p:nvSpPr>
            <p:spPr bwMode="auto">
              <a:xfrm>
                <a:off x="25619075" y="16124238"/>
                <a:ext cx="247650" cy="327660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181" name="Rectangle 232"/>
              <p:cNvSpPr>
                <a:spLocks noChangeArrowheads="1"/>
              </p:cNvSpPr>
              <p:nvPr/>
            </p:nvSpPr>
            <p:spPr bwMode="auto">
              <a:xfrm>
                <a:off x="25619075" y="16124238"/>
                <a:ext cx="247650" cy="3276600"/>
              </a:xfrm>
              <a:prstGeom prst="rect">
                <a:avLst/>
              </a:prstGeom>
              <a:noFill/>
              <a:ln w="0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pic>
            <p:nvPicPr>
              <p:cNvPr id="1257" name="Picture 233"/>
              <p:cNvPicPr>
                <a:picLocks noChangeAspect="1" noChangeArrowheads="1"/>
              </p:cNvPicPr>
              <p:nvPr/>
            </p:nvPicPr>
            <p:blipFill>
              <a:blip r:embed="rId13"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619075" y="16124238"/>
                <a:ext cx="247650" cy="32766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83" name="Line 234"/>
              <p:cNvSpPr>
                <a:spLocks noChangeShapeType="1"/>
              </p:cNvSpPr>
              <p:nvPr/>
            </p:nvSpPr>
            <p:spPr bwMode="auto">
              <a:xfrm>
                <a:off x="25619075" y="16124238"/>
                <a:ext cx="24765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184" name="Line 235"/>
              <p:cNvSpPr>
                <a:spLocks noChangeShapeType="1"/>
              </p:cNvSpPr>
              <p:nvPr/>
            </p:nvSpPr>
            <p:spPr bwMode="auto">
              <a:xfrm>
                <a:off x="25619075" y="19400838"/>
                <a:ext cx="24765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185" name="Line 236"/>
              <p:cNvSpPr>
                <a:spLocks noChangeShapeType="1"/>
              </p:cNvSpPr>
              <p:nvPr/>
            </p:nvSpPr>
            <p:spPr bwMode="auto">
              <a:xfrm flipV="1">
                <a:off x="25866725" y="16124238"/>
                <a:ext cx="0" cy="32766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186" name="Line 237"/>
              <p:cNvSpPr>
                <a:spLocks noChangeShapeType="1"/>
              </p:cNvSpPr>
              <p:nvPr/>
            </p:nvSpPr>
            <p:spPr bwMode="auto">
              <a:xfrm flipV="1">
                <a:off x="25619075" y="16124238"/>
                <a:ext cx="0" cy="32766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220" name="Line 238"/>
              <p:cNvSpPr>
                <a:spLocks noChangeShapeType="1"/>
              </p:cNvSpPr>
              <p:nvPr/>
            </p:nvSpPr>
            <p:spPr bwMode="auto">
              <a:xfrm>
                <a:off x="25619075" y="19400838"/>
                <a:ext cx="24765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231" name="Line 239"/>
              <p:cNvSpPr>
                <a:spLocks noChangeShapeType="1"/>
              </p:cNvSpPr>
              <p:nvPr/>
            </p:nvSpPr>
            <p:spPr bwMode="auto">
              <a:xfrm flipV="1">
                <a:off x="25866725" y="16124238"/>
                <a:ext cx="0" cy="32766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232" name="Line 240"/>
              <p:cNvSpPr>
                <a:spLocks noChangeShapeType="1"/>
              </p:cNvSpPr>
              <p:nvPr/>
            </p:nvSpPr>
            <p:spPr bwMode="auto">
              <a:xfrm flipH="1">
                <a:off x="25828625" y="18886488"/>
                <a:ext cx="3810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233" name="Line 241"/>
              <p:cNvSpPr>
                <a:spLocks noChangeShapeType="1"/>
              </p:cNvSpPr>
              <p:nvPr/>
            </p:nvSpPr>
            <p:spPr bwMode="auto">
              <a:xfrm>
                <a:off x="25619075" y="18886488"/>
                <a:ext cx="2857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237" name="Rectangle 242"/>
              <p:cNvSpPr>
                <a:spLocks noChangeArrowheads="1"/>
              </p:cNvSpPr>
              <p:nvPr/>
            </p:nvSpPr>
            <p:spPr bwMode="auto">
              <a:xfrm>
                <a:off x="25895300" y="18810288"/>
                <a:ext cx="361950" cy="1714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Helvetica" charset="0"/>
                    <a:cs typeface="Arial" pitchFamily="34" charset="0"/>
                  </a:rPr>
                  <a:t>0.005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8" name="Line 243"/>
              <p:cNvSpPr>
                <a:spLocks noChangeShapeType="1"/>
              </p:cNvSpPr>
              <p:nvPr/>
            </p:nvSpPr>
            <p:spPr bwMode="auto">
              <a:xfrm flipH="1">
                <a:off x="25828625" y="18372138"/>
                <a:ext cx="3810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322" name="Line 244"/>
              <p:cNvSpPr>
                <a:spLocks noChangeShapeType="1"/>
              </p:cNvSpPr>
              <p:nvPr/>
            </p:nvSpPr>
            <p:spPr bwMode="auto">
              <a:xfrm>
                <a:off x="25619075" y="18372138"/>
                <a:ext cx="2857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323" name="Rectangle 245"/>
              <p:cNvSpPr>
                <a:spLocks noChangeArrowheads="1"/>
              </p:cNvSpPr>
              <p:nvPr/>
            </p:nvSpPr>
            <p:spPr bwMode="auto">
              <a:xfrm>
                <a:off x="25895300" y="18295938"/>
                <a:ext cx="295275" cy="1714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Helvetica" charset="0"/>
                    <a:cs typeface="Arial" pitchFamily="34" charset="0"/>
                  </a:rPr>
                  <a:t>0.01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4" name="Line 246"/>
              <p:cNvSpPr>
                <a:spLocks noChangeShapeType="1"/>
              </p:cNvSpPr>
              <p:nvPr/>
            </p:nvSpPr>
            <p:spPr bwMode="auto">
              <a:xfrm flipH="1">
                <a:off x="25828625" y="17857788"/>
                <a:ext cx="3810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346" name="Line 247"/>
              <p:cNvSpPr>
                <a:spLocks noChangeShapeType="1"/>
              </p:cNvSpPr>
              <p:nvPr/>
            </p:nvSpPr>
            <p:spPr bwMode="auto">
              <a:xfrm>
                <a:off x="25619075" y="17857788"/>
                <a:ext cx="2857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347" name="Rectangle 248"/>
              <p:cNvSpPr>
                <a:spLocks noChangeArrowheads="1"/>
              </p:cNvSpPr>
              <p:nvPr/>
            </p:nvSpPr>
            <p:spPr bwMode="auto">
              <a:xfrm>
                <a:off x="25895300" y="17781588"/>
                <a:ext cx="361950" cy="1714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Helvetica" charset="0"/>
                    <a:cs typeface="Arial" pitchFamily="34" charset="0"/>
                  </a:rPr>
                  <a:t>0.015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8" name="Line 249"/>
              <p:cNvSpPr>
                <a:spLocks noChangeShapeType="1"/>
              </p:cNvSpPr>
              <p:nvPr/>
            </p:nvSpPr>
            <p:spPr bwMode="auto">
              <a:xfrm flipH="1">
                <a:off x="25828625" y="17343438"/>
                <a:ext cx="3810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349" name="Line 250"/>
              <p:cNvSpPr>
                <a:spLocks noChangeShapeType="1"/>
              </p:cNvSpPr>
              <p:nvPr/>
            </p:nvSpPr>
            <p:spPr bwMode="auto">
              <a:xfrm>
                <a:off x="25619075" y="17343438"/>
                <a:ext cx="2857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350" name="Rectangle 251"/>
              <p:cNvSpPr>
                <a:spLocks noChangeArrowheads="1"/>
              </p:cNvSpPr>
              <p:nvPr/>
            </p:nvSpPr>
            <p:spPr bwMode="auto">
              <a:xfrm>
                <a:off x="25895300" y="17267238"/>
                <a:ext cx="295275" cy="1714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Helvetica" charset="0"/>
                    <a:cs typeface="Arial" pitchFamily="34" charset="0"/>
                  </a:rPr>
                  <a:t>0.02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1" name="Line 252"/>
              <p:cNvSpPr>
                <a:spLocks noChangeShapeType="1"/>
              </p:cNvSpPr>
              <p:nvPr/>
            </p:nvSpPr>
            <p:spPr bwMode="auto">
              <a:xfrm flipH="1">
                <a:off x="25828625" y="16829088"/>
                <a:ext cx="3810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352" name="Line 253"/>
              <p:cNvSpPr>
                <a:spLocks noChangeShapeType="1"/>
              </p:cNvSpPr>
              <p:nvPr/>
            </p:nvSpPr>
            <p:spPr bwMode="auto">
              <a:xfrm>
                <a:off x="25619075" y="16829088"/>
                <a:ext cx="2857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353" name="Rectangle 254"/>
              <p:cNvSpPr>
                <a:spLocks noChangeArrowheads="1"/>
              </p:cNvSpPr>
              <p:nvPr/>
            </p:nvSpPr>
            <p:spPr bwMode="auto">
              <a:xfrm>
                <a:off x="25895300" y="16752888"/>
                <a:ext cx="361950" cy="1714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Helvetica" charset="0"/>
                    <a:cs typeface="Arial" pitchFamily="34" charset="0"/>
                  </a:rPr>
                  <a:t>0.025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4" name="Line 255"/>
              <p:cNvSpPr>
                <a:spLocks noChangeShapeType="1"/>
              </p:cNvSpPr>
              <p:nvPr/>
            </p:nvSpPr>
            <p:spPr bwMode="auto">
              <a:xfrm flipH="1">
                <a:off x="25828625" y="16314738"/>
                <a:ext cx="3810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355" name="Line 256"/>
              <p:cNvSpPr>
                <a:spLocks noChangeShapeType="1"/>
              </p:cNvSpPr>
              <p:nvPr/>
            </p:nvSpPr>
            <p:spPr bwMode="auto">
              <a:xfrm>
                <a:off x="25619075" y="16314738"/>
                <a:ext cx="2857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357" name="Rectangle 257"/>
              <p:cNvSpPr>
                <a:spLocks noChangeArrowheads="1"/>
              </p:cNvSpPr>
              <p:nvPr/>
            </p:nvSpPr>
            <p:spPr bwMode="auto">
              <a:xfrm>
                <a:off x="25895300" y="16238538"/>
                <a:ext cx="295275" cy="1714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Helvetica" charset="0"/>
                    <a:cs typeface="Arial" pitchFamily="34" charset="0"/>
                  </a:rPr>
                  <a:t>0.03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8" name="Line 258"/>
              <p:cNvSpPr>
                <a:spLocks noChangeShapeType="1"/>
              </p:cNvSpPr>
              <p:nvPr/>
            </p:nvSpPr>
            <p:spPr bwMode="auto">
              <a:xfrm>
                <a:off x="25619075" y="16124238"/>
                <a:ext cx="24765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359" name="Line 259"/>
              <p:cNvSpPr>
                <a:spLocks noChangeShapeType="1"/>
              </p:cNvSpPr>
              <p:nvPr/>
            </p:nvSpPr>
            <p:spPr bwMode="auto">
              <a:xfrm>
                <a:off x="25619075" y="19400838"/>
                <a:ext cx="24765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360" name="Line 260"/>
              <p:cNvSpPr>
                <a:spLocks noChangeShapeType="1"/>
              </p:cNvSpPr>
              <p:nvPr/>
            </p:nvSpPr>
            <p:spPr bwMode="auto">
              <a:xfrm flipV="1">
                <a:off x="25866725" y="16124238"/>
                <a:ext cx="0" cy="32766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</p:grpSp>
        <p:pic>
          <p:nvPicPr>
            <p:cNvPr id="8" name="Picture 5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068675" y="13696486"/>
              <a:ext cx="5334000" cy="40005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380" name="Picture 11" descr="D:\clarke\MatlabFiles\Crowding\HubWeis\Flnks0Hght0.tif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25929" y="6666217"/>
            <a:ext cx="2679700" cy="166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81" name="Picture 12" descr="D:\clarke\MatlabFiles\Crowding\HubWeis\Flnks0Hght0Flt1.tif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00701" y="6666217"/>
            <a:ext cx="2679700" cy="166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86" name="Picture 14" descr="D:\clarke\MatlabFiles\Crowding\HubWeis\Flnks0Hght0Flt3.tif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50244" y="6666217"/>
            <a:ext cx="2679700" cy="166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99" name="Group 1398"/>
          <p:cNvGrpSpPr/>
          <p:nvPr/>
        </p:nvGrpSpPr>
        <p:grpSpPr>
          <a:xfrm>
            <a:off x="29425929" y="8625670"/>
            <a:ext cx="11604015" cy="1663700"/>
            <a:chOff x="29430173" y="8550994"/>
            <a:chExt cx="11604015" cy="1663700"/>
          </a:xfrm>
        </p:grpSpPr>
        <p:pic>
          <p:nvPicPr>
            <p:cNvPr id="1388" name="Picture 15" descr="D:\clarke\MatlabFiles\Crowding\HubWeis\Flnks2Hght30.tif"/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430173" y="8550994"/>
              <a:ext cx="2679700" cy="16637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89" name="Picture 16" descr="D:\clarke\MatlabFiles\Crowding\HubWeis\Flnks2Hght30Flt1.tif"/>
            <p:cNvPicPr>
              <a:picLocks noChangeAspect="1" noChangeArrowheads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404945" y="8550994"/>
              <a:ext cx="2679700" cy="16637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90" name="Picture 17" descr="D:\clarke\MatlabFiles\Crowding\HubWeis\Flnks2Hght30Flt2.tif"/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379717" y="8550994"/>
              <a:ext cx="2679700" cy="16637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91" name="Picture 18" descr="D:\clarke\MatlabFiles\Crowding\HubWeis\Flnks2Hght30Flt3.tif"/>
            <p:cNvPicPr>
              <a:picLocks noChangeAspect="1" noChangeArrowheads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354488" y="8550994"/>
              <a:ext cx="2679700" cy="16637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400" name="Group 1399"/>
          <p:cNvGrpSpPr/>
          <p:nvPr/>
        </p:nvGrpSpPr>
        <p:grpSpPr>
          <a:xfrm>
            <a:off x="29425929" y="10585123"/>
            <a:ext cx="11607551" cy="1663700"/>
            <a:chOff x="29430173" y="10588333"/>
            <a:chExt cx="11607551" cy="1663700"/>
          </a:xfrm>
        </p:grpSpPr>
        <p:pic>
          <p:nvPicPr>
            <p:cNvPr id="1395" name="Picture 19" descr="D:\clarke\MatlabFiles\Crowding\HubWeis\Flnks2Hght63.tif"/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430173" y="10588333"/>
              <a:ext cx="2679700" cy="16637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96" name="Picture 20" descr="D:\clarke\MatlabFiles\Crowding\HubWeis\Flnks2Hght63Flt1.tif"/>
            <p:cNvPicPr>
              <a:picLocks noChangeAspect="1" noChangeArrowheads="1"/>
            </p:cNvPicPr>
            <p:nvPr/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406123" y="10588333"/>
              <a:ext cx="2679700" cy="16637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97" name="Picture 21" descr="D:\clarke\MatlabFiles\Crowding\HubWeis\Flnks2Hght63Flt2.tif"/>
            <p:cNvPicPr>
              <a:picLocks noChangeAspect="1" noChangeArrowheads="1"/>
            </p:cNvPicPr>
            <p:nvPr/>
          </p:nvPicPr>
          <p:blipFill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382073" y="10588333"/>
              <a:ext cx="2679700" cy="16637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98" name="Picture 22" descr="D:\clarke\MatlabFiles\Crowding\HubWeis\Flnks2Hght63Flt3.tif"/>
            <p:cNvPicPr>
              <a:picLocks noChangeAspect="1" noChangeArrowheads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358024" y="10588333"/>
              <a:ext cx="2679700" cy="16637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406" name="Group 1405"/>
          <p:cNvGrpSpPr/>
          <p:nvPr/>
        </p:nvGrpSpPr>
        <p:grpSpPr>
          <a:xfrm>
            <a:off x="29425929" y="12544576"/>
            <a:ext cx="11607551" cy="1663700"/>
            <a:chOff x="29430173" y="12518308"/>
            <a:chExt cx="11607551" cy="1663700"/>
          </a:xfrm>
        </p:grpSpPr>
        <p:pic>
          <p:nvPicPr>
            <p:cNvPr id="1401" name="Picture 23" descr="D:\clarke\MatlabFiles\Crowding\HubWeis\Flnks2Hght126.tif"/>
            <p:cNvPicPr>
              <a:picLocks noChangeAspect="1" noChangeArrowheads="1"/>
            </p:cNvPicPr>
            <p:nvPr/>
          </p:nvPicPr>
          <p:blipFill>
            <a:blip r:embed="rId2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430173" y="12518308"/>
              <a:ext cx="2679700" cy="16637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02" name="Picture 24" descr="D:\clarke\MatlabFiles\Crowding\HubWeis\Flnks2Hght126Flt1.tif"/>
            <p:cNvPicPr>
              <a:picLocks noChangeAspect="1" noChangeArrowheads="1"/>
            </p:cNvPicPr>
            <p:nvPr/>
          </p:nvPicPr>
          <p:blipFill>
            <a:blip r:embed="rId2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406123" y="12518308"/>
              <a:ext cx="2679700" cy="16637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03" name="Picture 25" descr="D:\clarke\MatlabFiles\Crowding\HubWeis\Flnks2Hght126Flt2.tif"/>
            <p:cNvPicPr>
              <a:picLocks noChangeAspect="1" noChangeArrowheads="1"/>
            </p:cNvPicPr>
            <p:nvPr/>
          </p:nvPicPr>
          <p:blipFill>
            <a:blip r:embed="rId2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382073" y="12518308"/>
              <a:ext cx="2679700" cy="16637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04" name="Picture 26" descr="D:\clarke\MatlabFiles\Crowding\HubWeis\Flnks2Hght126Flt3.tif"/>
            <p:cNvPicPr>
              <a:picLocks noChangeAspect="1" noChangeArrowheads="1"/>
            </p:cNvPicPr>
            <p:nvPr/>
          </p:nvPicPr>
          <p:blipFill>
            <a:blip r:embed="rId2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358024" y="12518308"/>
              <a:ext cx="2679700" cy="16637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416" name="Group 1415"/>
          <p:cNvGrpSpPr/>
          <p:nvPr/>
        </p:nvGrpSpPr>
        <p:grpSpPr>
          <a:xfrm>
            <a:off x="29425929" y="14504029"/>
            <a:ext cx="11607551" cy="1663700"/>
            <a:chOff x="29430173" y="14582565"/>
            <a:chExt cx="11607551" cy="1663700"/>
          </a:xfrm>
        </p:grpSpPr>
        <p:pic>
          <p:nvPicPr>
            <p:cNvPr id="1408" name="Picture 27" descr="D:\clarke\MatlabFiles\Crowding\HubWeis\Flnks16Hght30.tif"/>
            <p:cNvPicPr>
              <a:picLocks noChangeAspect="1" noChangeArrowheads="1"/>
            </p:cNvPicPr>
            <p:nvPr/>
          </p:nvPicPr>
          <p:blipFill>
            <a:blip r:embed="rId3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430173" y="14582565"/>
              <a:ext cx="2679700" cy="16637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10" name="Picture 28" descr="D:\clarke\MatlabFiles\Crowding\HubWeis\Flnks16Hght30Flt1.tif"/>
            <p:cNvPicPr>
              <a:picLocks noChangeAspect="1" noChangeArrowheads="1"/>
            </p:cNvPicPr>
            <p:nvPr/>
          </p:nvPicPr>
          <p:blipFill>
            <a:blip r:embed="rId3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406123" y="14582565"/>
              <a:ext cx="2679700" cy="16637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12" name="Picture 29" descr="D:\clarke\MatlabFiles\Crowding\HubWeis\Flnks16Hght30Flt2.tif"/>
            <p:cNvPicPr>
              <a:picLocks noChangeAspect="1" noChangeArrowheads="1"/>
            </p:cNvPicPr>
            <p:nvPr/>
          </p:nvPicPr>
          <p:blipFill>
            <a:blip r:embed="rId3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382073" y="14582565"/>
              <a:ext cx="2679700" cy="16637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14" name="Picture 30" descr="D:\clarke\MatlabFiles\Crowding\HubWeis\Flnks16Hght30Flt3.tif"/>
            <p:cNvPicPr>
              <a:picLocks noChangeAspect="1" noChangeArrowheads="1"/>
            </p:cNvPicPr>
            <p:nvPr/>
          </p:nvPicPr>
          <p:blipFill>
            <a:blip r:embed="rId3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358024" y="14582565"/>
              <a:ext cx="2679700" cy="16637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059" name="Picture 35" descr="D:\clarke\MatlabFiles\Crowding\HubWeis\Flnks16Hght126Flt3.tif"/>
          <p:cNvPicPr>
            <a:picLocks noChangeAspect="1" noChangeArrowheads="1"/>
          </p:cNvPicPr>
          <p:nvPr/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53780" y="18422937"/>
            <a:ext cx="2679700" cy="166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0" name="Picture 36" descr="D:\clarke\MatlabFiles\Crowding\HubWeis\Flnks16Hght126.tif"/>
          <p:cNvPicPr>
            <a:picLocks noChangeAspect="1" noChangeArrowheads="1"/>
          </p:cNvPicPr>
          <p:nvPr/>
        </p:nvPicPr>
        <p:blipFill>
          <a:blip r:embed="rId3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25929" y="18422937"/>
            <a:ext cx="2679700" cy="166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1" name="Picture 37" descr="D:\clarke\MatlabFiles\Crowding\HubWeis\Flnks16Hght126Flt1.tif"/>
          <p:cNvPicPr>
            <a:picLocks noChangeAspect="1" noChangeArrowheads="1"/>
          </p:cNvPicPr>
          <p:nvPr/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01879" y="18422937"/>
            <a:ext cx="2679700" cy="166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2" name="Picture 38" descr="D:\clarke\MatlabFiles\Crowding\HubWeis\Flnks16Hght126Flt2.tif"/>
          <p:cNvPicPr>
            <a:picLocks noChangeAspect="1" noChangeArrowheads="1"/>
          </p:cNvPicPr>
          <p:nvPr/>
        </p:nvPicPr>
        <p:blipFill>
          <a:blip r:embed="rId3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77829" y="18422937"/>
            <a:ext cx="2679700" cy="1663700"/>
          </a:xfrm>
          <a:prstGeom prst="rect">
            <a:avLst/>
          </a:prstGeom>
          <a:noFill/>
          <a:ln w="2857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3" name="Picture 39" descr="D:\clarke\MatlabFiles\Crowding\HubWeis\Flnks16Hght63.tif"/>
          <p:cNvPicPr>
            <a:picLocks noChangeAspect="1" noChangeArrowheads="1"/>
          </p:cNvPicPr>
          <p:nvPr/>
        </p:nvPicPr>
        <p:blipFill>
          <a:blip r:embed="rId3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25929" y="16463482"/>
            <a:ext cx="2679700" cy="166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4" name="Picture 40" descr="D:\clarke\MatlabFiles\Crowding\HubWeis\Flnks16Hght63Flt1.tif"/>
          <p:cNvPicPr>
            <a:picLocks noChangeAspect="1" noChangeArrowheads="1"/>
          </p:cNvPicPr>
          <p:nvPr/>
        </p:nvPicPr>
        <p:blipFill>
          <a:blip r:embed="rId3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01879" y="16463482"/>
            <a:ext cx="2679700" cy="166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5" name="Picture 41" descr="D:\clarke\MatlabFiles\Crowding\HubWeis\Flnks16Hght63Flt2.tif"/>
          <p:cNvPicPr>
            <a:picLocks noChangeAspect="1" noChangeArrowheads="1"/>
          </p:cNvPicPr>
          <p:nvPr/>
        </p:nvPicPr>
        <p:blipFill>
          <a:blip r:embed="rId4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77829" y="16463482"/>
            <a:ext cx="2679700" cy="1663700"/>
          </a:xfrm>
          <a:prstGeom prst="rect">
            <a:avLst/>
          </a:prstGeom>
          <a:noFill/>
          <a:ln w="2857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6" name="Picture 42" descr="D:\clarke\MatlabFiles\Crowding\HubWeis\Flnks16Hght63Flt3.tif"/>
          <p:cNvPicPr>
            <a:picLocks noChangeAspect="1" noChangeArrowheads="1"/>
          </p:cNvPicPr>
          <p:nvPr/>
        </p:nvPicPr>
        <p:blipFill>
          <a:blip r:embed="rId4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53780" y="16463482"/>
            <a:ext cx="2679700" cy="166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51" name="Group 150"/>
          <p:cNvGrpSpPr/>
          <p:nvPr/>
        </p:nvGrpSpPr>
        <p:grpSpPr>
          <a:xfrm>
            <a:off x="5171281" y="10561637"/>
            <a:ext cx="976569" cy="2159678"/>
            <a:chOff x="5171281" y="12059559"/>
            <a:chExt cx="976569" cy="2159678"/>
          </a:xfrm>
        </p:grpSpPr>
        <p:grpSp>
          <p:nvGrpSpPr>
            <p:cNvPr id="1379" name="Group 1378"/>
            <p:cNvGrpSpPr/>
            <p:nvPr/>
          </p:nvGrpSpPr>
          <p:grpSpPr>
            <a:xfrm rot="911248">
              <a:off x="5171281" y="12198951"/>
              <a:ext cx="976569" cy="1880894"/>
              <a:chOff x="3065809" y="12535619"/>
              <a:chExt cx="1309340" cy="2521818"/>
            </a:xfrm>
          </p:grpSpPr>
          <p:sp>
            <p:nvSpPr>
              <p:cNvPr id="1377" name="Oval 1376"/>
              <p:cNvSpPr/>
              <p:nvPr/>
            </p:nvSpPr>
            <p:spPr>
              <a:xfrm>
                <a:off x="3446809" y="12535619"/>
                <a:ext cx="547340" cy="2521818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378" name="Oval 1377"/>
              <p:cNvSpPr/>
              <p:nvPr/>
            </p:nvSpPr>
            <p:spPr>
              <a:xfrm>
                <a:off x="3065809" y="12871591"/>
                <a:ext cx="381000" cy="1849874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82" name="Oval 381"/>
              <p:cNvSpPr/>
              <p:nvPr/>
            </p:nvSpPr>
            <p:spPr>
              <a:xfrm>
                <a:off x="3994149" y="12871591"/>
                <a:ext cx="381000" cy="1849874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1422" name="Group 1421"/>
            <p:cNvGrpSpPr/>
            <p:nvPr/>
          </p:nvGrpSpPr>
          <p:grpSpPr>
            <a:xfrm>
              <a:off x="5234520" y="12059559"/>
              <a:ext cx="850090" cy="2159678"/>
              <a:chOff x="3113881" y="12314237"/>
              <a:chExt cx="1139762" cy="2895599"/>
            </a:xfrm>
          </p:grpSpPr>
          <p:grpSp>
            <p:nvGrpSpPr>
              <p:cNvPr id="1419" name="Group 1418"/>
              <p:cNvGrpSpPr/>
              <p:nvPr/>
            </p:nvGrpSpPr>
            <p:grpSpPr>
              <a:xfrm>
                <a:off x="3461521" y="12314237"/>
                <a:ext cx="444483" cy="2895599"/>
                <a:chOff x="3503959" y="12314237"/>
                <a:chExt cx="444483" cy="2895599"/>
              </a:xfrm>
            </p:grpSpPr>
            <p:sp>
              <p:nvSpPr>
                <p:cNvPr id="1417" name="Rectangle 1416"/>
                <p:cNvSpPr/>
                <p:nvPr/>
              </p:nvSpPr>
              <p:spPr>
                <a:xfrm>
                  <a:off x="3503959" y="13836495"/>
                  <a:ext cx="194722" cy="1373341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385" name="Rectangle 384"/>
                <p:cNvSpPr/>
                <p:nvPr/>
              </p:nvSpPr>
              <p:spPr>
                <a:xfrm>
                  <a:off x="3753720" y="12314237"/>
                  <a:ext cx="194722" cy="1373341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  <p:sp>
            <p:nvSpPr>
              <p:cNvPr id="387" name="Rectangle 386"/>
              <p:cNvSpPr/>
              <p:nvPr/>
            </p:nvSpPr>
            <p:spPr>
              <a:xfrm>
                <a:off x="3113881" y="13075366"/>
                <a:ext cx="194722" cy="1373341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90" name="Rectangle 389"/>
              <p:cNvSpPr/>
              <p:nvPr/>
            </p:nvSpPr>
            <p:spPr>
              <a:xfrm>
                <a:off x="4058921" y="13075366"/>
                <a:ext cx="194722" cy="1373341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</p:grpSp>
      <p:grpSp>
        <p:nvGrpSpPr>
          <p:cNvPr id="150" name="Group 149"/>
          <p:cNvGrpSpPr/>
          <p:nvPr/>
        </p:nvGrpSpPr>
        <p:grpSpPr>
          <a:xfrm>
            <a:off x="9570797" y="10595273"/>
            <a:ext cx="1841717" cy="2159678"/>
            <a:chOff x="9570797" y="12093195"/>
            <a:chExt cx="1841717" cy="2159678"/>
          </a:xfrm>
        </p:grpSpPr>
        <p:sp>
          <p:nvSpPr>
            <p:cNvPr id="476" name="Oval 475"/>
            <p:cNvSpPr/>
            <p:nvPr/>
          </p:nvSpPr>
          <p:spPr>
            <a:xfrm rot="911248">
              <a:off x="10287539" y="12232587"/>
              <a:ext cx="408233" cy="188089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77" name="Oval 476"/>
            <p:cNvSpPr/>
            <p:nvPr/>
          </p:nvSpPr>
          <p:spPr>
            <a:xfrm rot="911248">
              <a:off x="10015462" y="12392474"/>
              <a:ext cx="284168" cy="137972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79" name="Oval 478"/>
            <p:cNvSpPr/>
            <p:nvPr/>
          </p:nvSpPr>
          <p:spPr>
            <a:xfrm rot="911248">
              <a:off x="10683680" y="12573868"/>
              <a:ext cx="284168" cy="137972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grpSp>
          <p:nvGrpSpPr>
            <p:cNvPr id="471" name="Group 470"/>
            <p:cNvGrpSpPr/>
            <p:nvPr/>
          </p:nvGrpSpPr>
          <p:grpSpPr>
            <a:xfrm>
              <a:off x="10325897" y="12093195"/>
              <a:ext cx="331517" cy="2159678"/>
              <a:chOff x="3503959" y="12314237"/>
              <a:chExt cx="444483" cy="2895599"/>
            </a:xfrm>
          </p:grpSpPr>
          <p:sp>
            <p:nvSpPr>
              <p:cNvPr id="474" name="Rectangle 473"/>
              <p:cNvSpPr/>
              <p:nvPr/>
            </p:nvSpPr>
            <p:spPr>
              <a:xfrm>
                <a:off x="3503959" y="13836495"/>
                <a:ext cx="194722" cy="1373341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475" name="Rectangle 474"/>
              <p:cNvSpPr/>
              <p:nvPr/>
            </p:nvSpPr>
            <p:spPr>
              <a:xfrm>
                <a:off x="3753720" y="12314237"/>
                <a:ext cx="194722" cy="1373341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sp>
          <p:nvSpPr>
            <p:cNvPr id="472" name="Rectangle 471"/>
            <p:cNvSpPr/>
            <p:nvPr/>
          </p:nvSpPr>
          <p:spPr>
            <a:xfrm>
              <a:off x="10074197" y="12660882"/>
              <a:ext cx="145233" cy="102430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73" name="Rectangle 472"/>
            <p:cNvSpPr/>
            <p:nvPr/>
          </p:nvSpPr>
          <p:spPr>
            <a:xfrm>
              <a:off x="10763881" y="12660882"/>
              <a:ext cx="145233" cy="102430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83" name="Rectangle 482"/>
            <p:cNvSpPr/>
            <p:nvPr/>
          </p:nvSpPr>
          <p:spPr>
            <a:xfrm>
              <a:off x="11015581" y="12660882"/>
              <a:ext cx="145233" cy="102430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84" name="Rectangle 483"/>
            <p:cNvSpPr/>
            <p:nvPr/>
          </p:nvSpPr>
          <p:spPr>
            <a:xfrm>
              <a:off x="11267281" y="12660882"/>
              <a:ext cx="145233" cy="102430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85" name="Rectangle 484"/>
            <p:cNvSpPr/>
            <p:nvPr/>
          </p:nvSpPr>
          <p:spPr>
            <a:xfrm>
              <a:off x="9822497" y="12660882"/>
              <a:ext cx="145233" cy="102430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86" name="Rectangle 485"/>
            <p:cNvSpPr/>
            <p:nvPr/>
          </p:nvSpPr>
          <p:spPr>
            <a:xfrm>
              <a:off x="9570797" y="12660882"/>
              <a:ext cx="145233" cy="102430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1465" name="Group 1464"/>
          <p:cNvGrpSpPr/>
          <p:nvPr/>
        </p:nvGrpSpPr>
        <p:grpSpPr>
          <a:xfrm>
            <a:off x="3846853" y="13506225"/>
            <a:ext cx="3762828" cy="4127171"/>
            <a:chOff x="2961481" y="15044195"/>
            <a:chExt cx="3762828" cy="4127171"/>
          </a:xfrm>
        </p:grpSpPr>
        <p:sp>
          <p:nvSpPr>
            <p:cNvPr id="415" name="Oval 414"/>
            <p:cNvSpPr/>
            <p:nvPr/>
          </p:nvSpPr>
          <p:spPr>
            <a:xfrm>
              <a:off x="2961481" y="16257092"/>
              <a:ext cx="631938" cy="631938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17" name="Oval 416"/>
            <p:cNvSpPr/>
            <p:nvPr/>
          </p:nvSpPr>
          <p:spPr>
            <a:xfrm>
              <a:off x="6092371" y="16257092"/>
              <a:ext cx="631938" cy="631938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grpSp>
          <p:nvGrpSpPr>
            <p:cNvPr id="1438" name="Group 1437"/>
            <p:cNvGrpSpPr/>
            <p:nvPr/>
          </p:nvGrpSpPr>
          <p:grpSpPr>
            <a:xfrm>
              <a:off x="4526927" y="15044195"/>
              <a:ext cx="631938" cy="646331"/>
              <a:chOff x="9209881" y="12390438"/>
              <a:chExt cx="631938" cy="646331"/>
            </a:xfrm>
          </p:grpSpPr>
          <p:sp>
            <p:nvSpPr>
              <p:cNvPr id="1433" name="TextBox 1432"/>
              <p:cNvSpPr txBox="1"/>
              <p:nvPr/>
            </p:nvSpPr>
            <p:spPr>
              <a:xfrm>
                <a:off x="9278200" y="12390438"/>
                <a:ext cx="4953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CA" sz="3600" dirty="0" smtClean="0">
                    <a:latin typeface="Symbol" pitchFamily="18" charset="2"/>
                  </a:rPr>
                  <a:t>S</a:t>
                </a:r>
                <a:endParaRPr lang="en-CA" sz="3600" dirty="0">
                  <a:latin typeface="Symbol" pitchFamily="18" charset="2"/>
                </a:endParaRPr>
              </a:p>
            </p:txBody>
          </p:sp>
          <p:sp>
            <p:nvSpPr>
              <p:cNvPr id="1435" name="Oval 1434"/>
              <p:cNvSpPr/>
              <p:nvPr/>
            </p:nvSpPr>
            <p:spPr>
              <a:xfrm>
                <a:off x="9209881" y="12397634"/>
                <a:ext cx="631938" cy="631938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sp>
          <p:nvSpPr>
            <p:cNvPr id="418" name="Oval 417"/>
            <p:cNvSpPr/>
            <p:nvPr/>
          </p:nvSpPr>
          <p:spPr>
            <a:xfrm>
              <a:off x="4526927" y="16257092"/>
              <a:ext cx="631938" cy="631938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16" name="Oval 415"/>
            <p:cNvSpPr/>
            <p:nvPr/>
          </p:nvSpPr>
          <p:spPr>
            <a:xfrm>
              <a:off x="3744204" y="16257092"/>
              <a:ext cx="631938" cy="631938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19" name="Oval 418"/>
            <p:cNvSpPr/>
            <p:nvPr/>
          </p:nvSpPr>
          <p:spPr>
            <a:xfrm>
              <a:off x="5309650" y="16257092"/>
              <a:ext cx="631938" cy="631938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cxnSp>
          <p:nvCxnSpPr>
            <p:cNvPr id="1446" name="Straight Connector 1445"/>
            <p:cNvCxnSpPr>
              <a:stCxn id="415" idx="0"/>
              <a:endCxn id="1435" idx="4"/>
            </p:cNvCxnSpPr>
            <p:nvPr/>
          </p:nvCxnSpPr>
          <p:spPr>
            <a:xfrm flipV="1">
              <a:off x="3277450" y="15683329"/>
              <a:ext cx="1565446" cy="57376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8" name="Straight Connector 1447"/>
            <p:cNvCxnSpPr>
              <a:stCxn id="416" idx="0"/>
            </p:cNvCxnSpPr>
            <p:nvPr/>
          </p:nvCxnSpPr>
          <p:spPr>
            <a:xfrm flipV="1">
              <a:off x="4060173" y="15691397"/>
              <a:ext cx="782723" cy="56569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0" name="Straight Connector 1449"/>
            <p:cNvCxnSpPr>
              <a:stCxn id="418" idx="0"/>
            </p:cNvCxnSpPr>
            <p:nvPr/>
          </p:nvCxnSpPr>
          <p:spPr>
            <a:xfrm flipV="1">
              <a:off x="4842896" y="15691397"/>
              <a:ext cx="0" cy="56569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2" name="Straight Connector 1451"/>
            <p:cNvCxnSpPr>
              <a:stCxn id="419" idx="0"/>
            </p:cNvCxnSpPr>
            <p:nvPr/>
          </p:nvCxnSpPr>
          <p:spPr>
            <a:xfrm flipH="1" flipV="1">
              <a:off x="4842896" y="15691397"/>
              <a:ext cx="782723" cy="56569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4" name="Straight Connector 1453"/>
            <p:cNvCxnSpPr>
              <a:stCxn id="417" idx="0"/>
              <a:endCxn id="1435" idx="4"/>
            </p:cNvCxnSpPr>
            <p:nvPr/>
          </p:nvCxnSpPr>
          <p:spPr>
            <a:xfrm flipH="1" flipV="1">
              <a:off x="4842896" y="15683329"/>
              <a:ext cx="1565444" cy="57376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89" name="Group 488"/>
            <p:cNvGrpSpPr/>
            <p:nvPr/>
          </p:nvGrpSpPr>
          <p:grpSpPr>
            <a:xfrm>
              <a:off x="4582991" y="17011688"/>
              <a:ext cx="331517" cy="2159678"/>
              <a:chOff x="3503959" y="12314237"/>
              <a:chExt cx="444483" cy="2895599"/>
            </a:xfrm>
          </p:grpSpPr>
          <p:sp>
            <p:nvSpPr>
              <p:cNvPr id="492" name="Rectangle 491"/>
              <p:cNvSpPr/>
              <p:nvPr/>
            </p:nvSpPr>
            <p:spPr>
              <a:xfrm>
                <a:off x="3503959" y="13836495"/>
                <a:ext cx="194722" cy="1373341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493" name="Rectangle 492"/>
              <p:cNvSpPr/>
              <p:nvPr/>
            </p:nvSpPr>
            <p:spPr>
              <a:xfrm>
                <a:off x="3753720" y="12314237"/>
                <a:ext cx="194722" cy="1373341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sp>
          <p:nvSpPr>
            <p:cNvPr id="490" name="Rectangle 489"/>
            <p:cNvSpPr/>
            <p:nvPr/>
          </p:nvSpPr>
          <p:spPr>
            <a:xfrm>
              <a:off x="3994760" y="17539005"/>
              <a:ext cx="145233" cy="102430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91" name="Rectangle 490"/>
            <p:cNvSpPr/>
            <p:nvPr/>
          </p:nvSpPr>
          <p:spPr>
            <a:xfrm>
              <a:off x="5553001" y="17579375"/>
              <a:ext cx="145233" cy="102430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1466" name="Group 1465"/>
          <p:cNvGrpSpPr/>
          <p:nvPr/>
        </p:nvGrpSpPr>
        <p:grpSpPr>
          <a:xfrm>
            <a:off x="8517099" y="13506225"/>
            <a:ext cx="3762828" cy="4127171"/>
            <a:chOff x="8517099" y="15004147"/>
            <a:chExt cx="3762828" cy="4127171"/>
          </a:xfrm>
        </p:grpSpPr>
        <p:sp>
          <p:nvSpPr>
            <p:cNvPr id="487" name="Rectangle 486"/>
            <p:cNvSpPr/>
            <p:nvPr/>
          </p:nvSpPr>
          <p:spPr>
            <a:xfrm>
              <a:off x="8768832" y="17498957"/>
              <a:ext cx="145233" cy="102430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96" name="Oval 495"/>
            <p:cNvSpPr/>
            <p:nvPr/>
          </p:nvSpPr>
          <p:spPr>
            <a:xfrm>
              <a:off x="8517099" y="16217044"/>
              <a:ext cx="631938" cy="631938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97" name="Oval 496"/>
            <p:cNvSpPr/>
            <p:nvPr/>
          </p:nvSpPr>
          <p:spPr>
            <a:xfrm>
              <a:off x="11647989" y="16217044"/>
              <a:ext cx="631938" cy="631938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grpSp>
          <p:nvGrpSpPr>
            <p:cNvPr id="498" name="Group 497"/>
            <p:cNvGrpSpPr/>
            <p:nvPr/>
          </p:nvGrpSpPr>
          <p:grpSpPr>
            <a:xfrm>
              <a:off x="10082545" y="15004147"/>
              <a:ext cx="631938" cy="646331"/>
              <a:chOff x="9209881" y="12390438"/>
              <a:chExt cx="631938" cy="646331"/>
            </a:xfrm>
          </p:grpSpPr>
          <p:sp>
            <p:nvSpPr>
              <p:cNvPr id="512" name="TextBox 511"/>
              <p:cNvSpPr txBox="1"/>
              <p:nvPr/>
            </p:nvSpPr>
            <p:spPr>
              <a:xfrm>
                <a:off x="9278200" y="12390438"/>
                <a:ext cx="4953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CA" sz="3600" dirty="0" smtClean="0">
                    <a:latin typeface="Symbol" pitchFamily="18" charset="2"/>
                  </a:rPr>
                  <a:t>S</a:t>
                </a:r>
                <a:endParaRPr lang="en-CA" sz="3600" dirty="0">
                  <a:latin typeface="Symbol" pitchFamily="18" charset="2"/>
                </a:endParaRPr>
              </a:p>
            </p:txBody>
          </p:sp>
          <p:sp>
            <p:nvSpPr>
              <p:cNvPr id="513" name="Oval 512"/>
              <p:cNvSpPr/>
              <p:nvPr/>
            </p:nvSpPr>
            <p:spPr>
              <a:xfrm>
                <a:off x="9209881" y="12397634"/>
                <a:ext cx="631938" cy="631938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sp>
          <p:nvSpPr>
            <p:cNvPr id="499" name="Oval 498"/>
            <p:cNvSpPr/>
            <p:nvPr/>
          </p:nvSpPr>
          <p:spPr>
            <a:xfrm>
              <a:off x="10082545" y="16217044"/>
              <a:ext cx="631938" cy="631938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00" name="Oval 499"/>
            <p:cNvSpPr/>
            <p:nvPr/>
          </p:nvSpPr>
          <p:spPr>
            <a:xfrm>
              <a:off x="9299822" y="16217044"/>
              <a:ext cx="631938" cy="631938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01" name="Oval 500"/>
            <p:cNvSpPr/>
            <p:nvPr/>
          </p:nvSpPr>
          <p:spPr>
            <a:xfrm>
              <a:off x="10865268" y="16217044"/>
              <a:ext cx="631938" cy="631938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cxnSp>
          <p:nvCxnSpPr>
            <p:cNvPr id="502" name="Straight Connector 501"/>
            <p:cNvCxnSpPr>
              <a:stCxn id="496" idx="0"/>
              <a:endCxn id="513" idx="4"/>
            </p:cNvCxnSpPr>
            <p:nvPr/>
          </p:nvCxnSpPr>
          <p:spPr>
            <a:xfrm flipV="1">
              <a:off x="8833068" y="15643281"/>
              <a:ext cx="1565446" cy="57376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3" name="Straight Connector 502"/>
            <p:cNvCxnSpPr>
              <a:stCxn id="500" idx="0"/>
            </p:cNvCxnSpPr>
            <p:nvPr/>
          </p:nvCxnSpPr>
          <p:spPr>
            <a:xfrm flipV="1">
              <a:off x="9615791" y="15651349"/>
              <a:ext cx="782723" cy="56569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4" name="Straight Connector 503"/>
            <p:cNvCxnSpPr>
              <a:stCxn id="499" idx="0"/>
            </p:cNvCxnSpPr>
            <p:nvPr/>
          </p:nvCxnSpPr>
          <p:spPr>
            <a:xfrm flipV="1">
              <a:off x="10398514" y="15651349"/>
              <a:ext cx="0" cy="56569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5" name="Straight Connector 504"/>
            <p:cNvCxnSpPr>
              <a:stCxn id="501" idx="0"/>
            </p:cNvCxnSpPr>
            <p:nvPr/>
          </p:nvCxnSpPr>
          <p:spPr>
            <a:xfrm flipH="1" flipV="1">
              <a:off x="10398514" y="15651349"/>
              <a:ext cx="782723" cy="56569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6" name="Straight Connector 505"/>
            <p:cNvCxnSpPr>
              <a:stCxn id="497" idx="0"/>
              <a:endCxn id="513" idx="4"/>
            </p:cNvCxnSpPr>
            <p:nvPr/>
          </p:nvCxnSpPr>
          <p:spPr>
            <a:xfrm flipH="1" flipV="1">
              <a:off x="10398514" y="15643281"/>
              <a:ext cx="1565444" cy="57376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07" name="Group 506"/>
            <p:cNvGrpSpPr/>
            <p:nvPr/>
          </p:nvGrpSpPr>
          <p:grpSpPr>
            <a:xfrm>
              <a:off x="10138609" y="16971640"/>
              <a:ext cx="331517" cy="2159678"/>
              <a:chOff x="3503959" y="12314237"/>
              <a:chExt cx="444483" cy="2895599"/>
            </a:xfrm>
          </p:grpSpPr>
          <p:sp>
            <p:nvSpPr>
              <p:cNvPr id="510" name="Rectangle 509"/>
              <p:cNvSpPr/>
              <p:nvPr/>
            </p:nvSpPr>
            <p:spPr>
              <a:xfrm>
                <a:off x="3503959" y="13836495"/>
                <a:ext cx="194722" cy="1373341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511" name="Rectangle 510"/>
              <p:cNvSpPr/>
              <p:nvPr/>
            </p:nvSpPr>
            <p:spPr>
              <a:xfrm>
                <a:off x="3753720" y="12314237"/>
                <a:ext cx="194722" cy="1373341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sp>
          <p:nvSpPr>
            <p:cNvPr id="508" name="Rectangle 507"/>
            <p:cNvSpPr/>
            <p:nvPr/>
          </p:nvSpPr>
          <p:spPr>
            <a:xfrm>
              <a:off x="9550378" y="17498957"/>
              <a:ext cx="145233" cy="102430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09" name="Rectangle 508"/>
            <p:cNvSpPr/>
            <p:nvPr/>
          </p:nvSpPr>
          <p:spPr>
            <a:xfrm>
              <a:off x="11108619" y="17539327"/>
              <a:ext cx="145233" cy="102430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14" name="Rectangle 513"/>
            <p:cNvSpPr/>
            <p:nvPr/>
          </p:nvSpPr>
          <p:spPr>
            <a:xfrm>
              <a:off x="11891341" y="17539327"/>
              <a:ext cx="145233" cy="102430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1468" name="TextBox 1467"/>
          <p:cNvSpPr txBox="1"/>
          <p:nvPr/>
        </p:nvSpPr>
        <p:spPr>
          <a:xfrm>
            <a:off x="1909088" y="11088419"/>
            <a:ext cx="23332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600" dirty="0" smtClean="0"/>
              <a:t>Lateral Inhibition:</a:t>
            </a:r>
            <a:endParaRPr lang="en-CA" sz="3600" dirty="0"/>
          </a:p>
        </p:txBody>
      </p:sp>
      <p:sp>
        <p:nvSpPr>
          <p:cNvPr id="1469" name="TextBox 1468"/>
          <p:cNvSpPr txBox="1"/>
          <p:nvPr/>
        </p:nvSpPr>
        <p:spPr>
          <a:xfrm>
            <a:off x="1909088" y="14153427"/>
            <a:ext cx="19377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600" dirty="0" smtClean="0"/>
              <a:t>Spatial Pooling:</a:t>
            </a:r>
            <a:endParaRPr lang="en-CA" sz="3600" dirty="0"/>
          </a:p>
        </p:txBody>
      </p:sp>
      <p:grpSp>
        <p:nvGrpSpPr>
          <p:cNvPr id="519" name="Group 518"/>
          <p:cNvGrpSpPr/>
          <p:nvPr/>
        </p:nvGrpSpPr>
        <p:grpSpPr>
          <a:xfrm>
            <a:off x="36552353" y="5759245"/>
            <a:ext cx="152364" cy="752523"/>
            <a:chOff x="4942699" y="23781786"/>
            <a:chExt cx="152364" cy="752523"/>
          </a:xfrm>
        </p:grpSpPr>
        <p:sp>
          <p:nvSpPr>
            <p:cNvPr id="520" name="Oval 519"/>
            <p:cNvSpPr/>
            <p:nvPr/>
          </p:nvSpPr>
          <p:spPr>
            <a:xfrm>
              <a:off x="4942699" y="23781786"/>
              <a:ext cx="152364" cy="752523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21" name="Oval 520"/>
            <p:cNvSpPr/>
            <p:nvPr/>
          </p:nvSpPr>
          <p:spPr>
            <a:xfrm>
              <a:off x="4980781" y="23907387"/>
              <a:ext cx="76200" cy="50132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522" name="Group 521"/>
          <p:cNvGrpSpPr/>
          <p:nvPr/>
        </p:nvGrpSpPr>
        <p:grpSpPr>
          <a:xfrm>
            <a:off x="39428228" y="5218417"/>
            <a:ext cx="261866" cy="1293351"/>
            <a:chOff x="4942699" y="23781786"/>
            <a:chExt cx="152364" cy="752523"/>
          </a:xfrm>
        </p:grpSpPr>
        <p:sp>
          <p:nvSpPr>
            <p:cNvPr id="523" name="Oval 522"/>
            <p:cNvSpPr/>
            <p:nvPr/>
          </p:nvSpPr>
          <p:spPr>
            <a:xfrm>
              <a:off x="4942699" y="23781786"/>
              <a:ext cx="152364" cy="752523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24" name="Oval 523"/>
            <p:cNvSpPr/>
            <p:nvPr/>
          </p:nvSpPr>
          <p:spPr>
            <a:xfrm>
              <a:off x="4980781" y="23907387"/>
              <a:ext cx="76200" cy="50132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525" name="Group 524"/>
          <p:cNvGrpSpPr/>
          <p:nvPr/>
        </p:nvGrpSpPr>
        <p:grpSpPr>
          <a:xfrm>
            <a:off x="33798014" y="5947331"/>
            <a:ext cx="114282" cy="564437"/>
            <a:chOff x="4942699" y="23781786"/>
            <a:chExt cx="152364" cy="752523"/>
          </a:xfrm>
        </p:grpSpPr>
        <p:sp>
          <p:nvSpPr>
            <p:cNvPr id="526" name="Oval 525"/>
            <p:cNvSpPr/>
            <p:nvPr/>
          </p:nvSpPr>
          <p:spPr>
            <a:xfrm>
              <a:off x="4942699" y="23781786"/>
              <a:ext cx="152364" cy="752523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27" name="Oval 526"/>
            <p:cNvSpPr/>
            <p:nvPr/>
          </p:nvSpPr>
          <p:spPr>
            <a:xfrm>
              <a:off x="4980781" y="23907387"/>
              <a:ext cx="76200" cy="50132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1471" name="TextBox 1470"/>
          <p:cNvSpPr txBox="1"/>
          <p:nvPr/>
        </p:nvSpPr>
        <p:spPr>
          <a:xfrm>
            <a:off x="29463617" y="5849581"/>
            <a:ext cx="26043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600" dirty="0" smtClean="0"/>
              <a:t>Input Image</a:t>
            </a:r>
            <a:endParaRPr lang="en-CA" sz="3600" dirty="0"/>
          </a:p>
        </p:txBody>
      </p:sp>
      <p:sp>
        <p:nvSpPr>
          <p:cNvPr id="147" name="TextBox 146"/>
          <p:cNvSpPr txBox="1"/>
          <p:nvPr/>
        </p:nvSpPr>
        <p:spPr>
          <a:xfrm>
            <a:off x="29501304" y="20261123"/>
            <a:ext cx="11864977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600" dirty="0" smtClean="0"/>
              <a:t>Figure 5.  Model inputs (left column), and outputs (right 3 columns) at readout time. Comparing the Vernier output subplot outlined in black, with the long-flanker output subplot outlined in blue, it is evident that the area of the long-flanker subplot containing the Vernier is largely spared.  In contrast, it is evident that for the equal-length-flanker condition much of the Vernier is inhibited. This explains why model performance is better with long flankers than with equal-length flankers.</a:t>
            </a:r>
            <a:endParaRPr lang="en-CA" sz="3600" dirty="0"/>
          </a:p>
        </p:txBody>
      </p:sp>
      <p:sp>
        <p:nvSpPr>
          <p:cNvPr id="152" name="TextBox 151"/>
          <p:cNvSpPr txBox="1"/>
          <p:nvPr/>
        </p:nvSpPr>
        <p:spPr>
          <a:xfrm>
            <a:off x="15622124" y="26415226"/>
            <a:ext cx="11322896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800000"/>
            <a:r>
              <a:rPr lang="en-CA" sz="2800" b="1" dirty="0"/>
              <a:t>References:</a:t>
            </a:r>
          </a:p>
          <a:p>
            <a:pPr defTabSz="1800000"/>
            <a:endParaRPr lang="en-CA" sz="2400" dirty="0"/>
          </a:p>
          <a:p>
            <a:pPr marL="571500" indent="-571500" defTabSz="1800000">
              <a:buFont typeface="Arial" pitchFamily="34" charset="0"/>
              <a:buChar char="•"/>
            </a:pPr>
            <a:r>
              <a:rPr lang="en-CA" sz="2400" dirty="0" smtClean="0"/>
              <a:t>Wilson, H.R. </a:t>
            </a:r>
            <a:r>
              <a:rPr lang="en-CA" sz="2400" dirty="0"/>
              <a:t>&amp; </a:t>
            </a:r>
            <a:r>
              <a:rPr lang="en-CA" sz="2400" dirty="0" smtClean="0"/>
              <a:t>Cowan, J.D. </a:t>
            </a:r>
            <a:r>
              <a:rPr lang="en-CA" sz="2400" dirty="0"/>
              <a:t>(1972).  Excitatory and Inhibitory Interactions in Localized Populations of Model Neurons.  </a:t>
            </a:r>
            <a:r>
              <a:rPr lang="en-CA" sz="2400" i="1" dirty="0"/>
              <a:t>Biophysical Journal</a:t>
            </a:r>
            <a:r>
              <a:rPr lang="en-CA" sz="2400" dirty="0"/>
              <a:t>. 12:1-24.</a:t>
            </a:r>
          </a:p>
          <a:p>
            <a:pPr marL="571500" indent="-571500" defTabSz="1800000">
              <a:buFont typeface="Arial" pitchFamily="34" charset="0"/>
              <a:buChar char="•"/>
            </a:pPr>
            <a:r>
              <a:rPr lang="en-CA" sz="2400" dirty="0" err="1" smtClean="0"/>
              <a:t>Malania</a:t>
            </a:r>
            <a:r>
              <a:rPr lang="en-CA" sz="2400" dirty="0" smtClean="0"/>
              <a:t>, M., Herzog, M.H. and </a:t>
            </a:r>
            <a:r>
              <a:rPr lang="en-CA" sz="2400" dirty="0" err="1" smtClean="0"/>
              <a:t>Westheimer</a:t>
            </a:r>
            <a:r>
              <a:rPr lang="en-CA" sz="2400" dirty="0" smtClean="0"/>
              <a:t>, G. (</a:t>
            </a:r>
            <a:r>
              <a:rPr lang="en-CA" sz="2400" dirty="0"/>
              <a:t>2007). Grouping of contextual elements that affect </a:t>
            </a:r>
            <a:r>
              <a:rPr lang="en-CA" sz="2400" dirty="0" err="1"/>
              <a:t>vernier</a:t>
            </a:r>
            <a:r>
              <a:rPr lang="en-CA" sz="2400" dirty="0"/>
              <a:t> thresholds.  </a:t>
            </a:r>
            <a:r>
              <a:rPr lang="en-CA" sz="2400" i="1" dirty="0"/>
              <a:t>Journal of Vision</a:t>
            </a:r>
            <a:r>
              <a:rPr lang="en-CA" sz="2400" dirty="0"/>
              <a:t>.  7(2):1, 1-7. </a:t>
            </a:r>
          </a:p>
          <a:p>
            <a:endParaRPr lang="en-CA" sz="2400" dirty="0"/>
          </a:p>
        </p:txBody>
      </p:sp>
      <p:sp>
        <p:nvSpPr>
          <p:cNvPr id="2" name="TextBox 1"/>
          <p:cNvSpPr txBox="1"/>
          <p:nvPr/>
        </p:nvSpPr>
        <p:spPr>
          <a:xfrm>
            <a:off x="2123281" y="18006913"/>
            <a:ext cx="1085255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itchFamily="34" charset="0"/>
              <a:buChar char="•"/>
            </a:pPr>
            <a:r>
              <a:rPr lang="en-CA" sz="3600" dirty="0"/>
              <a:t>However, more lines can improve performance.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en-CA" sz="3600" dirty="0"/>
              <a:t>Here, we use a Wilson-Cowan type model to show why more lines can improve performance.</a:t>
            </a:r>
          </a:p>
          <a:p>
            <a:endParaRPr lang="en-CA" sz="3600" dirty="0"/>
          </a:p>
        </p:txBody>
      </p:sp>
      <p:sp>
        <p:nvSpPr>
          <p:cNvPr id="455" name="Rounded Rectangle 454"/>
          <p:cNvSpPr/>
          <p:nvPr/>
        </p:nvSpPr>
        <p:spPr>
          <a:xfrm>
            <a:off x="35232181" y="18343562"/>
            <a:ext cx="2974771" cy="1805063"/>
          </a:xfrm>
          <a:prstGeom prst="roundRect">
            <a:avLst>
              <a:gd name="adj" fmla="val 11843"/>
            </a:avLst>
          </a:prstGeom>
          <a:noFill/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56" name="Rounded Rectangle 455"/>
          <p:cNvSpPr/>
          <p:nvPr/>
        </p:nvSpPr>
        <p:spPr>
          <a:xfrm>
            <a:off x="35232181" y="16395624"/>
            <a:ext cx="2974771" cy="1805063"/>
          </a:xfrm>
          <a:prstGeom prst="roundRect">
            <a:avLst>
              <a:gd name="adj" fmla="val 11843"/>
            </a:avLst>
          </a:prstGeom>
          <a:noFill/>
          <a:ln w="38100"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1425" name="Straight Connector 1424"/>
          <p:cNvCxnSpPr/>
          <p:nvPr/>
        </p:nvCxnSpPr>
        <p:spPr>
          <a:xfrm>
            <a:off x="15918317" y="26257111"/>
            <a:ext cx="1102670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62" name="Picture 13" descr="D:\clarke\MatlabFiles\Crowding\HubWeis\Flnks0Hght0Flt2.tif"/>
          <p:cNvPicPr>
            <a:picLocks noChangeAspect="1" noChangeArrowheads="1"/>
          </p:cNvPicPr>
          <p:nvPr/>
        </p:nvPicPr>
        <p:blipFill>
          <a:blip r:embed="rId4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75473" y="6666217"/>
            <a:ext cx="2679700" cy="1663700"/>
          </a:xfrm>
          <a:prstGeom prst="rect">
            <a:avLst/>
          </a:prstGeom>
          <a:noFill/>
          <a:ln w="2857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87" name="Rounded Rectangle 1386"/>
          <p:cNvSpPr/>
          <p:nvPr/>
        </p:nvSpPr>
        <p:spPr>
          <a:xfrm>
            <a:off x="35229210" y="6599237"/>
            <a:ext cx="2974771" cy="1805063"/>
          </a:xfrm>
          <a:prstGeom prst="roundRect">
            <a:avLst>
              <a:gd name="adj" fmla="val 11843"/>
            </a:avLst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461" name="Picture 460"/>
          <p:cNvPicPr>
            <a:picLocks noChangeAspect="1"/>
          </p:cNvPicPr>
          <p:nvPr/>
        </p:nvPicPr>
        <p:blipFill>
          <a:blip r:embed="rId4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61081" y="1221253"/>
            <a:ext cx="2209800" cy="2209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6198</TotalTime>
  <Words>640</Words>
  <Application>Microsoft Office PowerPoint</Application>
  <PresentationFormat>Custom</PresentationFormat>
  <Paragraphs>89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SV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manassi</dc:creator>
  <cp:lastModifiedBy>Aaron Michael Clarke </cp:lastModifiedBy>
  <cp:revision>724</cp:revision>
  <cp:lastPrinted>2012-05-04T16:08:52Z</cp:lastPrinted>
  <dcterms:created xsi:type="dcterms:W3CDTF">2010-05-27T11:33:00Z</dcterms:created>
  <dcterms:modified xsi:type="dcterms:W3CDTF">2012-05-08T13:13:53Z</dcterms:modified>
</cp:coreProperties>
</file>