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xlsx" ContentType="application/vnd.openxmlformats-officedocument.spreadsheetml.sheet"/>
  <Default Extension="gif" ContentType="image/gif"/>
  <Default Extension="png" ContentType="image/pn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drawings/drawing4.xml" ContentType="application/vnd.openxmlformats-officedocument.drawingml.chartshapes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notesSlides/notesSlide18.xml" ContentType="application/vnd.openxmlformats-officedocument.presentationml.notesSlide+xml"/>
  <Override PartName="/ppt/charts/chart7.xml" ContentType="application/vnd.openxmlformats-officedocument.drawingml.chart+xml"/>
  <Override PartName="/ppt/drawings/drawing5.xml" ContentType="application/vnd.openxmlformats-officedocument.drawingml.chartshapes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6" r:id="rId1"/>
  </p:sldMasterIdLst>
  <p:notesMasterIdLst>
    <p:notesMasterId r:id="rId34"/>
  </p:notesMasterIdLst>
  <p:handoutMasterIdLst>
    <p:handoutMasterId r:id="rId35"/>
  </p:handoutMasterIdLst>
  <p:sldIdLst>
    <p:sldId id="317" r:id="rId2"/>
    <p:sldId id="257" r:id="rId3"/>
    <p:sldId id="259" r:id="rId4"/>
    <p:sldId id="291" r:id="rId5"/>
    <p:sldId id="297" r:id="rId6"/>
    <p:sldId id="318" r:id="rId7"/>
    <p:sldId id="278" r:id="rId8"/>
    <p:sldId id="268" r:id="rId9"/>
    <p:sldId id="292" r:id="rId10"/>
    <p:sldId id="305" r:id="rId11"/>
    <p:sldId id="295" r:id="rId12"/>
    <p:sldId id="285" r:id="rId13"/>
    <p:sldId id="321" r:id="rId14"/>
    <p:sldId id="299" r:id="rId15"/>
    <p:sldId id="302" r:id="rId16"/>
    <p:sldId id="306" r:id="rId17"/>
    <p:sldId id="320" r:id="rId18"/>
    <p:sldId id="266" r:id="rId19"/>
    <p:sldId id="270" r:id="rId20"/>
    <p:sldId id="304" r:id="rId21"/>
    <p:sldId id="319" r:id="rId22"/>
    <p:sldId id="300" r:id="rId23"/>
    <p:sldId id="272" r:id="rId24"/>
    <p:sldId id="322" r:id="rId25"/>
    <p:sldId id="271" r:id="rId26"/>
    <p:sldId id="301" r:id="rId27"/>
    <p:sldId id="307" r:id="rId28"/>
    <p:sldId id="309" r:id="rId29"/>
    <p:sldId id="310" r:id="rId30"/>
    <p:sldId id="313" r:id="rId31"/>
    <p:sldId id="311" r:id="rId32"/>
    <p:sldId id="312" r:id="rId33"/>
  </p:sldIdLst>
  <p:sldSz cx="9144000" cy="6858000" type="screen4x3"/>
  <p:notesSz cx="6794500" cy="9931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99"/>
    <a:srgbClr val="FFCC66"/>
    <a:srgbClr val="FF9966"/>
    <a:srgbClr val="CCFF99"/>
    <a:srgbClr val="CCFF33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178" autoAdjust="0"/>
    <p:restoredTop sz="84942" autoAdjust="0"/>
  </p:normalViewPr>
  <p:slideViewPr>
    <p:cSldViewPr snapToGrid="0">
      <p:cViewPr>
        <p:scale>
          <a:sx n="100" d="100"/>
          <a:sy n="100" d="100"/>
        </p:scale>
        <p:origin x="-2272" y="-9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5" Type="http://schemas.openxmlformats.org/officeDocument/2006/relationships/handoutMaster" Target="handoutMasters/handoutMaster1.xml"/><Relationship Id="rId31" Type="http://schemas.openxmlformats.org/officeDocument/2006/relationships/slide" Target="slides/slide30.xml"/><Relationship Id="rId34" Type="http://schemas.openxmlformats.org/officeDocument/2006/relationships/notesMaster" Target="notesMasters/notesMaster1.xml"/><Relationship Id="rId39" Type="http://schemas.openxmlformats.org/officeDocument/2006/relationships/theme" Target="theme/theme1.xml"/><Relationship Id="rId40" Type="http://schemas.openxmlformats.org/officeDocument/2006/relationships/tableStyles" Target="tableStyles.xml"/><Relationship Id="rId7" Type="http://schemas.openxmlformats.org/officeDocument/2006/relationships/slide" Target="slides/slide6.xml"/><Relationship Id="rId36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29" Type="http://schemas.openxmlformats.org/officeDocument/2006/relationships/slide" Target="slides/slide28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33" Type="http://schemas.openxmlformats.org/officeDocument/2006/relationships/slide" Target="slides/slide3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38" Type="http://schemas.openxmlformats.org/officeDocument/2006/relationships/viewProps" Target="viewProps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Sheet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Sheet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Sheet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Microsoft_Excel_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Microsoft_Excel_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title>
      <c:tx>
        <c:rich>
          <a:bodyPr/>
          <a:lstStyle/>
          <a:p>
            <a:pPr>
              <a:defRPr lang="fr-CH"/>
            </a:pPr>
            <a:r>
              <a:rPr lang="en-US" baseline="0" dirty="0" smtClean="0"/>
              <a:t>Time to locate a user</a:t>
            </a:r>
            <a:endParaRPr lang="en-US" dirty="0"/>
          </a:p>
        </c:rich>
      </c:tx>
      <c:layout>
        <c:manualLayout>
          <c:xMode val="edge"/>
          <c:yMode val="edge"/>
          <c:x val="0.23349803977569"/>
          <c:y val="0.00841809798268346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45736117671178"/>
          <c:y val="0.151770794414361"/>
          <c:w val="0.82272288445022"/>
          <c:h val="0.50002154237672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Cache</c:v>
                </c:pt>
                <c:pt idx="1">
                  <c:v>WiFi</c:v>
                </c:pt>
                <c:pt idx="2">
                  <c:v>WiFi + 1 Dummy</c:v>
                </c:pt>
                <c:pt idx="3">
                  <c:v>GPS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0.2</c:v>
                </c:pt>
                <c:pt idx="1">
                  <c:v>1.9</c:v>
                </c:pt>
                <c:pt idx="2">
                  <c:v>2.9</c:v>
                </c:pt>
                <c:pt idx="3">
                  <c:v>5.9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94729736"/>
        <c:axId val="516335336"/>
      </c:barChart>
      <c:catAx>
        <c:axId val="6947297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516335336"/>
        <c:crosses val="autoZero"/>
        <c:auto val="1"/>
        <c:lblAlgn val="ctr"/>
        <c:lblOffset val="100"/>
        <c:noMultiLvlLbl val="0"/>
      </c:catAx>
      <c:valAx>
        <c:axId val="516335336"/>
        <c:scaling>
          <c:orientation val="minMax"/>
          <c:max val="6.0"/>
          <c:min val="0.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69472973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lang="en-US"/>
            </a:pPr>
            <a:r>
              <a:rPr lang="en-US" dirty="0" smtClean="0"/>
              <a:t>Time to</a:t>
            </a:r>
            <a:r>
              <a:rPr lang="en-US" baseline="0" dirty="0" smtClean="0"/>
              <a:t> locate a user</a:t>
            </a:r>
          </a:p>
          <a:p>
            <a:pPr>
              <a:defRPr lang="en-US"/>
            </a:pPr>
            <a:r>
              <a:rPr lang="en-US" baseline="0" dirty="0" smtClean="0"/>
              <a:t>(</a:t>
            </a:r>
            <a:r>
              <a:rPr lang="en-US" baseline="0" dirty="0" err="1" smtClean="0"/>
              <a:t>WiFi</a:t>
            </a:r>
            <a:r>
              <a:rPr lang="en-US" baseline="0" dirty="0" smtClean="0"/>
              <a:t> + Dummy)</a:t>
            </a:r>
          </a:p>
        </c:rich>
      </c:tx>
      <c:layout>
        <c:manualLayout>
          <c:xMode val="edge"/>
          <c:yMode val="edge"/>
          <c:x val="0.216724528021095"/>
          <c:y val="0.0336295281247328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62620644624083"/>
          <c:y val="0.236270822364213"/>
          <c:w val="0.808058433225173"/>
          <c:h val="0.504460597667281"/>
        </c:manualLayout>
      </c:layout>
      <c:lineChart>
        <c:grouping val="standard"/>
        <c:varyColors val="0"/>
        <c:ser>
          <c:idx val="1"/>
          <c:order val="1"/>
          <c:tx>
            <c:strRef>
              <c:f>Sheet1!$B$1</c:f>
            </c:strRef>
          </c:tx>
          <c:cat>
            <c:multiLvlStrRef>
              <c:f>Sheet1!$A$2:$A$12</c:f>
            </c:multiLvlStrRef>
          </c:cat>
          <c:val>
            <c:numRef>
              <c:f>Sheet1!$B$2:$B$12</c:f>
            </c:numRef>
          </c:val>
          <c:smooth val="0"/>
        </c:ser>
        <c:ser>
          <c:idx val="0"/>
          <c:order val="0"/>
          <c:tx>
            <c:strRef>
              <c:f>Sheet1!$B$1</c:f>
              <c:strCache>
                <c:ptCount val="1"/>
                <c:pt idx="0">
                  <c:v>Time</c:v>
                </c:pt>
              </c:strCache>
            </c:strRef>
          </c:tx>
          <c:cat>
            <c:numRef>
              <c:f>Sheet1!$A$2:$A$12</c:f>
              <c:numCache>
                <c:formatCode>General</c:formatCode>
                <c:ptCount val="11"/>
                <c:pt idx="0">
                  <c:v>0.0</c:v>
                </c:pt>
                <c:pt idx="1">
                  <c:v>1.0</c:v>
                </c:pt>
                <c:pt idx="2">
                  <c:v>2.0</c:v>
                </c:pt>
                <c:pt idx="3">
                  <c:v>3.0</c:v>
                </c:pt>
                <c:pt idx="4">
                  <c:v>4.0</c:v>
                </c:pt>
                <c:pt idx="5">
                  <c:v>5.0</c:v>
                </c:pt>
                <c:pt idx="6">
                  <c:v>6.0</c:v>
                </c:pt>
                <c:pt idx="7">
                  <c:v>7.0</c:v>
                </c:pt>
                <c:pt idx="8">
                  <c:v>8.0</c:v>
                </c:pt>
                <c:pt idx="9">
                  <c:v>9.0</c:v>
                </c:pt>
                <c:pt idx="10">
                  <c:v>10.0</c:v>
                </c:pt>
              </c:numCache>
            </c:numRef>
          </c:cat>
          <c:val>
            <c:numRef>
              <c:f>Sheet1!$B$2:$B$12</c:f>
              <c:numCache>
                <c:formatCode>General</c:formatCode>
                <c:ptCount val="11"/>
                <c:pt idx="0">
                  <c:v>1.9</c:v>
                </c:pt>
                <c:pt idx="1">
                  <c:v>2.944</c:v>
                </c:pt>
                <c:pt idx="2">
                  <c:v>3.212</c:v>
                </c:pt>
                <c:pt idx="3">
                  <c:v>3.436999999999997</c:v>
                </c:pt>
                <c:pt idx="4">
                  <c:v>3.6</c:v>
                </c:pt>
                <c:pt idx="5">
                  <c:v>3.915999999999998</c:v>
                </c:pt>
                <c:pt idx="6">
                  <c:v>3.833999999999999</c:v>
                </c:pt>
                <c:pt idx="7">
                  <c:v>4.073</c:v>
                </c:pt>
                <c:pt idx="8">
                  <c:v>4.109</c:v>
                </c:pt>
                <c:pt idx="9">
                  <c:v>4.179</c:v>
                </c:pt>
                <c:pt idx="10">
                  <c:v>4.24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66476104"/>
        <c:axId val="766479112"/>
      </c:lineChart>
      <c:catAx>
        <c:axId val="7664761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766479112"/>
        <c:crosses val="autoZero"/>
        <c:auto val="1"/>
        <c:lblAlgn val="ctr"/>
        <c:lblOffset val="100"/>
        <c:noMultiLvlLbl val="0"/>
      </c:catAx>
      <c:valAx>
        <c:axId val="766479112"/>
        <c:scaling>
          <c:orientation val="minMax"/>
          <c:max val="6.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76647610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title>
      <c:tx>
        <c:rich>
          <a:bodyPr/>
          <a:lstStyle/>
          <a:p>
            <a:pPr>
              <a:defRPr lang="fr-CH"/>
            </a:pPr>
            <a:r>
              <a:rPr lang="fr-CH" dirty="0" err="1" smtClean="0"/>
              <a:t>Upload</a:t>
            </a:r>
            <a:r>
              <a:rPr lang="fr-CH" dirty="0" smtClean="0"/>
              <a:t> </a:t>
            </a:r>
            <a:r>
              <a:rPr lang="fr-CH" dirty="0" err="1" smtClean="0"/>
              <a:t>user’s</a:t>
            </a:r>
            <a:r>
              <a:rPr lang="fr-CH" dirty="0" smtClean="0"/>
              <a:t> position</a:t>
            </a:r>
            <a:endParaRPr lang="fr-CH" dirty="0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241872082579505"/>
          <c:y val="0.211921526358521"/>
          <c:w val="0.700612218491859"/>
          <c:h val="0.502846201224516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LSS</c:v>
                </c:pt>
              </c:strCache>
            </c:strRef>
          </c:tx>
          <c:invertIfNegative val="0"/>
          <c:cat>
            <c:strRef>
              <c:f>Sheet1!$A$2:$A$3</c:f>
              <c:strCache>
                <c:ptCount val="2"/>
                <c:pt idx="0">
                  <c:v>Standard</c:v>
                </c:pt>
                <c:pt idx="1">
                  <c:v>Private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1.2</c:v>
                </c:pt>
                <c:pt idx="1">
                  <c:v>1.2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DHT</c:v>
                </c:pt>
              </c:strCache>
            </c:strRef>
          </c:tx>
          <c:invertIfNegative val="0"/>
          <c:cat>
            <c:strRef>
              <c:f>Sheet1!$A$2:$A$3</c:f>
              <c:strCache>
                <c:ptCount val="2"/>
                <c:pt idx="0">
                  <c:v>Standard</c:v>
                </c:pt>
                <c:pt idx="1">
                  <c:v>Private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1">
                  <c:v>1.4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92559480"/>
        <c:axId val="766275240"/>
      </c:barChart>
      <c:catAx>
        <c:axId val="49255948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766275240"/>
        <c:crosses val="autoZero"/>
        <c:auto val="1"/>
        <c:lblAlgn val="ctr"/>
        <c:lblOffset val="100"/>
        <c:noMultiLvlLbl val="0"/>
      </c:catAx>
      <c:valAx>
        <c:axId val="766275240"/>
        <c:scaling>
          <c:orientation val="minMax"/>
          <c:max val="6.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492559480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lang="en-US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title>
      <c:tx>
        <c:rich>
          <a:bodyPr anchor="t" anchorCtr="0"/>
          <a:lstStyle/>
          <a:p>
            <a:pPr>
              <a:defRPr lang="fr-CH"/>
            </a:pPr>
            <a:r>
              <a:rPr lang="fr-CH" dirty="0" err="1" smtClean="0"/>
              <a:t>Download</a:t>
            </a:r>
            <a:r>
              <a:rPr lang="fr-CH" dirty="0" smtClean="0"/>
              <a:t> 4 </a:t>
            </a:r>
            <a:r>
              <a:rPr lang="fr-CH" dirty="0" err="1" smtClean="0"/>
              <a:t>friends</a:t>
            </a:r>
            <a:r>
              <a:rPr lang="fr-CH" dirty="0" smtClean="0"/>
              <a:t>’ position</a:t>
            </a:r>
            <a:endParaRPr lang="fr-CH" dirty="0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273807251382213"/>
          <c:y val="0.205648544047358"/>
          <c:w val="0.6669339041186"/>
          <c:h val="0.509119072144548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LSS</c:v>
                </c:pt>
              </c:strCache>
            </c:strRef>
          </c:tx>
          <c:invertIfNegative val="0"/>
          <c:cat>
            <c:strRef>
              <c:f>Sheet1!$A$2:$A$3</c:f>
              <c:strCache>
                <c:ptCount val="2"/>
                <c:pt idx="0">
                  <c:v>Standard</c:v>
                </c:pt>
                <c:pt idx="1">
                  <c:v>Private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1.2</c:v>
                </c:pt>
                <c:pt idx="1">
                  <c:v>1.2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DHT</c:v>
                </c:pt>
              </c:strCache>
            </c:strRef>
          </c:tx>
          <c:invertIfNegative val="0"/>
          <c:cat>
            <c:strRef>
              <c:f>Sheet1!$A$2:$A$3</c:f>
              <c:strCache>
                <c:ptCount val="2"/>
                <c:pt idx="0">
                  <c:v>Standard</c:v>
                </c:pt>
                <c:pt idx="1">
                  <c:v>Private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1">
                  <c:v>3.8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66094616"/>
        <c:axId val="766097624"/>
      </c:barChart>
      <c:catAx>
        <c:axId val="76609461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766097624"/>
        <c:crosses val="autoZero"/>
        <c:auto val="1"/>
        <c:lblAlgn val="ctr"/>
        <c:lblOffset val="100"/>
        <c:noMultiLvlLbl val="0"/>
      </c:catAx>
      <c:valAx>
        <c:axId val="76609762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766094616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lang="en-US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Sheet1!$A$2:$A$3</c:f>
              <c:strCache>
                <c:ptCount val="2"/>
                <c:pt idx="0">
                  <c:v>PrivL</c:v>
                </c:pt>
                <c:pt idx="1">
                  <c:v>Nokia Maps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11.8</c:v>
                </c:pt>
                <c:pt idx="1">
                  <c:v>14.6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66438584"/>
        <c:axId val="766441560"/>
      </c:barChart>
      <c:catAx>
        <c:axId val="76643858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lang="fr-CH"/>
            </a:pPr>
            <a:endParaRPr lang="en-US"/>
          </a:p>
        </c:txPr>
        <c:crossAx val="766441560"/>
        <c:crosses val="autoZero"/>
        <c:auto val="1"/>
        <c:lblAlgn val="ctr"/>
        <c:lblOffset val="100"/>
        <c:noMultiLvlLbl val="0"/>
      </c:catAx>
      <c:valAx>
        <c:axId val="76644156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fr-CH"/>
            </a:pPr>
            <a:endParaRPr lang="en-US"/>
          </a:p>
        </c:txPr>
        <c:crossAx val="76643858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Localization (Up)</c:v>
                </c:pt>
              </c:strCache>
            </c:strRef>
          </c:tx>
          <c:cat>
            <c:numRef>
              <c:f>Sheet1!$A$2:$A$12</c:f>
              <c:numCache>
                <c:formatCode>General</c:formatCode>
                <c:ptCount val="11"/>
                <c:pt idx="0">
                  <c:v>0.0</c:v>
                </c:pt>
                <c:pt idx="1">
                  <c:v>1.0</c:v>
                </c:pt>
                <c:pt idx="2">
                  <c:v>2.0</c:v>
                </c:pt>
                <c:pt idx="3">
                  <c:v>3.0</c:v>
                </c:pt>
                <c:pt idx="4">
                  <c:v>4.0</c:v>
                </c:pt>
                <c:pt idx="5">
                  <c:v>5.0</c:v>
                </c:pt>
                <c:pt idx="6">
                  <c:v>6.0</c:v>
                </c:pt>
                <c:pt idx="7">
                  <c:v>7.0</c:v>
                </c:pt>
                <c:pt idx="8">
                  <c:v>8.0</c:v>
                </c:pt>
                <c:pt idx="9">
                  <c:v>9.0</c:v>
                </c:pt>
                <c:pt idx="10">
                  <c:v>10.0</c:v>
                </c:pt>
              </c:numCache>
            </c:numRef>
          </c:cat>
          <c:val>
            <c:numRef>
              <c:f>Sheet1!$B$2:$B$12</c:f>
              <c:numCache>
                <c:formatCode>General</c:formatCode>
                <c:ptCount val="11"/>
                <c:pt idx="0">
                  <c:v>181.0</c:v>
                </c:pt>
                <c:pt idx="1">
                  <c:v>362.0</c:v>
                </c:pt>
                <c:pt idx="2">
                  <c:v>543.0</c:v>
                </c:pt>
                <c:pt idx="3">
                  <c:v>724.0</c:v>
                </c:pt>
                <c:pt idx="4">
                  <c:v>905.0</c:v>
                </c:pt>
                <c:pt idx="5">
                  <c:v>1086.0</c:v>
                </c:pt>
                <c:pt idx="6">
                  <c:v>1267.0</c:v>
                </c:pt>
                <c:pt idx="7">
                  <c:v>1448.0</c:v>
                </c:pt>
                <c:pt idx="8">
                  <c:v>1629.0</c:v>
                </c:pt>
                <c:pt idx="9">
                  <c:v>1810.0</c:v>
                </c:pt>
                <c:pt idx="10">
                  <c:v>1991.0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Localization (Down)</c:v>
                </c:pt>
              </c:strCache>
            </c:strRef>
          </c:tx>
          <c:cat>
            <c:numRef>
              <c:f>Sheet1!$A$2:$A$12</c:f>
              <c:numCache>
                <c:formatCode>General</c:formatCode>
                <c:ptCount val="11"/>
                <c:pt idx="0">
                  <c:v>0.0</c:v>
                </c:pt>
                <c:pt idx="1">
                  <c:v>1.0</c:v>
                </c:pt>
                <c:pt idx="2">
                  <c:v>2.0</c:v>
                </c:pt>
                <c:pt idx="3">
                  <c:v>3.0</c:v>
                </c:pt>
                <c:pt idx="4">
                  <c:v>4.0</c:v>
                </c:pt>
                <c:pt idx="5">
                  <c:v>5.0</c:v>
                </c:pt>
                <c:pt idx="6">
                  <c:v>6.0</c:v>
                </c:pt>
                <c:pt idx="7">
                  <c:v>7.0</c:v>
                </c:pt>
                <c:pt idx="8">
                  <c:v>8.0</c:v>
                </c:pt>
                <c:pt idx="9">
                  <c:v>9.0</c:v>
                </c:pt>
                <c:pt idx="10">
                  <c:v>10.0</c:v>
                </c:pt>
              </c:numCache>
            </c:numRef>
          </c:cat>
          <c:val>
            <c:numRef>
              <c:f>Sheet1!$C$2:$C$12</c:f>
              <c:numCache>
                <c:formatCode>General</c:formatCode>
                <c:ptCount val="11"/>
                <c:pt idx="0">
                  <c:v>146.0</c:v>
                </c:pt>
                <c:pt idx="1">
                  <c:v>292.0</c:v>
                </c:pt>
                <c:pt idx="2">
                  <c:v>438.0</c:v>
                </c:pt>
                <c:pt idx="3">
                  <c:v>584.0</c:v>
                </c:pt>
                <c:pt idx="4">
                  <c:v>730.0</c:v>
                </c:pt>
                <c:pt idx="5">
                  <c:v>876.0</c:v>
                </c:pt>
                <c:pt idx="6">
                  <c:v>1022.0</c:v>
                </c:pt>
                <c:pt idx="7">
                  <c:v>1168.0</c:v>
                </c:pt>
                <c:pt idx="8">
                  <c:v>1314.0</c:v>
                </c:pt>
                <c:pt idx="9">
                  <c:v>1460.0</c:v>
                </c:pt>
                <c:pt idx="10">
                  <c:v>1606.0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Visualization (Up)</c:v>
                </c:pt>
              </c:strCache>
            </c:strRef>
          </c:tx>
          <c:cat>
            <c:numRef>
              <c:f>Sheet1!$A$2:$A$12</c:f>
              <c:numCache>
                <c:formatCode>General</c:formatCode>
                <c:ptCount val="11"/>
                <c:pt idx="0">
                  <c:v>0.0</c:v>
                </c:pt>
                <c:pt idx="1">
                  <c:v>1.0</c:v>
                </c:pt>
                <c:pt idx="2">
                  <c:v>2.0</c:v>
                </c:pt>
                <c:pt idx="3">
                  <c:v>3.0</c:v>
                </c:pt>
                <c:pt idx="4">
                  <c:v>4.0</c:v>
                </c:pt>
                <c:pt idx="5">
                  <c:v>5.0</c:v>
                </c:pt>
                <c:pt idx="6">
                  <c:v>6.0</c:v>
                </c:pt>
                <c:pt idx="7">
                  <c:v>7.0</c:v>
                </c:pt>
                <c:pt idx="8">
                  <c:v>8.0</c:v>
                </c:pt>
                <c:pt idx="9">
                  <c:v>9.0</c:v>
                </c:pt>
                <c:pt idx="10">
                  <c:v>10.0</c:v>
                </c:pt>
              </c:numCache>
            </c:numRef>
          </c:cat>
          <c:val>
            <c:numRef>
              <c:f>Sheet1!$D$2:$D$12</c:f>
              <c:numCache>
                <c:formatCode>General</c:formatCode>
                <c:ptCount val="11"/>
                <c:pt idx="0">
                  <c:v>115.0</c:v>
                </c:pt>
                <c:pt idx="1">
                  <c:v>230.0</c:v>
                </c:pt>
                <c:pt idx="2">
                  <c:v>345.0</c:v>
                </c:pt>
                <c:pt idx="3">
                  <c:v>460.0</c:v>
                </c:pt>
                <c:pt idx="4">
                  <c:v>575.0</c:v>
                </c:pt>
                <c:pt idx="5">
                  <c:v>690.0</c:v>
                </c:pt>
                <c:pt idx="6">
                  <c:v>805.0</c:v>
                </c:pt>
                <c:pt idx="7">
                  <c:v>920.0</c:v>
                </c:pt>
                <c:pt idx="8">
                  <c:v>1035.0</c:v>
                </c:pt>
                <c:pt idx="9">
                  <c:v>1150.0</c:v>
                </c:pt>
                <c:pt idx="10">
                  <c:v>1265.0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Visualization (Down) (*1024)</c:v>
                </c:pt>
              </c:strCache>
            </c:strRef>
          </c:tx>
          <c:cat>
            <c:numRef>
              <c:f>Sheet1!$A$2:$A$12</c:f>
              <c:numCache>
                <c:formatCode>General</c:formatCode>
                <c:ptCount val="11"/>
                <c:pt idx="0">
                  <c:v>0.0</c:v>
                </c:pt>
                <c:pt idx="1">
                  <c:v>1.0</c:v>
                </c:pt>
                <c:pt idx="2">
                  <c:v>2.0</c:v>
                </c:pt>
                <c:pt idx="3">
                  <c:v>3.0</c:v>
                </c:pt>
                <c:pt idx="4">
                  <c:v>4.0</c:v>
                </c:pt>
                <c:pt idx="5">
                  <c:v>5.0</c:v>
                </c:pt>
                <c:pt idx="6">
                  <c:v>6.0</c:v>
                </c:pt>
                <c:pt idx="7">
                  <c:v>7.0</c:v>
                </c:pt>
                <c:pt idx="8">
                  <c:v>8.0</c:v>
                </c:pt>
                <c:pt idx="9">
                  <c:v>9.0</c:v>
                </c:pt>
                <c:pt idx="10">
                  <c:v>10.0</c:v>
                </c:pt>
              </c:numCache>
            </c:numRef>
          </c:cat>
          <c:val>
            <c:numRef>
              <c:f>Sheet1!$E$2:$E$12</c:f>
              <c:numCache>
                <c:formatCode>General</c:formatCode>
                <c:ptCount val="11"/>
                <c:pt idx="0">
                  <c:v>44.0</c:v>
                </c:pt>
                <c:pt idx="1">
                  <c:v>88.0</c:v>
                </c:pt>
                <c:pt idx="2">
                  <c:v>132.0</c:v>
                </c:pt>
                <c:pt idx="3">
                  <c:v>176.0</c:v>
                </c:pt>
                <c:pt idx="4">
                  <c:v>220.0</c:v>
                </c:pt>
                <c:pt idx="5">
                  <c:v>264.0</c:v>
                </c:pt>
                <c:pt idx="6">
                  <c:v>308.0</c:v>
                </c:pt>
                <c:pt idx="7">
                  <c:v>352.0</c:v>
                </c:pt>
                <c:pt idx="8">
                  <c:v>396.0</c:v>
                </c:pt>
                <c:pt idx="9">
                  <c:v>440.0</c:v>
                </c:pt>
                <c:pt idx="10">
                  <c:v>484.0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47514168"/>
        <c:axId val="735211864"/>
      </c:lineChart>
      <c:catAx>
        <c:axId val="7475141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735211864"/>
        <c:crosses val="autoZero"/>
        <c:auto val="1"/>
        <c:lblAlgn val="ctr"/>
        <c:lblOffset val="100"/>
        <c:noMultiLvlLbl val="0"/>
      </c:catAx>
      <c:valAx>
        <c:axId val="73521186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74751416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lang="en-US"/>
            </a:pPr>
            <a:r>
              <a:rPr lang="en-US" dirty="0" smtClean="0"/>
              <a:t>Time to</a:t>
            </a:r>
            <a:r>
              <a:rPr lang="en-US" baseline="0" dirty="0" smtClean="0"/>
              <a:t> obtain friends’ position</a:t>
            </a:r>
          </a:p>
        </c:rich>
      </c:tx>
      <c:layout>
        <c:manualLayout>
          <c:xMode val="edge"/>
          <c:yMode val="edge"/>
          <c:x val="0.343062846310878"/>
          <c:y val="0.101337991494849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8550651478495"/>
          <c:y val="0.265698927741538"/>
          <c:w val="0.784408018369149"/>
          <c:h val="0.564470374525947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Time</c:v>
                </c:pt>
              </c:strCache>
            </c:strRef>
          </c:tx>
          <c:cat>
            <c:numRef>
              <c:f>Sheet1!$A$2:$A$6</c:f>
              <c:numCache>
                <c:formatCode>General</c:formatCode>
                <c:ptCount val="5"/>
                <c:pt idx="0">
                  <c:v>0.0</c:v>
                </c:pt>
                <c:pt idx="1">
                  <c:v>1.0</c:v>
                </c:pt>
                <c:pt idx="2">
                  <c:v>2.0</c:v>
                </c:pt>
                <c:pt idx="3">
                  <c:v>3.0</c:v>
                </c:pt>
                <c:pt idx="4">
                  <c:v>4.0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1.2</c:v>
                </c:pt>
                <c:pt idx="1">
                  <c:v>4.1</c:v>
                </c:pt>
                <c:pt idx="2">
                  <c:v>4.625999999999977</c:v>
                </c:pt>
                <c:pt idx="3">
                  <c:v>5.0</c:v>
                </c:pt>
                <c:pt idx="4">
                  <c:v>5.157999999999978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50394136"/>
        <c:axId val="735161944"/>
      </c:lineChart>
      <c:catAx>
        <c:axId val="7503941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735161944"/>
        <c:crosses val="autoZero"/>
        <c:auto val="1"/>
        <c:lblAlgn val="ctr"/>
        <c:lblOffset val="100"/>
        <c:noMultiLvlLbl val="0"/>
      </c:catAx>
      <c:valAx>
        <c:axId val="7351619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75039413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0.20519</cdr:y>
    </cdr:from>
    <cdr:to>
      <cdr:x>0.10161</cdr:x>
      <cdr:y>0.61412</cdr:y>
    </cdr:to>
    <cdr:sp macro="" textlink="">
      <cdr:nvSpPr>
        <cdr:cNvPr id="2" name="TextBox 1"/>
        <cdr:cNvSpPr txBox="1"/>
      </cdr:nvSpPr>
      <cdr:spPr>
        <a:xfrm xmlns:a="http://schemas.openxmlformats.org/drawingml/2006/main" rot="16200000">
          <a:off x="-851934" y="1637784"/>
          <a:ext cx="1850802" cy="43262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en-GB" sz="1400" b="1" dirty="0" smtClean="0"/>
            <a:t>Time in seconds</a:t>
          </a:r>
          <a:endParaRPr lang="en-GB" sz="1400" b="1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0.01389</cdr:x>
      <cdr:y>0.43564</cdr:y>
    </cdr:from>
    <cdr:to>
      <cdr:x>0.07117</cdr:x>
      <cdr:y>0.70792</cdr:y>
    </cdr:to>
    <cdr:sp macro="" textlink="">
      <cdr:nvSpPr>
        <cdr:cNvPr id="3" name="TextBox 1"/>
        <cdr:cNvSpPr txBox="1"/>
      </cdr:nvSpPr>
      <cdr:spPr>
        <a:xfrm xmlns:a="http://schemas.openxmlformats.org/drawingml/2006/main" rot="16200000">
          <a:off x="-266159" y="2352107"/>
          <a:ext cx="1232326" cy="4714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en-GB" sz="1400" b="1" dirty="0" smtClean="0"/>
            <a:t>Time in seconds</a:t>
          </a:r>
          <a:endParaRPr lang="en-GB" sz="1400" b="1" dirty="0"/>
        </a:p>
      </cdr:txBody>
    </cdr:sp>
  </cdr:relSizeAnchor>
  <cdr:relSizeAnchor xmlns:cdr="http://schemas.openxmlformats.org/drawingml/2006/chartDrawing">
    <cdr:from>
      <cdr:x>0.47396</cdr:x>
      <cdr:y>0.87759</cdr:y>
    </cdr:from>
    <cdr:to>
      <cdr:x>0.63541</cdr:x>
      <cdr:y>0.96297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3900486" y="3971940"/>
          <a:ext cx="1328718" cy="38642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en-GB" sz="1400" b="1" dirty="0" smtClean="0"/>
            <a:t># of dummies</a:t>
          </a:r>
          <a:endParaRPr lang="en-GB" sz="1400" b="1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</cdr:x>
      <cdr:y>0.09615</cdr:y>
    </cdr:from>
    <cdr:to>
      <cdr:x>0.18528</cdr:x>
      <cdr:y>0.53654</cdr:y>
    </cdr:to>
    <cdr:sp macro="" textlink="">
      <cdr:nvSpPr>
        <cdr:cNvPr id="2" name="TextBox 1"/>
        <cdr:cNvSpPr txBox="1"/>
      </cdr:nvSpPr>
      <cdr:spPr>
        <a:xfrm xmlns:a="http://schemas.openxmlformats.org/drawingml/2006/main" rot="16200000">
          <a:off x="-573101" y="930291"/>
          <a:ext cx="1635942" cy="4897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en-GB" sz="1400" dirty="0" smtClean="0"/>
            <a:t>Time in seconds</a:t>
          </a:r>
          <a:endParaRPr lang="en-GB" sz="1400" dirty="0"/>
        </a:p>
      </cdr:txBody>
    </cdr:sp>
  </cdr:relSizeAnchor>
  <cdr:relSizeAnchor xmlns:cdr="http://schemas.openxmlformats.org/drawingml/2006/chartDrawing">
    <cdr:from>
      <cdr:x>0.5238</cdr:x>
      <cdr:y>0.83066</cdr:y>
    </cdr:from>
    <cdr:to>
      <cdr:x>0.96665</cdr:x>
      <cdr:y>0.92392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1571622" y="3441740"/>
          <a:ext cx="1328725" cy="3864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en-GB" sz="1400" dirty="0" smtClean="0"/>
            <a:t>Mode</a:t>
          </a:r>
          <a:endParaRPr lang="en-GB" sz="1400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0.05556</cdr:x>
      <cdr:y>0.09615</cdr:y>
    </cdr:from>
    <cdr:to>
      <cdr:x>0.23055</cdr:x>
      <cdr:y>0.53654</cdr:y>
    </cdr:to>
    <cdr:sp macro="" textlink="">
      <cdr:nvSpPr>
        <cdr:cNvPr id="2" name="TextBox 1"/>
        <cdr:cNvSpPr txBox="1"/>
      </cdr:nvSpPr>
      <cdr:spPr>
        <a:xfrm xmlns:a="http://schemas.openxmlformats.org/drawingml/2006/main" rot="16200000">
          <a:off x="-450076" y="950143"/>
          <a:ext cx="1635942" cy="45003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en-GB" sz="1400" dirty="0" smtClean="0"/>
            <a:t>Time in seconds</a:t>
          </a:r>
          <a:endParaRPr lang="en-GB" sz="1400" dirty="0"/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0.01538</cdr:x>
      <cdr:y>0.34615</cdr:y>
    </cdr:from>
    <cdr:to>
      <cdr:x>0.1123</cdr:x>
      <cdr:y>0.78654</cdr:y>
    </cdr:to>
    <cdr:sp macro="" textlink="">
      <cdr:nvSpPr>
        <cdr:cNvPr id="2" name="TextBox 1"/>
        <cdr:cNvSpPr txBox="1"/>
      </cdr:nvSpPr>
      <cdr:spPr>
        <a:xfrm xmlns:a="http://schemas.openxmlformats.org/drawingml/2006/main" rot="16200000">
          <a:off x="-521515" y="1878836"/>
          <a:ext cx="1635942" cy="45003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en-GB" sz="1800" b="1" dirty="0" smtClean="0"/>
            <a:t>Time in seconds</a:t>
          </a:r>
          <a:endParaRPr lang="en-GB" sz="1800" b="1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486" cy="496031"/>
          </a:xfrm>
          <a:prstGeom prst="rect">
            <a:avLst/>
          </a:prstGeom>
        </p:spPr>
        <p:txBody>
          <a:bodyPr vert="horz" lIns="88230" tIns="44115" rIns="88230" bIns="44115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496" y="0"/>
            <a:ext cx="2944486" cy="496031"/>
          </a:xfrm>
          <a:prstGeom prst="rect">
            <a:avLst/>
          </a:prstGeom>
        </p:spPr>
        <p:txBody>
          <a:bodyPr vert="horz" lIns="88230" tIns="44115" rIns="88230" bIns="44115" rtlCol="0"/>
          <a:lstStyle>
            <a:lvl1pPr algn="r">
              <a:defRPr sz="1200"/>
            </a:lvl1pPr>
          </a:lstStyle>
          <a:p>
            <a:fld id="{0E1B5C64-12CE-44EA-BDF2-445110E8A6C0}" type="datetimeFigureOut">
              <a:rPr lang="fr-FR" smtClean="0"/>
              <a:pPr/>
              <a:t>1/17/11</a:t>
            </a:fld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3829"/>
            <a:ext cx="2944486" cy="496031"/>
          </a:xfrm>
          <a:prstGeom prst="rect">
            <a:avLst/>
          </a:prstGeom>
        </p:spPr>
        <p:txBody>
          <a:bodyPr vert="horz" lIns="88230" tIns="44115" rIns="88230" bIns="44115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496" y="9433829"/>
            <a:ext cx="2944486" cy="496031"/>
          </a:xfrm>
          <a:prstGeom prst="rect">
            <a:avLst/>
          </a:prstGeom>
        </p:spPr>
        <p:txBody>
          <a:bodyPr vert="horz" lIns="88230" tIns="44115" rIns="88230" bIns="44115" rtlCol="0" anchor="b"/>
          <a:lstStyle>
            <a:lvl1pPr algn="r">
              <a:defRPr sz="1200"/>
            </a:lvl1pPr>
          </a:lstStyle>
          <a:p>
            <a:fld id="{4BAF6E59-88B4-4185-B0E5-B667764A68C0}" type="slidenum">
              <a:rPr lang="fr-CH" smtClean="0"/>
              <a:pPr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22109025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486" cy="496031"/>
          </a:xfrm>
          <a:prstGeom prst="rect">
            <a:avLst/>
          </a:prstGeom>
        </p:spPr>
        <p:txBody>
          <a:bodyPr vert="horz" lIns="88230" tIns="44115" rIns="88230" bIns="44115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496" y="0"/>
            <a:ext cx="2944486" cy="496031"/>
          </a:xfrm>
          <a:prstGeom prst="rect">
            <a:avLst/>
          </a:prstGeom>
        </p:spPr>
        <p:txBody>
          <a:bodyPr vert="horz" lIns="88230" tIns="44115" rIns="88230" bIns="44115" rtlCol="0"/>
          <a:lstStyle>
            <a:lvl1pPr algn="r">
              <a:defRPr sz="1200"/>
            </a:lvl1pPr>
          </a:lstStyle>
          <a:p>
            <a:fld id="{DF8A71E5-708C-4F4A-97F2-EC203B821C51}" type="datetimeFigureOut">
              <a:rPr lang="fr-FR" smtClean="0"/>
              <a:pPr/>
              <a:t>1/17/11</a:t>
            </a:fld>
            <a:endParaRPr lang="fr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6125"/>
            <a:ext cx="4962525" cy="37226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8230" tIns="44115" rIns="88230" bIns="44115" rtlCol="0" anchor="ctr"/>
          <a:lstStyle/>
          <a:p>
            <a:endParaRPr lang="fr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147" y="4716914"/>
            <a:ext cx="5436208" cy="4468899"/>
          </a:xfrm>
          <a:prstGeom prst="rect">
            <a:avLst/>
          </a:prstGeom>
        </p:spPr>
        <p:txBody>
          <a:bodyPr vert="horz" lIns="88230" tIns="44115" rIns="88230" bIns="44115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3829"/>
            <a:ext cx="2944486" cy="496031"/>
          </a:xfrm>
          <a:prstGeom prst="rect">
            <a:avLst/>
          </a:prstGeom>
        </p:spPr>
        <p:txBody>
          <a:bodyPr vert="horz" lIns="88230" tIns="44115" rIns="88230" bIns="44115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496" y="9433829"/>
            <a:ext cx="2944486" cy="496031"/>
          </a:xfrm>
          <a:prstGeom prst="rect">
            <a:avLst/>
          </a:prstGeom>
        </p:spPr>
        <p:txBody>
          <a:bodyPr vert="horz" lIns="88230" tIns="44115" rIns="88230" bIns="44115" rtlCol="0" anchor="b"/>
          <a:lstStyle>
            <a:lvl1pPr algn="r">
              <a:defRPr sz="1200"/>
            </a:lvl1pPr>
          </a:lstStyle>
          <a:p>
            <a:fld id="{57636461-188C-4B76-AE68-7C9C76992B1A}" type="slidenum">
              <a:rPr lang="fr-CH" smtClean="0"/>
              <a:pPr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0820195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baseline="0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PROBLEM -&gt; SOLUTION</a:t>
            </a:r>
          </a:p>
          <a:p>
            <a:endParaRPr lang="fr-CH" dirty="0" smtClean="0"/>
          </a:p>
          <a:p>
            <a:r>
              <a:rPr lang="fr-CH" dirty="0" smtClean="0"/>
              <a:t>Google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Maps</a:t>
            </a:r>
            <a:r>
              <a:rPr lang="fr-CH" baseline="0" dirty="0" smtClean="0"/>
              <a:t>: by center</a:t>
            </a:r>
          </a:p>
          <a:p>
            <a:r>
              <a:rPr lang="fr-CH" baseline="0" dirty="0" smtClean="0"/>
              <a:t>Bing </a:t>
            </a:r>
            <a:r>
              <a:rPr lang="fr-CH" baseline="0" dirty="0" err="1" smtClean="0"/>
              <a:t>Maps</a:t>
            </a:r>
            <a:r>
              <a:rPr lang="fr-CH" baseline="0" dirty="0" smtClean="0"/>
              <a:t>: by </a:t>
            </a:r>
            <a:r>
              <a:rPr lang="fr-CH" baseline="0" dirty="0" err="1" smtClean="0"/>
              <a:t>Bounding</a:t>
            </a:r>
            <a:r>
              <a:rPr lang="fr-CH" baseline="0" dirty="0" smtClean="0"/>
              <a:t> Box</a:t>
            </a:r>
          </a:p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636461-188C-4B76-AE68-7C9C76992B1A}" type="slidenum">
              <a:rPr lang="fr-CH" smtClean="0"/>
              <a:pPr/>
              <a:t>11</a:t>
            </a:fld>
            <a:endParaRPr lang="fr-CH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Ask user where he’s mainly located to cache map database.</a:t>
            </a:r>
            <a:endParaRPr lang="fr-CH" dirty="0" smtClean="0"/>
          </a:p>
          <a:p>
            <a:r>
              <a:rPr lang="fr-CH" dirty="0" smtClean="0"/>
              <a:t>Fifo cache and virtual identity</a:t>
            </a:r>
            <a:r>
              <a:rPr lang="fr-CH" baseline="0" dirty="0" smtClean="0"/>
              <a:t> of </a:t>
            </a:r>
            <a:r>
              <a:rPr lang="fr-CH" dirty="0" smtClean="0"/>
              <a:t>friends.</a:t>
            </a:r>
          </a:p>
          <a:p>
            <a:r>
              <a:rPr lang="fr-CH" dirty="0" smtClean="0"/>
              <a:t>Social virtual identities. </a:t>
            </a:r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636461-188C-4B76-AE68-7C9C76992B1A}" type="slidenum">
              <a:rPr lang="fr-CH" smtClean="0"/>
              <a:pPr/>
              <a:t>12</a:t>
            </a:fld>
            <a:endParaRPr lang="fr-CH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Could use PKI in future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636461-188C-4B76-AE68-7C9C76992B1A}" type="slidenum">
              <a:rPr lang="fr-CH" smtClean="0"/>
              <a:pPr/>
              <a:t>13</a:t>
            </a:fld>
            <a:endParaRPr lang="fr-CH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PROBLEM:</a:t>
            </a:r>
            <a:r>
              <a:rPr lang="en-GB" baseline="0" dirty="0" smtClean="0"/>
              <a:t> </a:t>
            </a:r>
            <a:r>
              <a:rPr lang="en-GB" baseline="0" dirty="0" err="1" smtClean="0"/>
              <a:t>cleartext</a:t>
            </a:r>
            <a:r>
              <a:rPr lang="en-GB" baseline="0" dirty="0" smtClean="0"/>
              <a:t> -&gt; SOLUTION: </a:t>
            </a:r>
            <a:r>
              <a:rPr lang="en-GB" baseline="0" dirty="0" err="1" smtClean="0"/>
              <a:t>aes</a:t>
            </a:r>
            <a:endParaRPr lang="en-GB" baseline="0" dirty="0" smtClean="0"/>
          </a:p>
          <a:p>
            <a:endParaRPr lang="en-GB" baseline="0" dirty="0" smtClean="0"/>
          </a:p>
          <a:p>
            <a:r>
              <a:rPr lang="en-GB" baseline="0" dirty="0" smtClean="0"/>
              <a:t>PROBLEM: format -&gt; SOLUTION: </a:t>
            </a:r>
            <a:r>
              <a:rPr lang="en-GB" baseline="0" dirty="0" err="1" smtClean="0"/>
              <a:t>dht</a:t>
            </a:r>
            <a:endParaRPr lang="en-GB" baseline="0" dirty="0" smtClean="0"/>
          </a:p>
          <a:p>
            <a:endParaRPr lang="en-GB" baseline="0" dirty="0" smtClean="0"/>
          </a:p>
          <a:p>
            <a:r>
              <a:rPr lang="en-US" dirty="0" smtClean="0"/>
              <a:t>AES 265 CBC (cipher block chaining) mode, 5 rounds</a:t>
            </a:r>
            <a:br>
              <a:rPr lang="en-US" dirty="0" smtClean="0"/>
            </a:br>
            <a:r>
              <a:rPr lang="en-US" dirty="0" smtClean="0"/>
              <a:t>key size is currently set to 128 bytes</a:t>
            </a:r>
            <a:endParaRPr lang="en-GB" baseline="0" dirty="0" smtClean="0"/>
          </a:p>
          <a:p>
            <a:endParaRPr lang="en-GB" baseline="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636461-188C-4B76-AE68-7C9C76992B1A}" type="slidenum">
              <a:rPr lang="fr-CH" smtClean="0"/>
              <a:pPr/>
              <a:t>14</a:t>
            </a:fld>
            <a:endParaRPr lang="fr-CH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LOC:</a:t>
            </a:r>
            <a:r>
              <a:rPr lang="en-GB" baseline="0" dirty="0" smtClean="0"/>
              <a:t> 2822 lines of C++</a:t>
            </a:r>
          </a:p>
          <a:p>
            <a:r>
              <a:rPr lang="en-GB" baseline="0" dirty="0" err="1" smtClean="0"/>
              <a:t>Garnter</a:t>
            </a:r>
            <a:r>
              <a:rPr lang="en-GB" baseline="0" dirty="0" smtClean="0"/>
              <a:t> (Feb’10): </a:t>
            </a:r>
            <a:r>
              <a:rPr lang="en-GB" baseline="0" dirty="0" err="1" smtClean="0"/>
              <a:t>Smybian</a:t>
            </a:r>
            <a:r>
              <a:rPr lang="en-GB" baseline="0" dirty="0" smtClean="0"/>
              <a:t> 46.9%, RIM 19.9, </a:t>
            </a:r>
            <a:r>
              <a:rPr lang="en-GB" baseline="0" dirty="0" err="1" smtClean="0"/>
              <a:t>iPhone</a:t>
            </a:r>
            <a:r>
              <a:rPr lang="en-GB" baseline="0" dirty="0" smtClean="0"/>
              <a:t> 14.4%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636461-188C-4B76-AE68-7C9C76992B1A}" type="slidenum">
              <a:rPr lang="fr-CH" smtClean="0"/>
              <a:pPr/>
              <a:t>15</a:t>
            </a:fld>
            <a:endParaRPr lang="fr-CH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636461-188C-4B76-AE68-7C9C76992B1A}" type="slidenum">
              <a:rPr lang="fr-CH" smtClean="0"/>
              <a:pPr/>
              <a:t>18</a:t>
            </a:fld>
            <a:endParaRPr lang="fr-CH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Enhance</a:t>
            </a:r>
            <a:r>
              <a:rPr lang="en-GB" baseline="0" dirty="0" smtClean="0"/>
              <a:t> Privacy -&gt; Possible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636461-188C-4B76-AE68-7C9C76992B1A}" type="slidenum">
              <a:rPr lang="fr-CH" smtClean="0"/>
              <a:pPr/>
              <a:t>20</a:t>
            </a:fld>
            <a:endParaRPr lang="fr-CH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636461-188C-4B76-AE68-7C9C76992B1A}" type="slidenum">
              <a:rPr lang="fr-CH" smtClean="0"/>
              <a:pPr/>
              <a:t>25</a:t>
            </a:fld>
            <a:endParaRPr lang="fr-CH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Sharing</a:t>
            </a:r>
            <a:r>
              <a:rPr lang="en-GB" baseline="0" dirty="0" smtClean="0"/>
              <a:t> based on these ideas (+</a:t>
            </a:r>
            <a:r>
              <a:rPr lang="en-GB" baseline="0" dirty="0" err="1" smtClean="0"/>
              <a:t>location_format</a:t>
            </a:r>
            <a:r>
              <a:rPr lang="en-GB" baseline="0" dirty="0" smtClean="0"/>
              <a:t> +</a:t>
            </a:r>
            <a:r>
              <a:rPr lang="en-GB" baseline="0" dirty="0" err="1" smtClean="0"/>
              <a:t>mobile_ressources</a:t>
            </a:r>
            <a:r>
              <a:rPr lang="en-GB" baseline="0" dirty="0" smtClean="0"/>
              <a:t> +</a:t>
            </a:r>
            <a:r>
              <a:rPr lang="en-GB" baseline="0" dirty="0" err="1" smtClean="0"/>
              <a:t>vanish_retroactive</a:t>
            </a:r>
            <a:r>
              <a:rPr lang="en-GB" baseline="0" dirty="0" smtClean="0"/>
              <a:t>)</a:t>
            </a:r>
            <a:endParaRPr lang="en-GB" dirty="0" smtClean="0"/>
          </a:p>
          <a:p>
            <a:pPr>
              <a:buFontTx/>
              <a:buNone/>
            </a:pPr>
            <a:r>
              <a:rPr lang="en-GB" baseline="0" dirty="0" smtClean="0"/>
              <a:t>New: location/map retrieval</a:t>
            </a:r>
          </a:p>
          <a:p>
            <a:pPr>
              <a:buFontTx/>
              <a:buNone/>
            </a:pPr>
            <a:endParaRPr lang="en-GB" baseline="0" dirty="0" smtClean="0"/>
          </a:p>
          <a:p>
            <a:pPr>
              <a:buFontTx/>
              <a:buNone/>
            </a:pPr>
            <a:r>
              <a:rPr lang="en-GB" baseline="0" dirty="0" err="1" smtClean="0"/>
              <a:t>Flybynight</a:t>
            </a:r>
            <a:r>
              <a:rPr lang="en-GB" baseline="0" dirty="0" smtClean="0"/>
              <a:t>: </a:t>
            </a:r>
            <a:r>
              <a:rPr lang="en-GB" baseline="0" dirty="0" err="1" smtClean="0"/>
              <a:t>ELGamal</a:t>
            </a:r>
            <a:r>
              <a:rPr lang="en-GB" baseline="0" dirty="0" smtClean="0"/>
              <a:t>, only fixed fields</a:t>
            </a:r>
          </a:p>
          <a:p>
            <a:pPr>
              <a:buFontTx/>
              <a:buNone/>
            </a:pPr>
            <a:r>
              <a:rPr lang="en-GB" baseline="0" dirty="0" err="1" smtClean="0"/>
              <a:t>Noyb</a:t>
            </a:r>
            <a:r>
              <a:rPr lang="en-GB" baseline="0" dirty="0" smtClean="0"/>
              <a:t>: AES</a:t>
            </a:r>
          </a:p>
          <a:p>
            <a:pPr>
              <a:buFontTx/>
              <a:buNone/>
            </a:pPr>
            <a:r>
              <a:rPr lang="en-GB" baseline="0" dirty="0" err="1" smtClean="0"/>
              <a:t>Beato</a:t>
            </a:r>
            <a:r>
              <a:rPr lang="en-GB" baseline="0" dirty="0" smtClean="0"/>
              <a:t>: hide all information from SNS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F3C347-165D-443D-96E5-009AB68D65C9}" type="slidenum">
              <a:rPr lang="en-GB" smtClean="0"/>
              <a:pPr/>
              <a:t>28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Use localization</a:t>
            </a:r>
            <a:r>
              <a:rPr lang="fr-CH" baseline="0" dirty="0" smtClean="0"/>
              <a:t> capability of mobile devices.</a:t>
            </a:r>
            <a:endParaRPr lang="fr-CH" dirty="0" smtClean="0"/>
          </a:p>
          <a:p>
            <a:endParaRPr lang="fr-CH" dirty="0" smtClean="0"/>
          </a:p>
          <a:p>
            <a:r>
              <a:rPr lang="fr-CH" dirty="0" smtClean="0"/>
              <a:t>We are not considering pure location based services. Instead location sharing services over online social networks. So PIR, PSI, and</a:t>
            </a:r>
            <a:r>
              <a:rPr lang="fr-CH" baseline="0" dirty="0" smtClean="0"/>
              <a:t> cloaking don’t work. </a:t>
            </a:r>
            <a:endParaRPr lang="fr-CH" dirty="0" smtClean="0"/>
          </a:p>
          <a:p>
            <a:endParaRPr lang="fr-CH" dirty="0" smtClean="0"/>
          </a:p>
          <a:p>
            <a:r>
              <a:rPr lang="fr-CH" dirty="0" smtClean="0"/>
              <a:t>Contact three types of location servers. </a:t>
            </a:r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636461-188C-4B76-AE68-7C9C76992B1A}" type="slidenum">
              <a:rPr lang="fr-CH" smtClean="0"/>
              <a:pPr/>
              <a:t>2</a:t>
            </a:fld>
            <a:endParaRPr lang="fr-CH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 implementation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636461-188C-4B76-AE68-7C9C76992B1A}" type="slidenum">
              <a:rPr lang="fr-CH" smtClean="0"/>
              <a:pPr/>
              <a:t>29</a:t>
            </a:fld>
            <a:endParaRPr lang="fr-CH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Area = </a:t>
            </a:r>
            <a:r>
              <a:rPr lang="fr-CH" dirty="0" err="1" smtClean="0"/>
              <a:t>current</a:t>
            </a:r>
            <a:r>
              <a:rPr lang="fr-CH" dirty="0" smtClean="0"/>
              <a:t> city </a:t>
            </a:r>
            <a:r>
              <a:rPr lang="fr-CH" dirty="0" err="1" smtClean="0"/>
              <a:t>eg</a:t>
            </a:r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636461-188C-4B76-AE68-7C9C76992B1A}" type="slidenum">
              <a:rPr lang="fr-CH" smtClean="0"/>
              <a:pPr/>
              <a:t>30</a:t>
            </a:fld>
            <a:endParaRPr lang="fr-CH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Location</a:t>
            </a:r>
            <a:r>
              <a:rPr lang="en-GB" baseline="0" dirty="0" smtClean="0"/>
              <a:t> sharing control </a:t>
            </a:r>
            <a:r>
              <a:rPr lang="en-GB" dirty="0" smtClean="0"/>
              <a:t>problems:</a:t>
            </a:r>
            <a:r>
              <a:rPr lang="en-GB" baseline="0" dirty="0" smtClean="0"/>
              <a:t> </a:t>
            </a:r>
            <a:r>
              <a:rPr lang="en-GB" baseline="0" dirty="0" err="1" smtClean="0"/>
              <a:t>misconfiguration</a:t>
            </a:r>
            <a:r>
              <a:rPr lang="en-GB" baseline="0" dirty="0" smtClean="0"/>
              <a:t>, permanently stored on server, API to spread info more easily. Hard to share only with subgroup (ala community detection)</a:t>
            </a:r>
            <a:endParaRPr lang="en-GB" dirty="0" smtClean="0"/>
          </a:p>
          <a:p>
            <a:r>
              <a:rPr lang="en-GB" baseline="0" dirty="0" smtClean="0"/>
              <a:t>How to control spread of location information?</a:t>
            </a:r>
          </a:p>
          <a:p>
            <a:endParaRPr lang="en-GB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Users are linkable.</a:t>
            </a:r>
            <a:r>
              <a:rPr lang="en-GB" baseline="0" dirty="0" smtClean="0"/>
              <a:t> 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636461-188C-4B76-AE68-7C9C76992B1A}" type="slidenum">
              <a:rPr lang="fr-CH" smtClean="0"/>
              <a:pPr/>
              <a:t>3</a:t>
            </a:fld>
            <a:endParaRPr lang="fr-CH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Location is Identity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636461-188C-4B76-AE68-7C9C76992B1A}" type="slidenum">
              <a:rPr lang="fr-CH" smtClean="0"/>
              <a:pPr/>
              <a:t>4</a:t>
            </a:fld>
            <a:endParaRPr lang="fr-CH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636461-188C-4B76-AE68-7C9C76992B1A}" type="slidenum">
              <a:rPr lang="fr-CH" smtClean="0"/>
              <a:pPr/>
              <a:t>5</a:t>
            </a:fld>
            <a:endParaRPr lang="fr-CH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Idea of using dummies</a:t>
            </a:r>
            <a:r>
              <a:rPr lang="en-US" baseline="0" dirty="0" smtClean="0"/>
              <a:t> not new. Used in </a:t>
            </a:r>
            <a:r>
              <a:rPr lang="en-US" baseline="0" dirty="0" err="1" smtClean="0"/>
              <a:t>gps</a:t>
            </a:r>
            <a:r>
              <a:rPr lang="en-US" baseline="0" dirty="0" smtClean="0"/>
              <a:t> traces. Results show that it is hard to do in a realistic fashion. We test and measure cost. Since done on mobile cell phone.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636461-188C-4B76-AE68-7C9C76992B1A}" type="slidenum">
              <a:rPr lang="fr-CH" smtClean="0"/>
              <a:pPr/>
              <a:t>7</a:t>
            </a:fld>
            <a:endParaRPr lang="fr-CH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GPS provides good privacy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Ask user where he’s mainly located to cache Access point database.</a:t>
            </a:r>
            <a:endParaRPr lang="en-US" dirty="0" smtClean="0"/>
          </a:p>
          <a:p>
            <a:endParaRPr lang="fr-CH" dirty="0" smtClean="0"/>
          </a:p>
          <a:p>
            <a:r>
              <a:rPr lang="fr-CH" dirty="0" smtClean="0"/>
              <a:t>How do we put db values in dummy requests.</a:t>
            </a:r>
          </a:p>
          <a:p>
            <a:endParaRPr lang="fr-CH" dirty="0" smtClean="0"/>
          </a:p>
          <a:p>
            <a:r>
              <a:rPr lang="fr-CH" dirty="0" smtClean="0"/>
              <a:t>Add image of wigle.net</a:t>
            </a:r>
          </a:p>
          <a:p>
            <a:r>
              <a:rPr lang="fr-CH" dirty="0" smtClean="0"/>
              <a:t>PROBLEM -&gt;</a:t>
            </a:r>
            <a:r>
              <a:rPr lang="fr-CH" baseline="0" dirty="0" smtClean="0"/>
              <a:t> service </a:t>
            </a:r>
            <a:r>
              <a:rPr lang="fr-CH" baseline="0" dirty="0" err="1" smtClean="0"/>
              <a:t>knows</a:t>
            </a:r>
            <a:r>
              <a:rPr lang="fr-CH" baseline="0" dirty="0" smtClean="0"/>
              <a:t> location</a:t>
            </a:r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636461-188C-4B76-AE68-7C9C76992B1A}" type="slidenum">
              <a:rPr lang="fr-CH" smtClean="0"/>
              <a:pPr/>
              <a:t>8</a:t>
            </a:fld>
            <a:endParaRPr lang="fr-CH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Learn</a:t>
            </a:r>
            <a:r>
              <a:rPr lang="en-US" baseline="0" dirty="0" smtClean="0"/>
              <a:t> from dummies =&gt; improve local database.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636461-188C-4B76-AE68-7C9C76992B1A}" type="slidenum">
              <a:rPr lang="fr-CH" smtClean="0"/>
              <a:pPr/>
              <a:t>9</a:t>
            </a:fld>
            <a:endParaRPr lang="fr-CH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Trackmenot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What should we do? We can follow</a:t>
            </a:r>
            <a:r>
              <a:rPr lang="en-US" baseline="0" dirty="0" smtClean="0"/>
              <a:t> statistic of users mobility =&gt; leak something. But we need to follow human mobility statistics.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636461-188C-4B76-AE68-7C9C76992B1A}" type="slidenum">
              <a:rPr lang="fr-CH" smtClean="0"/>
              <a:pPr/>
              <a:t>10</a:t>
            </a:fld>
            <a:endParaRPr lang="fr-CH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B74D-BDC4-6E4C-8439-669DC345D21D}" type="datetime1">
              <a:rPr lang="en-US" smtClean="0"/>
              <a:t>1/17/11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>
              <a:solidFill>
                <a:schemeClr val="accent1">
                  <a:tint val="2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BAA49-59E8-3947-B125-CFBF1C3D1D3B}" type="datetime1">
              <a:rPr lang="en-US" smtClean="0"/>
              <a:t>1/17/11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68A05-F4D4-E840-9C53-B5721D415C73}" type="datetime1">
              <a:rPr lang="en-US" smtClean="0"/>
              <a:t>1/17/11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29F4E-53D0-F347-AE05-F7DF6F9EAA25}" type="datetime1">
              <a:rPr lang="en-US" smtClean="0"/>
              <a:t>1/17/11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AF697-4FC4-1B47-9815-C0CA7DED9E46}" type="datetime1">
              <a:rPr lang="en-US" smtClean="0"/>
              <a:t>1/17/11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792DB-A5BA-AE45-81D9-6269596AE8A3}" type="datetime1">
              <a:rPr lang="en-US" smtClean="0"/>
              <a:t>1/17/11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6D72A-3D6B-0C40-8D22-4F6F770A4512}" type="datetime1">
              <a:rPr lang="en-US" smtClean="0"/>
              <a:t>1/17/11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F2949-D408-E044-91A1-8EBE7F2C63CB}" type="datetime1">
              <a:rPr lang="en-US" smtClean="0"/>
              <a:t>1/17/11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D3922-B13D-D24B-A7BA-C12334045A33}" type="datetime1">
              <a:rPr lang="en-US" smtClean="0"/>
              <a:t>1/17/11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D2BBB-EFC3-8F4A-BE1D-DA25BBFBFFEE}" type="datetime1">
              <a:rPr lang="en-US" smtClean="0"/>
              <a:t>1/17/11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42CFF-95E6-6D47-A92B-10FB408921B9}" type="datetime1">
              <a:rPr lang="en-US" smtClean="0"/>
              <a:t>1/17/11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fr-CH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FCAA5F-FD4A-3544-B2F9-76A2C72F1DB0}" type="datetime1">
              <a:rPr lang="en-US" smtClean="0"/>
              <a:t>1/17/11</a:t>
            </a:fld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 eaLnBrk="1" latinLnBrk="0" hangingPunct="1"/>
            <a:endParaRPr kumimoji="0" lang="en-US" sz="1000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sz="1000" b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effectLst/>
          <a:latin typeface="Helvetica"/>
          <a:ea typeface="+mj-ea"/>
          <a:cs typeface="Helvetica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Helvetica"/>
          <a:ea typeface="+mn-ea"/>
          <a:cs typeface="Helvetica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Helvetica"/>
          <a:ea typeface="+mn-ea"/>
          <a:cs typeface="Helvetica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Helvetica"/>
          <a:ea typeface="+mn-ea"/>
          <a:cs typeface="Helvetica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Helvetica"/>
          <a:ea typeface="+mn-ea"/>
          <a:cs typeface="Helvetica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Helvetica"/>
          <a:ea typeface="+mn-ea"/>
          <a:cs typeface="Helvetica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image" Target="../media/image4.jpe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5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0.png"/><Relationship Id="rId5" Type="http://schemas.openxmlformats.org/officeDocument/2006/relationships/image" Target="../media/image42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3.png"/><Relationship Id="rId5" Type="http://schemas.openxmlformats.org/officeDocument/2006/relationships/image" Target="../media/image4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chart" Target="../charts/char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3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4" Type="http://schemas.openxmlformats.org/officeDocument/2006/relationships/image" Target="../media/image16.gif"/><Relationship Id="rId4" Type="http://schemas.openxmlformats.org/officeDocument/2006/relationships/image" Target="../media/image6.gif"/><Relationship Id="rId7" Type="http://schemas.openxmlformats.org/officeDocument/2006/relationships/image" Target="../media/image9.jpeg"/><Relationship Id="rId11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6" Type="http://schemas.openxmlformats.org/officeDocument/2006/relationships/image" Target="../media/image18.png"/><Relationship Id="rId8" Type="http://schemas.openxmlformats.org/officeDocument/2006/relationships/image" Target="../media/image10.jpeg"/><Relationship Id="rId13" Type="http://schemas.openxmlformats.org/officeDocument/2006/relationships/image" Target="../media/image15.jpeg"/><Relationship Id="rId10" Type="http://schemas.openxmlformats.org/officeDocument/2006/relationships/image" Target="../media/image12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12" Type="http://schemas.openxmlformats.org/officeDocument/2006/relationships/image" Target="../media/image14.png"/><Relationship Id="rId17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9" Type="http://schemas.openxmlformats.org/officeDocument/2006/relationships/image" Target="../media/image11.gif"/><Relationship Id="rId3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46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3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3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4" Type="http://schemas.openxmlformats.org/officeDocument/2006/relationships/image" Target="../media/image31.png"/><Relationship Id="rId4" Type="http://schemas.openxmlformats.org/officeDocument/2006/relationships/image" Target="../media/image21.png"/><Relationship Id="rId7" Type="http://schemas.openxmlformats.org/officeDocument/2006/relationships/image" Target="../media/image24.png"/><Relationship Id="rId11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8" Type="http://schemas.openxmlformats.org/officeDocument/2006/relationships/image" Target="../media/image25.png"/><Relationship Id="rId13" Type="http://schemas.openxmlformats.org/officeDocument/2006/relationships/image" Target="../media/image30.png"/><Relationship Id="rId10" Type="http://schemas.openxmlformats.org/officeDocument/2006/relationships/image" Target="../media/image27.png"/><Relationship Id="rId5" Type="http://schemas.openxmlformats.org/officeDocument/2006/relationships/image" Target="../media/image22.png"/><Relationship Id="rId15" Type="http://schemas.openxmlformats.org/officeDocument/2006/relationships/image" Target="../media/image32.png"/><Relationship Id="rId12" Type="http://schemas.openxmlformats.org/officeDocument/2006/relationships/image" Target="../media/image29.png"/><Relationship Id="rId2" Type="http://schemas.openxmlformats.org/officeDocument/2006/relationships/notesSlide" Target="../notesSlides/notesSlide3.xml"/><Relationship Id="rId9" Type="http://schemas.openxmlformats.org/officeDocument/2006/relationships/image" Target="../media/image26.png"/><Relationship Id="rId3" Type="http://schemas.openxmlformats.org/officeDocument/2006/relationships/image" Target="../media/image20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4" Type="http://schemas.openxmlformats.org/officeDocument/2006/relationships/image" Target="../media/image31.png"/><Relationship Id="rId4" Type="http://schemas.openxmlformats.org/officeDocument/2006/relationships/image" Target="../media/image21.png"/><Relationship Id="rId7" Type="http://schemas.openxmlformats.org/officeDocument/2006/relationships/image" Target="../media/image24.png"/><Relationship Id="rId11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8" Type="http://schemas.openxmlformats.org/officeDocument/2006/relationships/image" Target="../media/image25.png"/><Relationship Id="rId13" Type="http://schemas.openxmlformats.org/officeDocument/2006/relationships/image" Target="../media/image30.png"/><Relationship Id="rId10" Type="http://schemas.openxmlformats.org/officeDocument/2006/relationships/image" Target="../media/image27.png"/><Relationship Id="rId5" Type="http://schemas.openxmlformats.org/officeDocument/2006/relationships/image" Target="../media/image22.png"/><Relationship Id="rId12" Type="http://schemas.openxmlformats.org/officeDocument/2006/relationships/image" Target="../media/image29.png"/><Relationship Id="rId2" Type="http://schemas.openxmlformats.org/officeDocument/2006/relationships/notesSlide" Target="../notesSlides/notesSlide5.xml"/><Relationship Id="rId9" Type="http://schemas.openxmlformats.org/officeDocument/2006/relationships/image" Target="../media/image26.png"/><Relationship Id="rId3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image" Target="../media/image9.jpeg"/><Relationship Id="rId5" Type="http://schemas.openxmlformats.org/officeDocument/2006/relationships/image" Target="../media/image10.jpeg"/><Relationship Id="rId7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png"/><Relationship Id="rId6" Type="http://schemas.openxmlformats.org/officeDocument/2006/relationships/image" Target="../media/image11.gif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image" Target="../media/image38.png"/><Relationship Id="rId4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5.png"/><Relationship Id="rId5" Type="http://schemas.openxmlformats.org/officeDocument/2006/relationships/image" Target="../media/image3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304800"/>
            <a:ext cx="8639175" cy="1470025"/>
          </a:xfrm>
        </p:spPr>
        <p:txBody>
          <a:bodyPr>
            <a:normAutofit/>
          </a:bodyPr>
          <a:lstStyle/>
          <a:p>
            <a:pPr algn="l"/>
            <a:r>
              <a:rPr lang="en-US" sz="4000" b="1" dirty="0" smtClean="0">
                <a:solidFill>
                  <a:srgbClr val="C00000"/>
                </a:solidFill>
                <a:latin typeface="Calibri" charset="0"/>
              </a:rPr>
              <a:t>Private Sharing of User Location </a:t>
            </a:r>
            <a:br>
              <a:rPr lang="en-US" sz="4000" b="1" dirty="0" smtClean="0">
                <a:solidFill>
                  <a:srgbClr val="C00000"/>
                </a:solidFill>
                <a:latin typeface="Calibri" charset="0"/>
              </a:rPr>
            </a:br>
            <a:r>
              <a:rPr lang="en-US" sz="4000" b="1" dirty="0" smtClean="0">
                <a:solidFill>
                  <a:srgbClr val="C00000"/>
                </a:solidFill>
                <a:latin typeface="Calibri" charset="0"/>
              </a:rPr>
              <a:t>over Online Social Networks</a:t>
            </a:r>
            <a:endParaRPr lang="en-US" sz="2000" b="1" dirty="0">
              <a:solidFill>
                <a:srgbClr val="C00000"/>
              </a:solidFill>
              <a:latin typeface="Calibri" charset="0"/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2425" y="1803400"/>
            <a:ext cx="7380288" cy="2082800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  <a:spcAft>
                <a:spcPts val="600"/>
              </a:spcAft>
            </a:pPr>
            <a:r>
              <a:rPr lang="en-US" sz="1800" b="1" i="1" dirty="0" err="1">
                <a:solidFill>
                  <a:srgbClr val="404040"/>
                </a:solidFill>
                <a:latin typeface="Calibri" charset="0"/>
              </a:rPr>
              <a:t>Julien</a:t>
            </a:r>
            <a:r>
              <a:rPr lang="en-US" sz="1800" b="1" i="1" dirty="0">
                <a:solidFill>
                  <a:srgbClr val="404040"/>
                </a:solidFill>
                <a:latin typeface="Calibri" charset="0"/>
              </a:rPr>
              <a:t> </a:t>
            </a:r>
            <a:r>
              <a:rPr lang="en-US" sz="1800" b="1" i="1" dirty="0" err="1">
                <a:solidFill>
                  <a:srgbClr val="404040"/>
                </a:solidFill>
                <a:latin typeface="Calibri" charset="0"/>
              </a:rPr>
              <a:t>Freudiger</a:t>
            </a:r>
            <a:r>
              <a:rPr lang="en-US" sz="1800" dirty="0">
                <a:solidFill>
                  <a:srgbClr val="404040"/>
                </a:solidFill>
                <a:latin typeface="Calibri" charset="0"/>
              </a:rPr>
              <a:t>,</a:t>
            </a:r>
            <a:r>
              <a:rPr lang="en-US" sz="1800" dirty="0" smtClean="0">
                <a:solidFill>
                  <a:srgbClr val="404040"/>
                </a:solidFill>
                <a:latin typeface="Calibri" charset="0"/>
              </a:rPr>
              <a:t> </a:t>
            </a:r>
            <a:r>
              <a:rPr lang="en-US" sz="1800" dirty="0" err="1" smtClean="0">
                <a:solidFill>
                  <a:srgbClr val="404040"/>
                </a:solidFill>
                <a:latin typeface="Calibri" charset="0"/>
              </a:rPr>
              <a:t>Raoul</a:t>
            </a:r>
            <a:r>
              <a:rPr lang="en-US" sz="1800" dirty="0" smtClean="0">
                <a:solidFill>
                  <a:srgbClr val="404040"/>
                </a:solidFill>
                <a:latin typeface="Calibri" charset="0"/>
              </a:rPr>
              <a:t> </a:t>
            </a:r>
            <a:r>
              <a:rPr lang="en-US" sz="1800" dirty="0" err="1" smtClean="0">
                <a:solidFill>
                  <a:srgbClr val="404040"/>
                </a:solidFill>
                <a:latin typeface="Calibri" charset="0"/>
              </a:rPr>
              <a:t>Neu</a:t>
            </a:r>
            <a:r>
              <a:rPr lang="en-US" sz="1800" dirty="0" smtClean="0">
                <a:solidFill>
                  <a:srgbClr val="404040"/>
                </a:solidFill>
                <a:latin typeface="Calibri" charset="0"/>
              </a:rPr>
              <a:t> and </a:t>
            </a:r>
            <a:r>
              <a:rPr lang="en-US" sz="1800" dirty="0">
                <a:solidFill>
                  <a:srgbClr val="404040"/>
                </a:solidFill>
                <a:latin typeface="Calibri" charset="0"/>
              </a:rPr>
              <a:t>Jean-Pierre </a:t>
            </a:r>
            <a:r>
              <a:rPr lang="en-US" sz="1800" dirty="0" err="1" smtClean="0">
                <a:solidFill>
                  <a:srgbClr val="404040"/>
                </a:solidFill>
                <a:latin typeface="Calibri" charset="0"/>
              </a:rPr>
              <a:t>Hubaux</a:t>
            </a:r>
            <a:r>
              <a:rPr lang="en-US" sz="1800" dirty="0" smtClean="0">
                <a:solidFill>
                  <a:srgbClr val="404040"/>
                </a:solidFill>
                <a:latin typeface="Calibri" charset="0"/>
              </a:rPr>
              <a:t>  -  </a:t>
            </a:r>
            <a:r>
              <a:rPr lang="en-US" sz="1800" b="1" dirty="0" smtClean="0">
                <a:solidFill>
                  <a:srgbClr val="404040"/>
                </a:solidFill>
                <a:latin typeface="Calibri" charset="0"/>
              </a:rPr>
              <a:t>EPFL, Switzerland</a:t>
            </a:r>
            <a:r>
              <a:rPr lang="en-US" sz="1800" dirty="0" smtClean="0">
                <a:solidFill>
                  <a:srgbClr val="404040"/>
                </a:solidFill>
                <a:latin typeface="Calibri" charset="0"/>
              </a:rPr>
              <a:t> </a:t>
            </a:r>
          </a:p>
          <a:p>
            <a:pPr algn="l" eaLnBrk="1" hangingPunct="1">
              <a:lnSpc>
                <a:spcPct val="80000"/>
              </a:lnSpc>
              <a:spcAft>
                <a:spcPts val="600"/>
              </a:spcAft>
            </a:pPr>
            <a:r>
              <a:rPr lang="en-US" sz="1200" dirty="0" err="1" smtClean="0">
                <a:solidFill>
                  <a:srgbClr val="404040"/>
                </a:solidFill>
                <a:latin typeface="Calibri" charset="0"/>
              </a:rPr>
              <a:t>HotPETs</a:t>
            </a:r>
            <a:r>
              <a:rPr lang="en-US" sz="1200" dirty="0" smtClean="0">
                <a:solidFill>
                  <a:srgbClr val="404040"/>
                </a:solidFill>
                <a:latin typeface="Calibri" charset="0"/>
              </a:rPr>
              <a:t>, Berlin, July 2010</a:t>
            </a:r>
            <a:endParaRPr lang="en-US" sz="1200" dirty="0">
              <a:solidFill>
                <a:srgbClr val="404040"/>
              </a:solidFill>
              <a:latin typeface="Calibri" charset="0"/>
            </a:endParaRPr>
          </a:p>
        </p:txBody>
      </p:sp>
      <p:pic>
        <p:nvPicPr>
          <p:cNvPr id="6" name="Picture 5" descr="Screen shot 2010-07-22 at 1.38.18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3200" y="2362200"/>
            <a:ext cx="4087254" cy="3810000"/>
          </a:xfrm>
          <a:prstGeom prst="rect">
            <a:avLst/>
          </a:prstGeom>
          <a:effectLst>
            <a:reflection stA="43000" endPos="16000" dir="5400000" sy="-100000" algn="bl" rotWithShape="0"/>
          </a:effectLst>
        </p:spPr>
      </p:pic>
      <p:grpSp>
        <p:nvGrpSpPr>
          <p:cNvPr id="9" name="Group 8"/>
          <p:cNvGrpSpPr/>
          <p:nvPr/>
        </p:nvGrpSpPr>
        <p:grpSpPr>
          <a:xfrm>
            <a:off x="4343400" y="2819400"/>
            <a:ext cx="838200" cy="1066800"/>
            <a:chOff x="990600" y="3505200"/>
            <a:chExt cx="838200" cy="1143000"/>
          </a:xfrm>
        </p:grpSpPr>
        <p:sp>
          <p:nvSpPr>
            <p:cNvPr id="7" name="Rectangular Callout 6"/>
            <p:cNvSpPr/>
            <p:nvPr/>
          </p:nvSpPr>
          <p:spPr>
            <a:xfrm>
              <a:off x="990600" y="3505200"/>
              <a:ext cx="838200" cy="1143000"/>
            </a:xfrm>
            <a:prstGeom prst="wedgeRectCallou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" name="Picture 7" descr="36811fd84ae1e190009f7097c8df0caa.jp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66800" y="3581400"/>
              <a:ext cx="673100" cy="985157"/>
            </a:xfrm>
            <a:prstGeom prst="rect">
              <a:avLst/>
            </a:prstGeom>
          </p:spPr>
        </p:pic>
      </p:grpSp>
      <p:grpSp>
        <p:nvGrpSpPr>
          <p:cNvPr id="15" name="Group 14"/>
          <p:cNvGrpSpPr/>
          <p:nvPr/>
        </p:nvGrpSpPr>
        <p:grpSpPr>
          <a:xfrm>
            <a:off x="3124200" y="4495800"/>
            <a:ext cx="838200" cy="1066800"/>
            <a:chOff x="3124200" y="4495800"/>
            <a:chExt cx="838200" cy="1066800"/>
          </a:xfrm>
        </p:grpSpPr>
        <p:sp>
          <p:nvSpPr>
            <p:cNvPr id="11" name="Rectangular Callout 10"/>
            <p:cNvSpPr/>
            <p:nvPr/>
          </p:nvSpPr>
          <p:spPr>
            <a:xfrm>
              <a:off x="3124200" y="4495800"/>
              <a:ext cx="838200" cy="1066800"/>
            </a:xfrm>
            <a:prstGeom prst="wedgeRectCallou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3" name="Picture 12" descr="pic.php.jp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163330" y="4572000"/>
              <a:ext cx="722870" cy="914400"/>
            </a:xfrm>
            <a:prstGeom prst="rect">
              <a:avLst/>
            </a:prstGeom>
          </p:spPr>
        </p:pic>
      </p:grpSp>
      <p:grpSp>
        <p:nvGrpSpPr>
          <p:cNvPr id="16" name="Group 15"/>
          <p:cNvGrpSpPr/>
          <p:nvPr/>
        </p:nvGrpSpPr>
        <p:grpSpPr>
          <a:xfrm>
            <a:off x="5638800" y="4267200"/>
            <a:ext cx="838200" cy="1066800"/>
            <a:chOff x="5638800" y="4267200"/>
            <a:chExt cx="838200" cy="1066800"/>
          </a:xfrm>
        </p:grpSpPr>
        <p:sp>
          <p:nvSpPr>
            <p:cNvPr id="10" name="Rectangular Callout 9"/>
            <p:cNvSpPr/>
            <p:nvPr/>
          </p:nvSpPr>
          <p:spPr>
            <a:xfrm>
              <a:off x="5638800" y="4267200"/>
              <a:ext cx="838200" cy="1066800"/>
            </a:xfrm>
            <a:prstGeom prst="wedgeRectCallou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13" descr="ec6e411553d04950c3225c1fbdc8d116.jp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715000" y="4343400"/>
              <a:ext cx="685800" cy="914400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Clever Dummy Queries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057400"/>
            <a:ext cx="8229600" cy="2362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fr-CH" dirty="0" smtClean="0"/>
              <a:t>	Constraints </a:t>
            </a:r>
          </a:p>
          <a:p>
            <a:pPr lvl="1"/>
            <a:r>
              <a:rPr lang="fr-CH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Spatial</a:t>
            </a:r>
          </a:p>
          <a:p>
            <a:pPr lvl="1"/>
            <a:r>
              <a:rPr lang="fr-CH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Temporal</a:t>
            </a:r>
          </a:p>
          <a:p>
            <a:pPr lvl="1"/>
            <a:r>
              <a:rPr lang="fr-CH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Statistical</a:t>
            </a:r>
            <a:endParaRPr lang="fr-CH" baseline="300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10</a:t>
            </a:fld>
            <a:endParaRPr kumimoji="0" lang="en-US"/>
          </a:p>
        </p:txBody>
      </p:sp>
      <p:sp>
        <p:nvSpPr>
          <p:cNvPr id="6" name="TextBox 5"/>
          <p:cNvSpPr txBox="1"/>
          <p:nvPr/>
        </p:nvSpPr>
        <p:spPr>
          <a:xfrm>
            <a:off x="214282" y="5842337"/>
            <a:ext cx="850112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CH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 You, WC </a:t>
            </a:r>
            <a:r>
              <a:rPr lang="en-US" sz="14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Peng</a:t>
            </a:r>
            <a:r>
              <a:rPr 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WC Lee. </a:t>
            </a:r>
            <a:r>
              <a:rPr 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Protecting moving trajectories with dummies</a:t>
            </a:r>
            <a:r>
              <a:rPr 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 In PALMS 2007</a:t>
            </a:r>
          </a:p>
          <a:p>
            <a:r>
              <a:rPr lang="es-ES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MC González, CA Hidalgo, AL Barabási</a:t>
            </a:r>
            <a:r>
              <a:rPr 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Understanding individual human mobility patterns</a:t>
            </a:r>
            <a:r>
              <a:rPr 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s-ES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Nature. 2008</a:t>
            </a:r>
            <a:endParaRPr lang="fr-CH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810000" y="4724400"/>
            <a:ext cx="4531809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None/>
            </a:pPr>
            <a:r>
              <a:rPr lang="fr-CH" sz="3200" dirty="0" smtClean="0"/>
              <a:t>Generate </a:t>
            </a:r>
            <a:r>
              <a:rPr lang="fr-CH" sz="3200" dirty="0" smtClean="0">
                <a:solidFill>
                  <a:srgbClr val="FF6600"/>
                </a:solidFill>
              </a:rPr>
              <a:t>virtual identities</a:t>
            </a:r>
          </a:p>
        </p:txBody>
      </p:sp>
      <p:pic>
        <p:nvPicPr>
          <p:cNvPr id="8" name="Picture 7" descr="virtual-team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0400" y="1371600"/>
            <a:ext cx="5257443" cy="35067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Privacy-Preserving Visualization</a:t>
            </a:r>
            <a:br>
              <a:rPr lang="fr-CH" dirty="0" smtClean="0"/>
            </a:br>
            <a:r>
              <a:rPr lang="fr-CH" sz="3111" dirty="0" smtClean="0">
                <a:solidFill>
                  <a:srgbClr val="7F7F7F"/>
                </a:solidFill>
              </a:rPr>
              <a:t>Attribute Obfuscation</a:t>
            </a:r>
            <a:endParaRPr lang="fr-CH" dirty="0">
              <a:solidFill>
                <a:srgbClr val="7F7F7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11</a:t>
            </a:fld>
            <a:endParaRPr kumimoji="0"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3595710"/>
            <a:ext cx="17145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838200" y="1500174"/>
            <a:ext cx="1906800" cy="142876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H" b="1" dirty="0" smtClean="0">
                <a:solidFill>
                  <a:schemeClr val="tx1"/>
                </a:solidFill>
              </a:rPr>
              <a:t>User</a:t>
            </a:r>
            <a:r>
              <a:rPr lang="fr-CH" dirty="0" smtClean="0">
                <a:solidFill>
                  <a:schemeClr val="tx1"/>
                </a:solidFill>
              </a:rPr>
              <a:t>: </a:t>
            </a:r>
            <a:r>
              <a:rPr lang="fr-CH" i="1" dirty="0" smtClean="0">
                <a:solidFill>
                  <a:srgbClr val="404040"/>
                </a:solidFill>
              </a:rPr>
              <a:t>46.52, 6.55</a:t>
            </a:r>
          </a:p>
          <a:p>
            <a:r>
              <a:rPr lang="fr-CH" b="1" dirty="0" smtClean="0">
                <a:solidFill>
                  <a:schemeClr val="tx1"/>
                </a:solidFill>
              </a:rPr>
              <a:t>A</a:t>
            </a:r>
            <a:r>
              <a:rPr lang="fr-CH" dirty="0" smtClean="0">
                <a:solidFill>
                  <a:schemeClr val="tx1"/>
                </a:solidFill>
              </a:rPr>
              <a:t>: </a:t>
            </a:r>
            <a:r>
              <a:rPr lang="fr-CH" i="1" dirty="0" smtClean="0">
                <a:solidFill>
                  <a:srgbClr val="404040"/>
                </a:solidFill>
              </a:rPr>
              <a:t>46.52,6.56</a:t>
            </a:r>
          </a:p>
          <a:p>
            <a:r>
              <a:rPr lang="fr-CH" b="1" dirty="0" smtClean="0">
                <a:solidFill>
                  <a:schemeClr val="tx1"/>
                </a:solidFill>
              </a:rPr>
              <a:t>B</a:t>
            </a:r>
            <a:r>
              <a:rPr lang="fr-CH" dirty="0" smtClean="0">
                <a:solidFill>
                  <a:schemeClr val="tx1"/>
                </a:solidFill>
              </a:rPr>
              <a:t>: </a:t>
            </a:r>
            <a:r>
              <a:rPr lang="fr-CH" i="1" dirty="0" smtClean="0">
                <a:solidFill>
                  <a:srgbClr val="404040"/>
                </a:solidFill>
              </a:rPr>
              <a:t>46.52,6.59</a:t>
            </a:r>
          </a:p>
          <a:p>
            <a:r>
              <a:rPr lang="fr-CH" b="1" dirty="0" smtClean="0">
                <a:solidFill>
                  <a:schemeClr val="tx1"/>
                </a:solidFill>
              </a:rPr>
              <a:t>C</a:t>
            </a:r>
            <a:r>
              <a:rPr lang="fr-CH" dirty="0" smtClean="0">
                <a:solidFill>
                  <a:schemeClr val="tx1"/>
                </a:solidFill>
              </a:rPr>
              <a:t>: </a:t>
            </a:r>
            <a:r>
              <a:rPr lang="fr-CH" i="1" dirty="0" smtClean="0">
                <a:solidFill>
                  <a:srgbClr val="404040"/>
                </a:solidFill>
              </a:rPr>
              <a:t>46.51,6.56</a:t>
            </a:r>
            <a:endParaRPr lang="fr-CH" i="1" dirty="0">
              <a:solidFill>
                <a:srgbClr val="404040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14822" y="3571876"/>
            <a:ext cx="17145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86644" y="3571876"/>
            <a:ext cx="17145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Rectangle 8"/>
          <p:cNvSpPr/>
          <p:nvPr/>
        </p:nvSpPr>
        <p:spPr>
          <a:xfrm>
            <a:off x="3929058" y="1500174"/>
            <a:ext cx="2214578" cy="4286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b="1" dirty="0" smtClean="0">
                <a:solidFill>
                  <a:schemeClr val="tx1"/>
                </a:solidFill>
              </a:rPr>
              <a:t>Center</a:t>
            </a:r>
            <a:r>
              <a:rPr lang="fr-CH" dirty="0" smtClean="0">
                <a:solidFill>
                  <a:schemeClr val="tx1"/>
                </a:solidFill>
              </a:rPr>
              <a:t>: </a:t>
            </a:r>
            <a:r>
              <a:rPr lang="fr-CH" i="1" dirty="0" smtClean="0">
                <a:solidFill>
                  <a:srgbClr val="404040"/>
                </a:solidFill>
              </a:rPr>
              <a:t>46.51, 6.57</a:t>
            </a:r>
          </a:p>
        </p:txBody>
      </p:sp>
      <p:cxnSp>
        <p:nvCxnSpPr>
          <p:cNvPr id="10" name="Straight Arrow Connector 9"/>
          <p:cNvCxnSpPr>
            <a:stCxn id="6" idx="2"/>
            <a:endCxn id="2050" idx="0"/>
          </p:cNvCxnSpPr>
          <p:nvPr/>
        </p:nvCxnSpPr>
        <p:spPr>
          <a:xfrm rot="5400000">
            <a:off x="1458212" y="3262322"/>
            <a:ext cx="666776" cy="0"/>
          </a:xfrm>
          <a:prstGeom prst="straightConnector1">
            <a:avLst/>
          </a:prstGeom>
          <a:ln w="38100">
            <a:solidFill>
              <a:schemeClr val="accent1"/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9" idx="2"/>
            <a:endCxn id="2051" idx="0"/>
          </p:cNvCxnSpPr>
          <p:nvPr/>
        </p:nvCxnSpPr>
        <p:spPr>
          <a:xfrm rot="16200000" flipH="1">
            <a:off x="4214810" y="2750338"/>
            <a:ext cx="1643074" cy="0"/>
          </a:xfrm>
          <a:prstGeom prst="straightConnector1">
            <a:avLst/>
          </a:prstGeom>
          <a:ln w="38100">
            <a:solidFill>
              <a:schemeClr val="accent1"/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2051" idx="3"/>
            <a:endCxn id="8" idx="1"/>
          </p:cNvCxnSpPr>
          <p:nvPr/>
        </p:nvCxnSpPr>
        <p:spPr>
          <a:xfrm>
            <a:off x="5929322" y="5095876"/>
            <a:ext cx="1357322" cy="1588"/>
          </a:xfrm>
          <a:prstGeom prst="straightConnector1">
            <a:avLst/>
          </a:prstGeom>
          <a:ln w="38100">
            <a:solidFill>
              <a:schemeClr val="accent1"/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5980122" y="4422784"/>
            <a:ext cx="10953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L</a:t>
            </a:r>
            <a:r>
              <a:rPr lang="fr-CH" b="1" dirty="0" smtClean="0"/>
              <a:t>ocal</a:t>
            </a:r>
          </a:p>
          <a:p>
            <a:pPr algn="ctr"/>
            <a:r>
              <a:rPr lang="fr-CH" dirty="0" smtClean="0"/>
              <a:t>Javascript</a:t>
            </a:r>
            <a:endParaRPr lang="fr-CH" dirty="0"/>
          </a:p>
        </p:txBody>
      </p:sp>
      <p:pic>
        <p:nvPicPr>
          <p:cNvPr id="18" name="Picture 17" descr="pinMe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14480" y="4572008"/>
            <a:ext cx="200025" cy="323850"/>
          </a:xfrm>
          <a:prstGeom prst="rect">
            <a:avLst/>
          </a:prstGeom>
        </p:spPr>
      </p:pic>
      <p:pic>
        <p:nvPicPr>
          <p:cNvPr id="19" name="Picture 18" descr="pinMe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72462" y="4572008"/>
            <a:ext cx="200025" cy="323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3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Screenshot-1.png"/>
          <p:cNvPicPr>
            <a:picLocks noChangeAspect="1"/>
          </p:cNvPicPr>
          <p:nvPr/>
        </p:nvPicPr>
        <p:blipFill>
          <a:blip r:embed="rId3"/>
          <a:srcRect l="5833" t="28124" r="33297" b="22418"/>
          <a:stretch>
            <a:fillRect/>
          </a:stretch>
        </p:blipFill>
        <p:spPr>
          <a:xfrm>
            <a:off x="266640" y="1142984"/>
            <a:ext cx="8572560" cy="557216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r-CH" dirty="0" smtClean="0"/>
              <a:t>Privacy-Preserving Visualization</a:t>
            </a:r>
            <a:br>
              <a:rPr lang="fr-CH" dirty="0" smtClean="0"/>
            </a:br>
            <a:r>
              <a:rPr lang="fr-CH" sz="2800" dirty="0" smtClean="0">
                <a:solidFill>
                  <a:srgbClr val="7F7F7F"/>
                </a:solidFill>
              </a:rPr>
              <a:t>Query Obfuscation &amp; Caching</a:t>
            </a:r>
            <a:endParaRPr lang="fr-CH" sz="2400" dirty="0">
              <a:solidFill>
                <a:srgbClr val="7F7F7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12</a:t>
            </a:fld>
            <a:endParaRPr kumimoji="0" lang="en-US"/>
          </a:p>
        </p:txBody>
      </p:sp>
      <p:sp>
        <p:nvSpPr>
          <p:cNvPr id="18" name="Rectangle 17"/>
          <p:cNvSpPr/>
          <p:nvPr/>
        </p:nvSpPr>
        <p:spPr>
          <a:xfrm>
            <a:off x="3714744" y="3929066"/>
            <a:ext cx="1714512" cy="278608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9" name="Rectangle 18"/>
          <p:cNvSpPr/>
          <p:nvPr/>
        </p:nvSpPr>
        <p:spPr>
          <a:xfrm>
            <a:off x="2000232" y="3929066"/>
            <a:ext cx="1714512" cy="278608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1" name="Rectangle 20"/>
          <p:cNvSpPr/>
          <p:nvPr/>
        </p:nvSpPr>
        <p:spPr>
          <a:xfrm>
            <a:off x="285720" y="3929066"/>
            <a:ext cx="1714512" cy="278608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2" name="Rectangle 21"/>
          <p:cNvSpPr/>
          <p:nvPr/>
        </p:nvSpPr>
        <p:spPr>
          <a:xfrm>
            <a:off x="5429256" y="3929066"/>
            <a:ext cx="1714512" cy="278608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3" name="Rectangle 22"/>
          <p:cNvSpPr/>
          <p:nvPr/>
        </p:nvSpPr>
        <p:spPr>
          <a:xfrm>
            <a:off x="7143768" y="3929066"/>
            <a:ext cx="1714512" cy="278608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4" name="Rectangle 23"/>
          <p:cNvSpPr/>
          <p:nvPr/>
        </p:nvSpPr>
        <p:spPr>
          <a:xfrm>
            <a:off x="3714744" y="1142984"/>
            <a:ext cx="1714512" cy="278608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5" name="Rectangle 24"/>
          <p:cNvSpPr/>
          <p:nvPr/>
        </p:nvSpPr>
        <p:spPr>
          <a:xfrm>
            <a:off x="2000232" y="1142984"/>
            <a:ext cx="1714512" cy="278608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6" name="Rectangle 25"/>
          <p:cNvSpPr/>
          <p:nvPr/>
        </p:nvSpPr>
        <p:spPr>
          <a:xfrm>
            <a:off x="285720" y="1142984"/>
            <a:ext cx="1714512" cy="278608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7" name="Rectangle 26"/>
          <p:cNvSpPr/>
          <p:nvPr/>
        </p:nvSpPr>
        <p:spPr>
          <a:xfrm>
            <a:off x="5429256" y="1142984"/>
            <a:ext cx="1714512" cy="278608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8" name="Rectangle 27"/>
          <p:cNvSpPr/>
          <p:nvPr/>
        </p:nvSpPr>
        <p:spPr>
          <a:xfrm>
            <a:off x="7143768" y="1142984"/>
            <a:ext cx="1714512" cy="278608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pic>
        <p:nvPicPr>
          <p:cNvPr id="40" name="Picture 39" descr="pin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6248" y="5214950"/>
            <a:ext cx="200025" cy="323850"/>
          </a:xfrm>
          <a:prstGeom prst="rect">
            <a:avLst/>
          </a:prstGeom>
        </p:spPr>
      </p:pic>
      <p:pic>
        <p:nvPicPr>
          <p:cNvPr id="41" name="Picture 40" descr="pin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47800" y="3276600"/>
            <a:ext cx="200025" cy="323850"/>
          </a:xfrm>
          <a:prstGeom prst="rect">
            <a:avLst/>
          </a:prstGeom>
        </p:spPr>
      </p:pic>
      <p:pic>
        <p:nvPicPr>
          <p:cNvPr id="44" name="Picture 43" descr="pin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9388" y="5643578"/>
            <a:ext cx="200025" cy="323850"/>
          </a:xfrm>
          <a:prstGeom prst="rect">
            <a:avLst/>
          </a:prstGeom>
        </p:spPr>
      </p:pic>
      <p:pic>
        <p:nvPicPr>
          <p:cNvPr id="45" name="Picture 44" descr="dummypin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62400" y="4800600"/>
            <a:ext cx="200025" cy="323850"/>
          </a:xfrm>
          <a:prstGeom prst="rect">
            <a:avLst/>
          </a:prstGeom>
        </p:spPr>
      </p:pic>
      <p:pic>
        <p:nvPicPr>
          <p:cNvPr id="48" name="Picture 47" descr="dummypin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4400" y="2514600"/>
            <a:ext cx="200025" cy="323850"/>
          </a:xfrm>
          <a:prstGeom prst="rect">
            <a:avLst/>
          </a:prstGeom>
        </p:spPr>
      </p:pic>
      <p:pic>
        <p:nvPicPr>
          <p:cNvPr id="49" name="Picture 48" descr="dummypin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86776" y="3214686"/>
            <a:ext cx="200025" cy="323850"/>
          </a:xfrm>
          <a:prstGeom prst="rect">
            <a:avLst/>
          </a:prstGeom>
        </p:spPr>
      </p:pic>
      <p:grpSp>
        <p:nvGrpSpPr>
          <p:cNvPr id="57" name="Group 56"/>
          <p:cNvGrpSpPr/>
          <p:nvPr/>
        </p:nvGrpSpPr>
        <p:grpSpPr>
          <a:xfrm>
            <a:off x="279400" y="1158836"/>
            <a:ext cx="3429024" cy="5559464"/>
            <a:chOff x="438120" y="1308084"/>
            <a:chExt cx="3429024" cy="5559464"/>
          </a:xfrm>
          <a:solidFill>
            <a:schemeClr val="bg1"/>
          </a:solidFill>
        </p:grpSpPr>
        <p:sp>
          <p:nvSpPr>
            <p:cNvPr id="52" name="Rectangle 51"/>
            <p:cNvSpPr/>
            <p:nvPr/>
          </p:nvSpPr>
          <p:spPr>
            <a:xfrm>
              <a:off x="438120" y="4081466"/>
              <a:ext cx="1714512" cy="2786082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2152632" y="1308084"/>
              <a:ext cx="1714512" cy="2786082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3733788" y="1155700"/>
            <a:ext cx="1714512" cy="278608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56" name="Rectangle 55"/>
          <p:cNvSpPr/>
          <p:nvPr/>
        </p:nvSpPr>
        <p:spPr>
          <a:xfrm>
            <a:off x="1955800" y="3932218"/>
            <a:ext cx="1714512" cy="278608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46" grpId="0" animBg="1"/>
      <p:bldP spid="5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Privacy-Preserving Sharing</a:t>
            </a:r>
            <a:br>
              <a:rPr lang="fr-CH" dirty="0" smtClean="0"/>
            </a:br>
            <a:r>
              <a:rPr lang="fr-CH" sz="3111" dirty="0" smtClean="0">
                <a:solidFill>
                  <a:srgbClr val="7F7F7F"/>
                </a:solidFill>
              </a:rPr>
              <a:t>Security Association</a:t>
            </a:r>
            <a:endParaRPr lang="en-US" dirty="0">
              <a:solidFill>
                <a:srgbClr val="7F7F7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959100"/>
            <a:ext cx="8229600" cy="31670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Side channel for secret sharing</a:t>
            </a:r>
          </a:p>
          <a:p>
            <a:pPr lvl="1"/>
            <a:r>
              <a:rPr lang="en-US" dirty="0" smtClean="0"/>
              <a:t>Bluetooth</a:t>
            </a:r>
          </a:p>
          <a:p>
            <a:pPr lvl="1"/>
            <a:r>
              <a:rPr lang="en-US" dirty="0" smtClean="0"/>
              <a:t>SMS (trust in cellular operator)</a:t>
            </a:r>
          </a:p>
          <a:p>
            <a:pPr lvl="1">
              <a:spcAft>
                <a:spcPts val="1200"/>
              </a:spcAft>
            </a:pPr>
            <a:r>
              <a:rPr lang="en-US" dirty="0" smtClean="0"/>
              <a:t>Phone Call</a:t>
            </a:r>
          </a:p>
          <a:p>
            <a:pPr>
              <a:spcAft>
                <a:spcPts val="1200"/>
              </a:spcAft>
              <a:buNone/>
            </a:pPr>
            <a:r>
              <a:rPr lang="en-US" dirty="0" smtClean="0"/>
              <a:t>Obtain </a:t>
            </a:r>
            <a:r>
              <a:rPr lang="en-US" dirty="0" err="1" smtClean="0"/>
              <a:t>pairwise</a:t>
            </a:r>
            <a:r>
              <a:rPr lang="en-US" dirty="0" smtClean="0"/>
              <a:t> secret </a:t>
            </a:r>
            <a:r>
              <a:rPr lang="en-US" dirty="0" smtClean="0">
                <a:solidFill>
                  <a:srgbClr val="FF6600"/>
                </a:solidFill>
              </a:rPr>
              <a:t>K</a:t>
            </a:r>
            <a:r>
              <a:rPr lang="en-US" baseline="-25000" dirty="0" smtClean="0">
                <a:solidFill>
                  <a:srgbClr val="FF6600"/>
                </a:solidFill>
              </a:rPr>
              <a:t>i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13</a:t>
            </a:fld>
            <a:endParaRPr kumimoji="0" lang="en-US"/>
          </a:p>
        </p:txBody>
      </p:sp>
      <p:pic>
        <p:nvPicPr>
          <p:cNvPr id="5" name="Picture 90" descr="MCj0433869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8878" y="1977029"/>
            <a:ext cx="649521" cy="649521"/>
          </a:xfrm>
          <a:prstGeom prst="rect">
            <a:avLst/>
          </a:prstGeom>
          <a:noFill/>
        </p:spPr>
      </p:pic>
      <p:pic>
        <p:nvPicPr>
          <p:cNvPr id="6" name="Picture 90" descr="MCj0433869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44878" y="1977029"/>
            <a:ext cx="649521" cy="64952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238500" y="2590800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537200" y="2590800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</a:t>
            </a:r>
            <a:endParaRPr lang="en-US" b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Privacy-Preserving Sharing</a:t>
            </a:r>
            <a:br>
              <a:rPr lang="fr-CH" dirty="0" smtClean="0"/>
            </a:br>
            <a:r>
              <a:rPr lang="fr-CH" sz="3111" dirty="0" smtClean="0">
                <a:solidFill>
                  <a:srgbClr val="7F7F7F"/>
                </a:solidFill>
              </a:rPr>
              <a:t>Ephemeral Storage</a:t>
            </a:r>
            <a:endParaRPr lang="fr-CH" dirty="0">
              <a:solidFill>
                <a:srgbClr val="7F7F7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14</a:t>
            </a:fld>
            <a:endParaRPr kumimoji="0" lang="en-US" dirty="0"/>
          </a:p>
        </p:txBody>
      </p:sp>
      <p:sp>
        <p:nvSpPr>
          <p:cNvPr id="6" name="Rectangle 5"/>
          <p:cNvSpPr/>
          <p:nvPr/>
        </p:nvSpPr>
        <p:spPr>
          <a:xfrm>
            <a:off x="2057400" y="2357430"/>
            <a:ext cx="3100390" cy="37623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tx1"/>
                </a:solidFill>
                <a:latin typeface="Helvetica" pitchFamily="34" charset="0"/>
              </a:rPr>
              <a:t>username: (lat, </a:t>
            </a:r>
            <a:r>
              <a:rPr lang="en-GB" sz="1400" dirty="0" err="1" smtClean="0">
                <a:solidFill>
                  <a:schemeClr val="tx1"/>
                </a:solidFill>
                <a:latin typeface="Helvetica" pitchFamily="34" charset="0"/>
              </a:rPr>
              <a:t>lon</a:t>
            </a:r>
            <a:r>
              <a:rPr lang="en-GB" sz="1400" dirty="0" smtClean="0">
                <a:solidFill>
                  <a:schemeClr val="tx1"/>
                </a:solidFill>
                <a:latin typeface="Helvetica" pitchFamily="34" charset="0"/>
              </a:rPr>
              <a:t>)</a:t>
            </a:r>
            <a:endParaRPr lang="en-GB" sz="1400" dirty="0">
              <a:solidFill>
                <a:schemeClr val="tx1"/>
              </a:solidFill>
              <a:latin typeface="Helvetica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057400" y="4495800"/>
            <a:ext cx="3100390" cy="37623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tx1"/>
                </a:solidFill>
                <a:latin typeface="Helvetica" pitchFamily="34" charset="0"/>
              </a:rPr>
              <a:t>username: (reference1, reference2)</a:t>
            </a:r>
            <a:endParaRPr lang="en-GB" sz="1400" dirty="0">
              <a:solidFill>
                <a:schemeClr val="tx1"/>
              </a:solidFill>
              <a:latin typeface="Helvetica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562600" y="4495800"/>
            <a:ext cx="3352800" cy="3693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tx1"/>
                </a:solidFill>
                <a:latin typeface="Helvetica" pitchFamily="34" charset="0"/>
              </a:rPr>
              <a:t>reference1_reference2 : </a:t>
            </a:r>
            <a:r>
              <a:rPr lang="en-GB" sz="1400" dirty="0" err="1" smtClean="0">
                <a:solidFill>
                  <a:schemeClr val="tx1"/>
                </a:solidFill>
                <a:latin typeface="Helvetica" pitchFamily="34" charset="0"/>
              </a:rPr>
              <a:t>AES</a:t>
            </a:r>
            <a:r>
              <a:rPr lang="en-GB" sz="1400" baseline="-25000" dirty="0" err="1" smtClean="0">
                <a:solidFill>
                  <a:schemeClr val="tx1"/>
                </a:solidFill>
                <a:latin typeface="Helvetica" pitchFamily="34" charset="0"/>
              </a:rPr>
              <a:t>Ki</a:t>
            </a:r>
            <a:r>
              <a:rPr lang="en-GB" sz="1400" baseline="-25000" dirty="0" smtClean="0">
                <a:solidFill>
                  <a:schemeClr val="tx1"/>
                </a:solidFill>
                <a:latin typeface="Helvetica" pitchFamily="34" charset="0"/>
              </a:rPr>
              <a:t> </a:t>
            </a:r>
            <a:r>
              <a:rPr lang="en-GB" sz="1400" dirty="0" smtClean="0">
                <a:solidFill>
                  <a:schemeClr val="tx1"/>
                </a:solidFill>
                <a:latin typeface="Helvetica" pitchFamily="34" charset="0"/>
              </a:rPr>
              <a:t>(lat, </a:t>
            </a:r>
            <a:r>
              <a:rPr lang="en-GB" sz="1400" dirty="0" err="1" smtClean="0">
                <a:solidFill>
                  <a:schemeClr val="tx1"/>
                </a:solidFill>
                <a:latin typeface="Helvetica" pitchFamily="34" charset="0"/>
              </a:rPr>
              <a:t>lon</a:t>
            </a:r>
            <a:r>
              <a:rPr lang="en-GB" sz="1400" dirty="0" smtClean="0">
                <a:solidFill>
                  <a:schemeClr val="tx1"/>
                </a:solidFill>
                <a:latin typeface="Helvetica" pitchFamily="34" charset="0"/>
              </a:rPr>
              <a:t>)</a:t>
            </a:r>
            <a:endParaRPr lang="en-GB" sz="1400" dirty="0">
              <a:solidFill>
                <a:schemeClr val="tx1"/>
              </a:solidFill>
              <a:latin typeface="Helvetic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4495800"/>
            <a:ext cx="3643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Ephemeral Private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2362200"/>
            <a:ext cx="3500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Standard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2057400" y="3429000"/>
            <a:ext cx="3100390" cy="37623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tx1"/>
                </a:solidFill>
                <a:latin typeface="Helvetica" pitchFamily="34" charset="0"/>
              </a:rPr>
              <a:t>username: </a:t>
            </a:r>
            <a:r>
              <a:rPr lang="en-GB" sz="1400" b="1" dirty="0" err="1" smtClean="0">
                <a:solidFill>
                  <a:schemeClr val="tx1"/>
                </a:solidFill>
                <a:latin typeface="Helvetica" pitchFamily="34" charset="0"/>
              </a:rPr>
              <a:t>AES</a:t>
            </a:r>
            <a:r>
              <a:rPr lang="en-GB" sz="1730" b="1" baseline="-25000" dirty="0" err="1" smtClean="0">
                <a:solidFill>
                  <a:schemeClr val="tx1"/>
                </a:solidFill>
                <a:latin typeface="Helvetica" pitchFamily="34" charset="0"/>
              </a:rPr>
              <a:t>Ki</a:t>
            </a:r>
            <a:r>
              <a:rPr lang="en-GB" sz="1400" dirty="0" err="1" smtClean="0">
                <a:solidFill>
                  <a:schemeClr val="tx1"/>
                </a:solidFill>
                <a:latin typeface="Helvetica" pitchFamily="34" charset="0"/>
              </a:rPr>
              <a:t>(lat</a:t>
            </a:r>
            <a:r>
              <a:rPr lang="en-GB" sz="1400" dirty="0" smtClean="0">
                <a:solidFill>
                  <a:schemeClr val="tx1"/>
                </a:solidFill>
                <a:latin typeface="Helvetica" pitchFamily="34" charset="0"/>
              </a:rPr>
              <a:t>, </a:t>
            </a:r>
            <a:r>
              <a:rPr lang="en-GB" sz="1400" dirty="0" err="1" smtClean="0">
                <a:solidFill>
                  <a:schemeClr val="tx1"/>
                </a:solidFill>
                <a:latin typeface="Helvetica" pitchFamily="34" charset="0"/>
              </a:rPr>
              <a:t>lon</a:t>
            </a:r>
            <a:r>
              <a:rPr lang="en-GB" sz="1400" dirty="0" smtClean="0">
                <a:solidFill>
                  <a:schemeClr val="tx1"/>
                </a:solidFill>
                <a:latin typeface="Helvetica" pitchFamily="34" charset="0"/>
              </a:rPr>
              <a:t>)</a:t>
            </a:r>
            <a:endParaRPr lang="en-GB" sz="1400" dirty="0">
              <a:solidFill>
                <a:schemeClr val="tx1"/>
              </a:solidFill>
              <a:latin typeface="Helvetica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3421628"/>
            <a:ext cx="3500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Private</a:t>
            </a:r>
            <a:endParaRPr lang="en-GB" dirty="0"/>
          </a:p>
        </p:txBody>
      </p:sp>
      <p:sp>
        <p:nvSpPr>
          <p:cNvPr id="39" name="TextBox 38"/>
          <p:cNvSpPr txBox="1"/>
          <p:nvPr/>
        </p:nvSpPr>
        <p:spPr>
          <a:xfrm>
            <a:off x="109478" y="6248400"/>
            <a:ext cx="850112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CH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 </a:t>
            </a:r>
            <a:r>
              <a:rPr lang="en-US" sz="14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Geambasu</a:t>
            </a:r>
            <a:r>
              <a:rPr 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T Kohno, A Levy, HM Levy. </a:t>
            </a:r>
            <a:r>
              <a:rPr 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Vanish: Increasing data privacy with self-destructing data</a:t>
            </a:r>
            <a:r>
              <a:rPr 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 USENIX. 2009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419700" y="3276600"/>
            <a:ext cx="3571900" cy="55033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</a:rPr>
              <a:t>Location Format</a:t>
            </a:r>
          </a:p>
          <a:p>
            <a:pPr algn="ctr"/>
            <a:r>
              <a:rPr lang="fr-CH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</a:rPr>
              <a:t>(lat, lon)  </a:t>
            </a:r>
            <a:r>
              <a:rPr lang="fr-CH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  <a:sym typeface="Symbol"/>
              </a:rPr>
              <a:t> </a:t>
            </a:r>
            <a:r>
              <a:rPr lang="fr-CH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</a:rPr>
              <a:t>([-90,90], [-180,180])</a:t>
            </a:r>
          </a:p>
        </p:txBody>
      </p:sp>
      <p:sp>
        <p:nvSpPr>
          <p:cNvPr id="24" name="Rectangle 23"/>
          <p:cNvSpPr/>
          <p:nvPr/>
        </p:nvSpPr>
        <p:spPr>
          <a:xfrm>
            <a:off x="3352800" y="1905000"/>
            <a:ext cx="68480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sz="2000" b="1" dirty="0" smtClean="0">
                <a:latin typeface="Helvetica" pitchFamily="34" charset="0"/>
              </a:rPr>
              <a:t>LSS</a:t>
            </a:r>
            <a:endParaRPr lang="en-GB" sz="2000" dirty="0" smtClean="0">
              <a:latin typeface="Helvetica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981200" y="1905000"/>
            <a:ext cx="3276600" cy="3124200"/>
          </a:xfrm>
          <a:prstGeom prst="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/>
          <p:cNvGrpSpPr/>
          <p:nvPr/>
        </p:nvGrpSpPr>
        <p:grpSpPr>
          <a:xfrm>
            <a:off x="5486400" y="4114800"/>
            <a:ext cx="3505200" cy="914400"/>
            <a:chOff x="5486400" y="3581400"/>
            <a:chExt cx="3505200" cy="914400"/>
          </a:xfrm>
        </p:grpSpPr>
        <p:sp>
          <p:nvSpPr>
            <p:cNvPr id="26" name="Rectangle 25"/>
            <p:cNvSpPr/>
            <p:nvPr/>
          </p:nvSpPr>
          <p:spPr>
            <a:xfrm>
              <a:off x="5486400" y="3581400"/>
              <a:ext cx="3505200" cy="914400"/>
            </a:xfrm>
            <a:prstGeom prst="rect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6934200" y="3581400"/>
              <a:ext cx="71177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Aft>
                  <a:spcPts val="600"/>
                </a:spcAft>
              </a:pPr>
              <a:r>
                <a:rPr lang="en-GB" sz="2000" b="1" dirty="0" smtClean="0">
                  <a:latin typeface="Helvetica" pitchFamily="34" charset="0"/>
                </a:rPr>
                <a:t>DHT</a:t>
              </a:r>
              <a:endParaRPr lang="en-GB" sz="2000" dirty="0" smtClean="0">
                <a:latin typeface="Helvetica" pitchFamily="34" charset="0"/>
              </a:endParaRPr>
            </a:p>
          </p:txBody>
        </p:sp>
      </p:grpSp>
      <p:sp>
        <p:nvSpPr>
          <p:cNvPr id="30" name="Freeform 29"/>
          <p:cNvSpPr/>
          <p:nvPr/>
        </p:nvSpPr>
        <p:spPr>
          <a:xfrm>
            <a:off x="3632200" y="4914900"/>
            <a:ext cx="2527300" cy="609600"/>
          </a:xfrm>
          <a:custGeom>
            <a:avLst/>
            <a:gdLst>
              <a:gd name="connsiteX0" fmla="*/ 12700 w 2527300"/>
              <a:gd name="connsiteY0" fmla="*/ 0 h 609600"/>
              <a:gd name="connsiteX1" fmla="*/ 0 w 2527300"/>
              <a:gd name="connsiteY1" fmla="*/ 596900 h 609600"/>
              <a:gd name="connsiteX2" fmla="*/ 2527300 w 2527300"/>
              <a:gd name="connsiteY2" fmla="*/ 609600 h 609600"/>
              <a:gd name="connsiteX3" fmla="*/ 2514600 w 2527300"/>
              <a:gd name="connsiteY3" fmla="*/ 0 h 60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27300" h="609600">
                <a:moveTo>
                  <a:pt x="12700" y="0"/>
                </a:moveTo>
                <a:lnTo>
                  <a:pt x="0" y="596900"/>
                </a:lnTo>
                <a:lnTo>
                  <a:pt x="2527300" y="609600"/>
                </a:lnTo>
                <a:lnTo>
                  <a:pt x="2514600" y="0"/>
                </a:lnTo>
              </a:path>
            </a:pathLst>
          </a:custGeom>
          <a:ln w="25400" cap="flat" cmpd="sng" algn="ctr">
            <a:solidFill>
              <a:schemeClr val="tx1"/>
            </a:solidFill>
            <a:prstDash val="sysDash"/>
            <a:round/>
            <a:headEnd type="none" w="med" len="med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4483100" y="4876800"/>
            <a:ext cx="2527300" cy="762000"/>
          </a:xfrm>
          <a:custGeom>
            <a:avLst/>
            <a:gdLst>
              <a:gd name="connsiteX0" fmla="*/ 12700 w 2527300"/>
              <a:gd name="connsiteY0" fmla="*/ 0 h 609600"/>
              <a:gd name="connsiteX1" fmla="*/ 0 w 2527300"/>
              <a:gd name="connsiteY1" fmla="*/ 596900 h 609600"/>
              <a:gd name="connsiteX2" fmla="*/ 2527300 w 2527300"/>
              <a:gd name="connsiteY2" fmla="*/ 609600 h 609600"/>
              <a:gd name="connsiteX3" fmla="*/ 2514600 w 2527300"/>
              <a:gd name="connsiteY3" fmla="*/ 0 h 60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27300" h="609600">
                <a:moveTo>
                  <a:pt x="12700" y="0"/>
                </a:moveTo>
                <a:lnTo>
                  <a:pt x="0" y="596900"/>
                </a:lnTo>
                <a:lnTo>
                  <a:pt x="2527300" y="609600"/>
                </a:lnTo>
                <a:lnTo>
                  <a:pt x="2514600" y="0"/>
                </a:lnTo>
              </a:path>
            </a:pathLst>
          </a:custGeom>
          <a:ln w="25400" cap="flat" cmpd="sng" algn="ctr">
            <a:solidFill>
              <a:schemeClr val="tx1"/>
            </a:solidFill>
            <a:prstDash val="sysDash"/>
            <a:round/>
            <a:headEnd type="none" w="med" len="med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/>
      <p:bldP spid="13" grpId="0" animBg="1"/>
      <p:bldP spid="14" grpId="0"/>
      <p:bldP spid="15" grpId="0" animBg="1"/>
      <p:bldP spid="30" grpId="0" animBg="1"/>
      <p:bldP spid="3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Implementation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581399"/>
          </a:xfrm>
        </p:spPr>
        <p:txBody>
          <a:bodyPr>
            <a:normAutofit/>
          </a:bodyPr>
          <a:lstStyle/>
          <a:p>
            <a:pPr>
              <a:spcAft>
                <a:spcPts val="1800"/>
              </a:spcAft>
              <a:buNone/>
            </a:pPr>
            <a:r>
              <a:rPr lang="fr-CH" dirty="0" smtClean="0"/>
              <a:t>QT Framework: </a:t>
            </a:r>
            <a:r>
              <a:rPr lang="fr-CH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Cross platform (Symbian, MeeGo)</a:t>
            </a:r>
            <a:endParaRPr lang="fr-CH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spcAft>
                <a:spcPts val="1800"/>
              </a:spcAft>
              <a:buNone/>
            </a:pPr>
            <a:r>
              <a:rPr lang="fr-CH" dirty="0" smtClean="0"/>
              <a:t>Generic Client: </a:t>
            </a:r>
            <a:r>
              <a:rPr lang="fr-CH" sz="2400" dirty="0" smtClean="0">
                <a:solidFill>
                  <a:srgbClr val="595959"/>
                </a:solidFill>
              </a:rPr>
              <a:t>Works with any LSS operator</a:t>
            </a:r>
          </a:p>
          <a:p>
            <a:pPr>
              <a:spcAft>
                <a:spcPts val="1800"/>
              </a:spcAft>
              <a:buNone/>
            </a:pPr>
            <a:r>
              <a:rPr lang="fr-CH" dirty="0" smtClean="0"/>
              <a:t>Privacy by Design: </a:t>
            </a:r>
            <a:r>
              <a:rPr lang="fr-CH" sz="2400" dirty="0" smtClean="0">
                <a:solidFill>
                  <a:srgbClr val="595959"/>
                </a:solidFill>
              </a:rPr>
              <a:t>Build in privacy</a:t>
            </a:r>
          </a:p>
          <a:p>
            <a:pPr>
              <a:spcAft>
                <a:spcPts val="1800"/>
              </a:spcAft>
              <a:buNone/>
            </a:pPr>
            <a:r>
              <a:rPr lang="fr-CH" dirty="0" smtClean="0"/>
              <a:t>Open Source: </a:t>
            </a:r>
            <a:r>
              <a:rPr lang="fr-CH" sz="2400" dirty="0" smtClean="0">
                <a:solidFill>
                  <a:srgbClr val="FF6600"/>
                </a:solidFill>
              </a:rPr>
              <a:t>PrivL</a:t>
            </a:r>
            <a:r>
              <a:rPr lang="fr-CH" sz="2400" dirty="0" smtClean="0">
                <a:solidFill>
                  <a:srgbClr val="595959"/>
                </a:solidFill>
              </a:rPr>
              <a:t>.sourceforge.net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15</a:t>
            </a:fld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2643182"/>
            <a:ext cx="8229600" cy="1143000"/>
          </a:xfrm>
        </p:spPr>
        <p:txBody>
          <a:bodyPr>
            <a:normAutofit/>
          </a:bodyPr>
          <a:lstStyle/>
          <a:p>
            <a:r>
              <a:rPr lang="fr-CH" sz="6667" b="1" dirty="0" smtClean="0"/>
              <a:t>Demo</a:t>
            </a:r>
            <a:endParaRPr lang="fr-CH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16</a:t>
            </a:fld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22312" y="4406900"/>
            <a:ext cx="8421687" cy="1362075"/>
          </a:xfrm>
        </p:spPr>
        <p:txBody>
          <a:bodyPr/>
          <a:lstStyle/>
          <a:p>
            <a:r>
              <a:rPr lang="en-US" dirty="0" smtClean="0"/>
              <a:t>Application Performances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Privacy, ok, but at what cost?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17</a:t>
            </a:fld>
            <a:endParaRPr kumimoji="0" lang="en-US"/>
          </a:p>
        </p:txBody>
      </p:sp>
      <p:pic>
        <p:nvPicPr>
          <p:cNvPr id="8" name="Picture 7" descr="performance-tool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219200"/>
            <a:ext cx="3581400" cy="23922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Localization Overhead</a:t>
            </a:r>
            <a:endParaRPr lang="fr-CH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42844" y="1571612"/>
          <a:ext cx="4257676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18</a:t>
            </a:fld>
            <a:endParaRPr kumimoji="0" lang="en-US" dirty="0"/>
          </a:p>
        </p:txBody>
      </p:sp>
      <p:sp>
        <p:nvSpPr>
          <p:cNvPr id="6" name="TextBox 1"/>
          <p:cNvSpPr txBox="1"/>
          <p:nvPr/>
        </p:nvSpPr>
        <p:spPr>
          <a:xfrm>
            <a:off x="1509698" y="5334000"/>
            <a:ext cx="2071702" cy="386429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 smtClean="0"/>
              <a:t>Localization method</a:t>
            </a:r>
            <a:endParaRPr lang="en-GB" sz="1400" b="1" dirty="0"/>
          </a:p>
        </p:txBody>
      </p:sp>
      <p:graphicFrame>
        <p:nvGraphicFramePr>
          <p:cNvPr id="7" name="Content Placeholder 4"/>
          <p:cNvGraphicFramePr>
            <a:graphicFrameLocks/>
          </p:cNvGraphicFramePr>
          <p:nvPr/>
        </p:nvGraphicFramePr>
        <p:xfrm>
          <a:off x="4714876" y="1214422"/>
          <a:ext cx="4429124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Sharing Overhead</a:t>
            </a:r>
            <a:endParaRPr lang="fr-CH" dirty="0"/>
          </a:p>
        </p:txBody>
      </p:sp>
      <p:graphicFrame>
        <p:nvGraphicFramePr>
          <p:cNvPr id="4" name="Chart 3"/>
          <p:cNvGraphicFramePr/>
          <p:nvPr/>
        </p:nvGraphicFramePr>
        <p:xfrm>
          <a:off x="5156204" y="1643050"/>
          <a:ext cx="3000396" cy="41434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/>
          <p:nvPr/>
        </p:nvGraphicFramePr>
        <p:xfrm>
          <a:off x="857224" y="1643050"/>
          <a:ext cx="3286148" cy="41434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19</a:t>
            </a:fld>
            <a:endParaRPr kumimoji="0" lang="en-US"/>
          </a:p>
        </p:txBody>
      </p:sp>
      <p:sp>
        <p:nvSpPr>
          <p:cNvPr id="7" name="TextBox 1"/>
          <p:cNvSpPr txBox="1"/>
          <p:nvPr/>
        </p:nvSpPr>
        <p:spPr>
          <a:xfrm>
            <a:off x="2500298" y="5072074"/>
            <a:ext cx="785818" cy="386429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 smtClean="0"/>
              <a:t>Mode</a:t>
            </a:r>
            <a:endParaRPr lang="en-GB" sz="1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2</a:t>
            </a:fld>
            <a:endParaRPr kumimoji="0" lang="en-US"/>
          </a:p>
        </p:txBody>
      </p:sp>
      <p:pic>
        <p:nvPicPr>
          <p:cNvPr id="5" name="Picture 37" descr="cellphonetow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2667000"/>
            <a:ext cx="838200" cy="1112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4" name="Straight Arrow Connector 13"/>
          <p:cNvCxnSpPr>
            <a:endCxn id="33" idx="1"/>
          </p:cNvCxnSpPr>
          <p:nvPr/>
        </p:nvCxnSpPr>
        <p:spPr>
          <a:xfrm>
            <a:off x="3352800" y="5486400"/>
            <a:ext cx="914400" cy="4758"/>
          </a:xfrm>
          <a:prstGeom prst="straightConnector1">
            <a:avLst/>
          </a:prstGeom>
          <a:ln w="41275">
            <a:solidFill>
              <a:schemeClr val="tx1">
                <a:lumMod val="50000"/>
                <a:lumOff val="50000"/>
              </a:schemeClr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3505200" y="4648200"/>
            <a:ext cx="785818" cy="500063"/>
          </a:xfrm>
          <a:prstGeom prst="straightConnector1">
            <a:avLst/>
          </a:prstGeom>
          <a:ln w="41275">
            <a:solidFill>
              <a:schemeClr val="tx1">
                <a:lumMod val="50000"/>
                <a:lumOff val="50000"/>
              </a:schemeClr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9" name="Group 88"/>
          <p:cNvGrpSpPr/>
          <p:nvPr/>
        </p:nvGrpSpPr>
        <p:grpSpPr>
          <a:xfrm>
            <a:off x="2590800" y="4005258"/>
            <a:ext cx="1219200" cy="795342"/>
            <a:chOff x="2590800" y="4005258"/>
            <a:chExt cx="1219200" cy="795342"/>
          </a:xfrm>
        </p:grpSpPr>
        <p:pic>
          <p:nvPicPr>
            <p:cNvPr id="7" name="Picture 6" descr="satellite4.gif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590800" y="4005258"/>
              <a:ext cx="1219200" cy="476250"/>
            </a:xfrm>
            <a:prstGeom prst="rect">
              <a:avLst/>
            </a:prstGeom>
          </p:spPr>
        </p:pic>
        <p:sp>
          <p:nvSpPr>
            <p:cNvPr id="25" name="TextBox 24"/>
            <p:cNvSpPr txBox="1"/>
            <p:nvPr/>
          </p:nvSpPr>
          <p:spPr>
            <a:xfrm>
              <a:off x="2950240" y="4431268"/>
              <a:ext cx="5549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 smtClean="0"/>
                <a:t>GPS</a:t>
              </a:r>
              <a:endParaRPr lang="fr-CH" dirty="0"/>
            </a:p>
          </p:txBody>
        </p:sp>
      </p:grpSp>
      <p:sp>
        <p:nvSpPr>
          <p:cNvPr id="22" name="Rectangle 21"/>
          <p:cNvSpPr/>
          <p:nvPr/>
        </p:nvSpPr>
        <p:spPr>
          <a:xfrm>
            <a:off x="5318408" y="5248280"/>
            <a:ext cx="1234792" cy="5715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/>
              <a:t>L</a:t>
            </a:r>
            <a:r>
              <a:rPr lang="fr-CH" sz="1600" b="1" dirty="0" smtClean="0"/>
              <a:t>at: 46.65</a:t>
            </a:r>
          </a:p>
          <a:p>
            <a:pPr algn="ctr"/>
            <a:r>
              <a:rPr lang="fr-CH" sz="1600" b="1" dirty="0" smtClean="0"/>
              <a:t>Lon: 6.561</a:t>
            </a:r>
            <a:endParaRPr lang="fr-CH" sz="16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6553200" y="1371600"/>
            <a:ext cx="12267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/>
            <a:r>
              <a:rPr lang="fr-CH" sz="2000" cap="small" dirty="0" smtClean="0"/>
              <a:t>3. Sharing</a:t>
            </a:r>
            <a:endParaRPr lang="fr-CH" sz="2000" cap="small" dirty="0"/>
          </a:p>
        </p:txBody>
      </p:sp>
      <p:pic>
        <p:nvPicPr>
          <p:cNvPr id="33" name="Picture 46" descr="MCj04338690000[1]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67200" y="5153020"/>
            <a:ext cx="676275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Picture 33" descr="staticmap2.png"/>
          <p:cNvPicPr>
            <a:picLocks noChangeAspect="1"/>
          </p:cNvPicPr>
          <p:nvPr/>
        </p:nvPicPr>
        <p:blipFill>
          <a:blip r:embed="rId6"/>
          <a:srcRect l="30957" t="32422" r="29492"/>
          <a:stretch>
            <a:fillRect/>
          </a:stretch>
        </p:blipFill>
        <p:spPr>
          <a:xfrm>
            <a:off x="7010400" y="2819400"/>
            <a:ext cx="1828800" cy="3124749"/>
          </a:xfrm>
          <a:prstGeom prst="rect">
            <a:avLst/>
          </a:prstGeom>
        </p:spPr>
      </p:pic>
      <p:grpSp>
        <p:nvGrpSpPr>
          <p:cNvPr id="90" name="Group 89"/>
          <p:cNvGrpSpPr/>
          <p:nvPr/>
        </p:nvGrpSpPr>
        <p:grpSpPr>
          <a:xfrm>
            <a:off x="2518435" y="5029200"/>
            <a:ext cx="681965" cy="927506"/>
            <a:chOff x="5715000" y="3873094"/>
            <a:chExt cx="681965" cy="927506"/>
          </a:xfrm>
        </p:grpSpPr>
        <p:sp>
          <p:nvSpPr>
            <p:cNvPr id="26" name="TextBox 25"/>
            <p:cNvSpPr txBox="1"/>
            <p:nvPr/>
          </p:nvSpPr>
          <p:spPr>
            <a:xfrm>
              <a:off x="5791200" y="4431268"/>
              <a:ext cx="6014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 err="1" smtClean="0"/>
                <a:t>WiFi</a:t>
              </a:r>
              <a:endParaRPr lang="fr-CH" dirty="0"/>
            </a:p>
          </p:txBody>
        </p:sp>
        <p:pic>
          <p:nvPicPr>
            <p:cNvPr id="42" name="Picture 41" descr="Cisco_Linksys_WAP54G_Wireless_G_Access_Point.jpg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715000" y="3873094"/>
              <a:ext cx="681965" cy="623316"/>
            </a:xfrm>
            <a:prstGeom prst="rect">
              <a:avLst/>
            </a:prstGeom>
          </p:spPr>
        </p:pic>
      </p:grpSp>
      <p:cxnSp>
        <p:nvCxnSpPr>
          <p:cNvPr id="43" name="Straight Arrow Connector 42"/>
          <p:cNvCxnSpPr>
            <a:stCxn id="5" idx="2"/>
            <a:endCxn id="33" idx="0"/>
          </p:cNvCxnSpPr>
          <p:nvPr/>
        </p:nvCxnSpPr>
        <p:spPr>
          <a:xfrm rot="5400000">
            <a:off x="3921037" y="4463956"/>
            <a:ext cx="1373365" cy="4762"/>
          </a:xfrm>
          <a:prstGeom prst="straightConnector1">
            <a:avLst/>
          </a:prstGeom>
          <a:ln w="41275">
            <a:solidFill>
              <a:schemeClr val="tx1">
                <a:lumMod val="50000"/>
                <a:lumOff val="50000"/>
              </a:schemeClr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Elbow Connector 47"/>
          <p:cNvCxnSpPr>
            <a:stCxn id="59" idx="2"/>
            <a:endCxn id="5" idx="0"/>
          </p:cNvCxnSpPr>
          <p:nvPr/>
        </p:nvCxnSpPr>
        <p:spPr>
          <a:xfrm rot="5400000">
            <a:off x="4168015" y="2213796"/>
            <a:ext cx="895290" cy="11119"/>
          </a:xfrm>
          <a:prstGeom prst="bentConnector3">
            <a:avLst>
              <a:gd name="adj1" fmla="val 50000"/>
            </a:avLst>
          </a:prstGeom>
          <a:ln w="412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triangle" w="lg" len="lg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Rectangle 57"/>
          <p:cNvSpPr/>
          <p:nvPr/>
        </p:nvSpPr>
        <p:spPr>
          <a:xfrm>
            <a:off x="1295400" y="1371600"/>
            <a:ext cx="16648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lvl="0" indent="-457200"/>
            <a:r>
              <a:rPr lang="fr-CH" sz="2000" cap="small" dirty="0" smtClean="0">
                <a:solidFill>
                  <a:prstClr val="black"/>
                </a:solidFill>
              </a:rPr>
              <a:t>1. Localization</a:t>
            </a:r>
          </a:p>
        </p:txBody>
      </p:sp>
      <p:sp>
        <p:nvSpPr>
          <p:cNvPr id="59" name="Rectangle 58"/>
          <p:cNvSpPr/>
          <p:nvPr/>
        </p:nvSpPr>
        <p:spPr>
          <a:xfrm>
            <a:off x="3756038" y="1371600"/>
            <a:ext cx="173036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sz="2000" cap="small" dirty="0" smtClean="0">
                <a:solidFill>
                  <a:prstClr val="black"/>
                </a:solidFill>
              </a:rPr>
              <a:t>2. Visualization</a:t>
            </a:r>
            <a:endParaRPr lang="en-US" sz="1600" dirty="0"/>
          </a:p>
        </p:txBody>
      </p:sp>
      <p:grpSp>
        <p:nvGrpSpPr>
          <p:cNvPr id="65" name="Group 64"/>
          <p:cNvGrpSpPr/>
          <p:nvPr/>
        </p:nvGrpSpPr>
        <p:grpSpPr>
          <a:xfrm>
            <a:off x="1436214" y="0"/>
            <a:ext cx="1524000" cy="1371600"/>
            <a:chOff x="1828800" y="1371600"/>
            <a:chExt cx="1524000" cy="1371600"/>
          </a:xfrm>
        </p:grpSpPr>
        <p:pic>
          <p:nvPicPr>
            <p:cNvPr id="60" name="Picture 59" descr="skyhook-wireless-logo.jpg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981200" y="1371600"/>
              <a:ext cx="1295400" cy="1295400"/>
            </a:xfrm>
            <a:prstGeom prst="rect">
              <a:avLst/>
            </a:prstGeom>
          </p:spPr>
        </p:pic>
        <p:pic>
          <p:nvPicPr>
            <p:cNvPr id="63" name="Picture 62" descr="logo_153x43.gif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057400" y="2306638"/>
              <a:ext cx="1011088" cy="284162"/>
            </a:xfrm>
            <a:prstGeom prst="rect">
              <a:avLst/>
            </a:prstGeom>
          </p:spPr>
        </p:pic>
        <p:sp>
          <p:nvSpPr>
            <p:cNvPr id="64" name="Rectangle 63"/>
            <p:cNvSpPr/>
            <p:nvPr/>
          </p:nvSpPr>
          <p:spPr>
            <a:xfrm>
              <a:off x="1828800" y="1600200"/>
              <a:ext cx="1524000" cy="1143000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3810000" y="228600"/>
            <a:ext cx="1524000" cy="1143000"/>
            <a:chOff x="3048000" y="1600200"/>
            <a:chExt cx="1524000" cy="1143000"/>
          </a:xfrm>
        </p:grpSpPr>
        <p:pic>
          <p:nvPicPr>
            <p:cNvPr id="35" name="Picture 2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3286125" y="2390503"/>
              <a:ext cx="1209675" cy="2764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8" name="Picture 71" descr="nokia-ovi-logo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3567113" y="1828800"/>
              <a:ext cx="547687" cy="3475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6" name="Rectangle 65"/>
            <p:cNvSpPr/>
            <p:nvPr/>
          </p:nvSpPr>
          <p:spPr>
            <a:xfrm>
              <a:off x="3048000" y="1600200"/>
              <a:ext cx="1524000" cy="1143000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6400800" y="228600"/>
            <a:ext cx="1524000" cy="1143000"/>
            <a:chOff x="5257800" y="1600200"/>
            <a:chExt cx="1524000" cy="1143000"/>
          </a:xfrm>
        </p:grpSpPr>
        <p:pic>
          <p:nvPicPr>
            <p:cNvPr id="39" name="Picture 3" descr="\\.host\Shared Folders\Downloads\foursquare_logo.png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5372374" y="1900238"/>
              <a:ext cx="1333226" cy="5381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" name="Picture 4" descr="\\.host\Shared Folders\Downloads\twitter-logo.jpg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5486400" y="1600200"/>
              <a:ext cx="1095145" cy="404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9" name="Rectangle 68"/>
            <p:cNvSpPr/>
            <p:nvPr/>
          </p:nvSpPr>
          <p:spPr>
            <a:xfrm>
              <a:off x="5257800" y="1600200"/>
              <a:ext cx="1524000" cy="1143000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0" name="Picture 69" descr="latitude_logo.gif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5320982" y="2362200"/>
              <a:ext cx="1384618" cy="282575"/>
            </a:xfrm>
            <a:prstGeom prst="rect">
              <a:avLst/>
            </a:prstGeom>
          </p:spPr>
        </p:pic>
      </p:grpSp>
      <p:cxnSp>
        <p:nvCxnSpPr>
          <p:cNvPr id="78" name="Elbow Connector 77"/>
          <p:cNvCxnSpPr>
            <a:stCxn id="58" idx="2"/>
            <a:endCxn id="5" idx="0"/>
          </p:cNvCxnSpPr>
          <p:nvPr/>
        </p:nvCxnSpPr>
        <p:spPr>
          <a:xfrm rot="16200000" flipH="1">
            <a:off x="2921308" y="978208"/>
            <a:ext cx="895290" cy="2482293"/>
          </a:xfrm>
          <a:prstGeom prst="bentConnector3">
            <a:avLst>
              <a:gd name="adj1" fmla="val 50000"/>
            </a:avLst>
          </a:prstGeom>
          <a:ln w="412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triangle" w="lg" len="lg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Elbow Connector 80"/>
          <p:cNvCxnSpPr>
            <a:stCxn id="23" idx="2"/>
            <a:endCxn id="5" idx="0"/>
          </p:cNvCxnSpPr>
          <p:nvPr/>
        </p:nvCxnSpPr>
        <p:spPr>
          <a:xfrm rot="5400000">
            <a:off x="5440704" y="941107"/>
            <a:ext cx="895290" cy="2556497"/>
          </a:xfrm>
          <a:prstGeom prst="bentConnector3">
            <a:avLst>
              <a:gd name="adj1" fmla="val 50000"/>
            </a:avLst>
          </a:prstGeom>
          <a:ln w="412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triangle" w="lg" len="lg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2" name="Rectangle 91"/>
          <p:cNvSpPr/>
          <p:nvPr/>
        </p:nvSpPr>
        <p:spPr>
          <a:xfrm>
            <a:off x="5029200" y="4267200"/>
            <a:ext cx="1919302" cy="762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b="1" dirty="0" smtClean="0"/>
              <a:t>Alice: 46.651,6.561</a:t>
            </a:r>
          </a:p>
          <a:p>
            <a:pPr algn="ctr"/>
            <a:r>
              <a:rPr lang="fr-CH" sz="1600" b="1" dirty="0" smtClean="0"/>
              <a:t>Bob:  46.652,6.562</a:t>
            </a:r>
          </a:p>
          <a:p>
            <a:pPr algn="ctr"/>
            <a:r>
              <a:rPr lang="fr-CH" sz="1600" b="1" dirty="0" smtClean="0"/>
              <a:t>Chris: 46.653,6.563</a:t>
            </a:r>
            <a:endParaRPr lang="fr-CH" sz="1600" b="1" dirty="0"/>
          </a:p>
        </p:txBody>
      </p:sp>
      <p:pic>
        <p:nvPicPr>
          <p:cNvPr id="97" name="Picture 96" descr="chartC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382000" y="3581400"/>
            <a:ext cx="200025" cy="323850"/>
          </a:xfrm>
          <a:prstGeom prst="rect">
            <a:avLst/>
          </a:prstGeom>
        </p:spPr>
      </p:pic>
      <p:pic>
        <p:nvPicPr>
          <p:cNvPr id="98" name="Picture 97" descr="chartA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539033" y="4367218"/>
            <a:ext cx="200025" cy="323850"/>
          </a:xfrm>
          <a:prstGeom prst="rect">
            <a:avLst/>
          </a:prstGeom>
        </p:spPr>
      </p:pic>
      <p:pic>
        <p:nvPicPr>
          <p:cNvPr id="99" name="Picture 98" descr="chartB.png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7953372" y="4010028"/>
            <a:ext cx="200025" cy="323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/>
      <p:bldP spid="58" grpId="0"/>
      <p:bldP spid="59" grpId="0"/>
      <p:bldP spid="9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Conclusion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701118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fr-CH" cap="small" dirty="0" smtClean="0"/>
              <a:t>Localization, Visualization &amp; Sharing</a:t>
            </a:r>
          </a:p>
          <a:p>
            <a:pPr lvl="1"/>
            <a:r>
              <a:rPr lang="fr-CH" sz="2400" b="1" dirty="0" smtClean="0"/>
              <a:t>Cache</a:t>
            </a:r>
            <a:r>
              <a:rPr lang="fr-CH" sz="2400" dirty="0" smtClean="0"/>
              <a:t>: Fast, not always scalable</a:t>
            </a:r>
          </a:p>
          <a:p>
            <a:pPr lvl="1"/>
            <a:r>
              <a:rPr lang="fr-CH" sz="2400" b="1" dirty="0" smtClean="0"/>
              <a:t>Dummy Queries</a:t>
            </a:r>
            <a:r>
              <a:rPr lang="fr-CH" sz="2400" dirty="0" smtClean="0"/>
              <a:t>: Little computation overhead, hard to fake</a:t>
            </a:r>
          </a:p>
          <a:p>
            <a:pPr lvl="1"/>
            <a:r>
              <a:rPr lang="fr-CH" sz="2400" b="1" dirty="0" smtClean="0"/>
              <a:t>Broadcast Encryption</a:t>
            </a:r>
            <a:r>
              <a:rPr lang="fr-CH" sz="2400" dirty="0" smtClean="0"/>
              <a:t>: Little overhead</a:t>
            </a:r>
          </a:p>
          <a:p>
            <a:pPr lvl="1"/>
            <a:r>
              <a:rPr lang="fr-CH" sz="2400" b="1" dirty="0" smtClean="0"/>
              <a:t>Ephemeral Storage</a:t>
            </a:r>
            <a:r>
              <a:rPr lang="fr-CH" sz="2400" dirty="0" smtClean="0"/>
              <a:t>:  5x slower than standard storage</a:t>
            </a:r>
          </a:p>
          <a:p>
            <a:pPr lvl="4"/>
            <a:endParaRPr lang="fr-CH" dirty="0" smtClean="0"/>
          </a:p>
          <a:p>
            <a:pPr algn="ctr">
              <a:buNone/>
            </a:pPr>
            <a:r>
              <a:rPr lang="fr-CH" sz="2400" b="1" dirty="0" smtClean="0">
                <a:solidFill>
                  <a:srgbClr val="FF6600"/>
                </a:solidFill>
              </a:rPr>
              <a:t>PrivL</a:t>
            </a:r>
            <a:r>
              <a:rPr lang="fr-CH" sz="2400" dirty="0" smtClean="0"/>
              <a:t>: First implementation of client-side PET </a:t>
            </a:r>
          </a:p>
          <a:p>
            <a:pPr algn="ctr">
              <a:buNone/>
            </a:pPr>
            <a:r>
              <a:rPr lang="fr-CH" sz="2400" dirty="0" smtClean="0"/>
              <a:t>for user location sharing</a:t>
            </a:r>
          </a:p>
          <a:p>
            <a:pPr>
              <a:buNone/>
            </a:pPr>
            <a:endParaRPr lang="fr-CH" sz="2400" dirty="0" smtClean="0"/>
          </a:p>
          <a:p>
            <a:pPr>
              <a:buNone/>
            </a:pPr>
            <a:r>
              <a:rPr lang="fr-CH" sz="2400" b="1" dirty="0" smtClean="0"/>
              <a:t>Future work</a:t>
            </a:r>
          </a:p>
          <a:p>
            <a:pPr lvl="1"/>
            <a:r>
              <a:rPr lang="fr-CH" sz="2378" dirty="0" smtClean="0"/>
              <a:t>Privacy evaluation of clever dummy queries</a:t>
            </a:r>
          </a:p>
          <a:p>
            <a:pPr lvl="1"/>
            <a:r>
              <a:rPr lang="fr-CH" sz="2378" dirty="0" smtClean="0"/>
              <a:t>Interface to other LSSs</a:t>
            </a:r>
          </a:p>
          <a:p>
            <a:pPr lvl="1"/>
            <a:r>
              <a:rPr lang="fr-CH" sz="2378" dirty="0" smtClean="0"/>
              <a:t>Enhance GUI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20</a:t>
            </a:fld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5" descr="173_IMG_4320_DxO_03_02_10.sized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1113"/>
            <a:ext cx="10279063" cy="686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04825" y="282575"/>
            <a:ext cx="8639175" cy="1470025"/>
          </a:xfrm>
        </p:spPr>
        <p:txBody>
          <a:bodyPr/>
          <a:lstStyle/>
          <a:p>
            <a:pPr algn="l"/>
            <a:r>
              <a:rPr lang="en-US" sz="3600" b="1" dirty="0" smtClean="0">
                <a:solidFill>
                  <a:srgbClr val="C00000"/>
                </a:solidFill>
                <a:latin typeface="Calibri" charset="0"/>
              </a:rPr>
              <a:t>Private Sharing of User Location </a:t>
            </a:r>
            <a:br>
              <a:rPr lang="en-US" sz="3600" b="1" dirty="0" smtClean="0">
                <a:solidFill>
                  <a:srgbClr val="C00000"/>
                </a:solidFill>
                <a:latin typeface="Calibri" charset="0"/>
              </a:rPr>
            </a:br>
            <a:r>
              <a:rPr lang="en-US" sz="3600" b="1" dirty="0" smtClean="0">
                <a:solidFill>
                  <a:srgbClr val="C00000"/>
                </a:solidFill>
                <a:latin typeface="Calibri" charset="0"/>
              </a:rPr>
              <a:t>over Online Social Networks</a:t>
            </a:r>
            <a:endParaRPr lang="en-US" sz="1800" b="1" dirty="0">
              <a:solidFill>
                <a:srgbClr val="C00000"/>
              </a:solidFill>
              <a:latin typeface="Calibri" charset="0"/>
            </a:endParaRPr>
          </a:p>
        </p:txBody>
      </p:sp>
      <p:sp>
        <p:nvSpPr>
          <p:cNvPr id="5837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04825" y="1814513"/>
            <a:ext cx="7380288" cy="547687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  <a:spcAft>
                <a:spcPts val="600"/>
              </a:spcAft>
            </a:pPr>
            <a:r>
              <a:rPr lang="en-US" sz="1800" dirty="0" err="1">
                <a:solidFill>
                  <a:srgbClr val="404040"/>
                </a:solidFill>
                <a:latin typeface="Calibri" charset="0"/>
              </a:rPr>
              <a:t>Julien</a:t>
            </a:r>
            <a:r>
              <a:rPr lang="en-US" sz="1800" dirty="0">
                <a:solidFill>
                  <a:srgbClr val="404040"/>
                </a:solidFill>
                <a:latin typeface="Calibri" charset="0"/>
              </a:rPr>
              <a:t> </a:t>
            </a:r>
            <a:r>
              <a:rPr lang="en-US" sz="1800" dirty="0" err="1">
                <a:solidFill>
                  <a:srgbClr val="404040"/>
                </a:solidFill>
                <a:latin typeface="Calibri" charset="0"/>
              </a:rPr>
              <a:t>Freudiger</a:t>
            </a:r>
            <a:r>
              <a:rPr lang="en-US" sz="1800" dirty="0">
                <a:solidFill>
                  <a:srgbClr val="404040"/>
                </a:solidFill>
                <a:latin typeface="Calibri" charset="0"/>
              </a:rPr>
              <a:t>,</a:t>
            </a:r>
            <a:r>
              <a:rPr lang="en-US" sz="1800" dirty="0" smtClean="0">
                <a:solidFill>
                  <a:srgbClr val="404040"/>
                </a:solidFill>
                <a:latin typeface="Calibri" charset="0"/>
              </a:rPr>
              <a:t> </a:t>
            </a:r>
            <a:r>
              <a:rPr lang="en-US" sz="1800" dirty="0" err="1" smtClean="0">
                <a:solidFill>
                  <a:srgbClr val="404040"/>
                </a:solidFill>
                <a:latin typeface="Calibri" charset="0"/>
              </a:rPr>
              <a:t>Raoul</a:t>
            </a:r>
            <a:r>
              <a:rPr lang="en-US" sz="1800" dirty="0" smtClean="0">
                <a:solidFill>
                  <a:srgbClr val="404040"/>
                </a:solidFill>
                <a:latin typeface="Calibri" charset="0"/>
              </a:rPr>
              <a:t> </a:t>
            </a:r>
            <a:r>
              <a:rPr lang="en-US" sz="1800" dirty="0" err="1" smtClean="0">
                <a:solidFill>
                  <a:srgbClr val="404040"/>
                </a:solidFill>
                <a:latin typeface="Calibri" charset="0"/>
              </a:rPr>
              <a:t>Neu</a:t>
            </a:r>
            <a:r>
              <a:rPr lang="en-US" sz="1800" dirty="0" smtClean="0">
                <a:solidFill>
                  <a:srgbClr val="404040"/>
                </a:solidFill>
                <a:latin typeface="Calibri" charset="0"/>
              </a:rPr>
              <a:t> and </a:t>
            </a:r>
            <a:r>
              <a:rPr lang="en-US" sz="1800" dirty="0">
                <a:solidFill>
                  <a:srgbClr val="404040"/>
                </a:solidFill>
                <a:latin typeface="Calibri" charset="0"/>
              </a:rPr>
              <a:t>Jean-Pierre </a:t>
            </a:r>
            <a:r>
              <a:rPr lang="en-US" sz="1800" dirty="0" err="1">
                <a:solidFill>
                  <a:srgbClr val="404040"/>
                </a:solidFill>
                <a:latin typeface="Calibri" charset="0"/>
              </a:rPr>
              <a:t>Hubaux</a:t>
            </a:r>
            <a:r>
              <a:rPr lang="en-US" sz="1800" dirty="0" smtClean="0">
                <a:solidFill>
                  <a:srgbClr val="404040"/>
                </a:solidFill>
                <a:latin typeface="Calibri" charset="0"/>
              </a:rPr>
              <a:t> – </a:t>
            </a:r>
            <a:r>
              <a:rPr lang="en-US" sz="1800" b="1" dirty="0" smtClean="0">
                <a:solidFill>
                  <a:srgbClr val="404040"/>
                </a:solidFill>
                <a:latin typeface="Calibri" charset="0"/>
              </a:rPr>
              <a:t>EPFL, Switzerland</a:t>
            </a:r>
            <a:endParaRPr lang="en-US" sz="1800" b="1" dirty="0">
              <a:solidFill>
                <a:srgbClr val="404040"/>
              </a:solidFill>
              <a:latin typeface="Calibri" charset="0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508000" y="2057400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Lca.epfl.ch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/privacy - julien.freudiger@epfl.ch -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twitter.com/jfreudiger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  <a:p>
            <a:pPr>
              <a:defRPr/>
            </a:pP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 </a:t>
            </a:r>
            <a:r>
              <a:rPr lang="en-US" dirty="0" err="1" smtClean="0"/>
              <a:t>SLides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Just in case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22</a:t>
            </a:fld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Memory Usage</a:t>
            </a:r>
            <a:endParaRPr lang="fr-CH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23</a:t>
            </a:fld>
            <a:endParaRPr kumimoji="0" lang="en-US"/>
          </a:p>
        </p:txBody>
      </p:sp>
      <p:sp>
        <p:nvSpPr>
          <p:cNvPr id="6" name="TextBox 5"/>
          <p:cNvSpPr txBox="1"/>
          <p:nvPr/>
        </p:nvSpPr>
        <p:spPr>
          <a:xfrm rot="16200000">
            <a:off x="-437795" y="2776193"/>
            <a:ext cx="1993189" cy="797613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800" b="1" dirty="0" err="1" smtClean="0"/>
              <a:t>MBytes</a:t>
            </a:r>
            <a:endParaRPr lang="en-GB" sz="1800" b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/>
        </p:nvGraphicFramePr>
        <p:xfrm>
          <a:off x="850900" y="1498600"/>
          <a:ext cx="78994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"/>
                <a:ea typeface="+mj-ea"/>
                <a:cs typeface="Helvetica"/>
              </a:rPr>
              <a:t>Communication Overhead</a:t>
            </a:r>
            <a:endParaRPr kumimoji="0" lang="fr-CH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Helvetica"/>
              <a:ea typeface="+mj-ea"/>
              <a:cs typeface="Helvetica"/>
            </a:endParaRPr>
          </a:p>
        </p:txBody>
      </p:sp>
      <p:sp>
        <p:nvSpPr>
          <p:cNvPr id="4" name="TextBox 3"/>
          <p:cNvSpPr txBox="1"/>
          <p:nvPr/>
        </p:nvSpPr>
        <p:spPr>
          <a:xfrm rot="16200000">
            <a:off x="-221895" y="2776193"/>
            <a:ext cx="1993189" cy="797613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800" b="1" dirty="0" smtClean="0"/>
              <a:t>Bytes</a:t>
            </a:r>
            <a:endParaRPr lang="en-GB" sz="1800" b="1" dirty="0"/>
          </a:p>
        </p:txBody>
      </p:sp>
      <p:sp>
        <p:nvSpPr>
          <p:cNvPr id="6" name="TextBox 1"/>
          <p:cNvSpPr txBox="1"/>
          <p:nvPr/>
        </p:nvSpPr>
        <p:spPr>
          <a:xfrm>
            <a:off x="3392482" y="5505468"/>
            <a:ext cx="1328718" cy="386429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800" b="1" dirty="0" smtClean="0"/>
              <a:t># of dummies</a:t>
            </a:r>
            <a:endParaRPr lang="en-GB" sz="1800" b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Scalability</a:t>
            </a:r>
            <a:endParaRPr lang="fr-CH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25</a:t>
            </a:fld>
            <a:endParaRPr kumimoji="0" lang="en-US"/>
          </a:p>
        </p:txBody>
      </p:sp>
      <p:sp>
        <p:nvSpPr>
          <p:cNvPr id="6" name="TextBox 1"/>
          <p:cNvSpPr txBox="1"/>
          <p:nvPr/>
        </p:nvSpPr>
        <p:spPr>
          <a:xfrm>
            <a:off x="4510082" y="5975368"/>
            <a:ext cx="1328718" cy="386429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800" b="1" dirty="0" smtClean="0"/>
              <a:t># of friends</a:t>
            </a:r>
            <a:endParaRPr lang="en-GB" sz="1800" b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29600" cy="1143000"/>
          </a:xfrm>
        </p:spPr>
        <p:txBody>
          <a:bodyPr/>
          <a:lstStyle/>
          <a:p>
            <a:r>
              <a:rPr lang="fr-CH" dirty="0" smtClean="0"/>
              <a:t>Details of Sharing Architecture</a:t>
            </a:r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26</a:t>
            </a:fld>
            <a:endParaRPr kumimoji="0" lang="en-US"/>
          </a:p>
        </p:txBody>
      </p:sp>
      <p:sp>
        <p:nvSpPr>
          <p:cNvPr id="38" name="Rectangle 37"/>
          <p:cNvSpPr/>
          <p:nvPr/>
        </p:nvSpPr>
        <p:spPr>
          <a:xfrm>
            <a:off x="3671645" y="1214422"/>
            <a:ext cx="5258073" cy="3577192"/>
          </a:xfrm>
          <a:prstGeom prst="rect">
            <a:avLst/>
          </a:prstGeom>
          <a:solidFill>
            <a:srgbClr val="CCFF99"/>
          </a:solidFill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fr-CH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</a:rPr>
              <a:t>DHT (</a:t>
            </a:r>
            <a:r>
              <a:rPr lang="fr-CH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</a:rPr>
              <a:t>ephemeral</a:t>
            </a:r>
            <a:r>
              <a:rPr lang="fr-CH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</a:rPr>
              <a:t> </a:t>
            </a:r>
            <a:r>
              <a:rPr lang="fr-CH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</a:rPr>
              <a:t>storage</a:t>
            </a:r>
            <a:r>
              <a:rPr lang="fr-CH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</a:rPr>
              <a:t>)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Helvetica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3815702" y="3897316"/>
            <a:ext cx="4969959" cy="4127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</a:rPr>
              <a:t>UserA:UserA:Lat</a:t>
            </a:r>
            <a:r>
              <a:rPr lang="fr-CH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</a:rPr>
              <a:t>’:</a:t>
            </a:r>
            <a:r>
              <a:rPr lang="fr-CH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</a:rPr>
              <a:t>Lon</a:t>
            </a:r>
            <a:r>
              <a:rPr lang="fr-CH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</a:rPr>
              <a:t>’ 	                         AES</a:t>
            </a:r>
            <a:r>
              <a:rPr lang="fr-CH" sz="1400" baseline="-25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</a:rPr>
              <a:t>key0</a:t>
            </a:r>
            <a:r>
              <a:rPr lang="fr-CH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</a:rPr>
              <a:t>(</a:t>
            </a:r>
            <a:r>
              <a:rPr lang="fr-CH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</a:rPr>
              <a:t>Lat</a:t>
            </a:r>
            <a:r>
              <a:rPr lang="fr-CH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</a:rPr>
              <a:t>, </a:t>
            </a:r>
            <a:r>
              <a:rPr lang="fr-CH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</a:rPr>
              <a:t>Lon</a:t>
            </a:r>
            <a:r>
              <a:rPr lang="fr-CH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</a:rPr>
              <a:t>)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Helvetica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214282" y="5204367"/>
            <a:ext cx="8715436" cy="1582219"/>
          </a:xfrm>
          <a:prstGeom prst="rect">
            <a:avLst/>
          </a:prstGeom>
          <a:solidFill>
            <a:srgbClr val="FFFF99"/>
          </a:solidFill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t" anchorCtr="0"/>
          <a:lstStyle/>
          <a:p>
            <a:r>
              <a:rPr lang="fr-CH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</a:rPr>
              <a:t>PrivL</a:t>
            </a:r>
            <a:r>
              <a:rPr lang="fr-CH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</a:rPr>
              <a:t> (client)</a:t>
            </a:r>
          </a:p>
        </p:txBody>
      </p:sp>
      <p:sp>
        <p:nvSpPr>
          <p:cNvPr id="41" name="Rectangle 40"/>
          <p:cNvSpPr/>
          <p:nvPr/>
        </p:nvSpPr>
        <p:spPr>
          <a:xfrm>
            <a:off x="214282" y="1214422"/>
            <a:ext cx="3097221" cy="3577192"/>
          </a:xfrm>
          <a:prstGeom prst="rect">
            <a:avLst/>
          </a:prstGeom>
          <a:solidFill>
            <a:srgbClr val="FF9999"/>
          </a:solidFill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fr-CH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</a:rPr>
              <a:t>LSS (3rd party server)</a:t>
            </a:r>
            <a:endParaRPr lang="fr-CH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Helvetica"/>
            </a:endParaRPr>
          </a:p>
          <a:p>
            <a:pPr algn="ctr"/>
            <a:endParaRPr lang="fr-CH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Helvetica"/>
            </a:endParaRPr>
          </a:p>
          <a:p>
            <a:pPr algn="ctr"/>
            <a:endParaRPr lang="fr-CH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Helvetica"/>
            </a:endParaRPr>
          </a:p>
          <a:p>
            <a:pPr algn="ctr"/>
            <a:endParaRPr lang="fr-CH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Helvetica"/>
            </a:endParaRPr>
          </a:p>
          <a:p>
            <a:pPr algn="ctr"/>
            <a:endParaRPr lang="fr-CH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Helvetica"/>
            </a:endParaRPr>
          </a:p>
          <a:p>
            <a:pPr algn="ctr"/>
            <a:endParaRPr lang="fr-CH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Helvetica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3815702" y="2108720"/>
            <a:ext cx="4969959" cy="4127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</a:rPr>
              <a:t>UserA:Friend1:</a:t>
            </a:r>
            <a:r>
              <a:rPr lang="fr-CH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</a:rPr>
              <a:t>Lat</a:t>
            </a:r>
            <a:r>
              <a:rPr lang="fr-CH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</a:rPr>
              <a:t>’:</a:t>
            </a:r>
            <a:r>
              <a:rPr lang="fr-CH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</a:rPr>
              <a:t>Lon</a:t>
            </a:r>
            <a:r>
              <a:rPr lang="fr-CH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</a:rPr>
              <a:t>’                          AES</a:t>
            </a:r>
            <a:r>
              <a:rPr lang="fr-CH" sz="1400" baseline="-25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</a:rPr>
              <a:t>key1</a:t>
            </a:r>
            <a:r>
              <a:rPr lang="fr-CH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</a:rPr>
              <a:t>(</a:t>
            </a:r>
            <a:r>
              <a:rPr lang="fr-CH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</a:rPr>
              <a:t>Lat</a:t>
            </a:r>
            <a:r>
              <a:rPr lang="fr-CH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</a:rPr>
              <a:t>, </a:t>
            </a:r>
            <a:r>
              <a:rPr lang="fr-CH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</a:rPr>
              <a:t>Lon</a:t>
            </a:r>
            <a:r>
              <a:rPr lang="fr-CH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</a:rPr>
              <a:t>)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Helvetica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3815702" y="1627175"/>
            <a:ext cx="3025193" cy="4127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</a:rPr>
              <a:t>Key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Helvetica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7056980" y="1627175"/>
            <a:ext cx="1728682" cy="4127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</a:rPr>
              <a:t>Value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Helvetica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3815702" y="2590265"/>
            <a:ext cx="4969959" cy="4127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</a:rPr>
              <a:t>UserA:Friend2:</a:t>
            </a:r>
            <a:r>
              <a:rPr lang="fr-CH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</a:rPr>
              <a:t>Lat</a:t>
            </a:r>
            <a:r>
              <a:rPr lang="fr-CH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</a:rPr>
              <a:t>’:</a:t>
            </a:r>
            <a:r>
              <a:rPr lang="fr-CH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</a:rPr>
              <a:t>Lon</a:t>
            </a:r>
            <a:r>
              <a:rPr lang="fr-CH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</a:rPr>
              <a:t>’                          AES</a:t>
            </a:r>
            <a:r>
              <a:rPr lang="fr-CH" sz="1400" baseline="-25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</a:rPr>
              <a:t>key2</a:t>
            </a:r>
            <a:r>
              <a:rPr lang="fr-CH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</a:rPr>
              <a:t>(</a:t>
            </a:r>
            <a:r>
              <a:rPr lang="fr-CH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</a:rPr>
              <a:t>Lat</a:t>
            </a:r>
            <a:r>
              <a:rPr lang="fr-CH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</a:rPr>
              <a:t>, </a:t>
            </a:r>
            <a:r>
              <a:rPr lang="fr-CH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</a:rPr>
              <a:t>Lon</a:t>
            </a:r>
            <a:r>
              <a:rPr lang="fr-CH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</a:rPr>
              <a:t>)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Helvetica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3815702" y="3071810"/>
            <a:ext cx="4969959" cy="4127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</a:rPr>
              <a:t>UserA:Friend3:</a:t>
            </a:r>
            <a:r>
              <a:rPr lang="fr-CH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</a:rPr>
              <a:t>Lat</a:t>
            </a:r>
            <a:r>
              <a:rPr lang="fr-CH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</a:rPr>
              <a:t>’:</a:t>
            </a:r>
            <a:r>
              <a:rPr lang="fr-CH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</a:rPr>
              <a:t>Lon</a:t>
            </a:r>
            <a:r>
              <a:rPr lang="fr-CH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</a:rPr>
              <a:t>’                          AES</a:t>
            </a:r>
            <a:r>
              <a:rPr lang="fr-CH" sz="1400" baseline="-25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</a:rPr>
              <a:t>key3</a:t>
            </a:r>
            <a:r>
              <a:rPr lang="fr-CH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</a:rPr>
              <a:t>(</a:t>
            </a:r>
            <a:r>
              <a:rPr lang="fr-CH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</a:rPr>
              <a:t>Lat</a:t>
            </a:r>
            <a:r>
              <a:rPr lang="fr-CH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</a:rPr>
              <a:t>, </a:t>
            </a:r>
            <a:r>
              <a:rPr lang="fr-CH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</a:rPr>
              <a:t>Lon</a:t>
            </a:r>
            <a:r>
              <a:rPr lang="fr-CH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</a:rPr>
              <a:t>)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Helvetica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3815702" y="1627175"/>
            <a:ext cx="3025193" cy="3026855"/>
          </a:xfrm>
          <a:prstGeom prst="rect">
            <a:avLst/>
          </a:prstGeom>
          <a:noFill/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Helvetica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7056980" y="1627175"/>
            <a:ext cx="1728682" cy="3026855"/>
          </a:xfrm>
          <a:prstGeom prst="rect">
            <a:avLst/>
          </a:prstGeom>
          <a:noFill/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Helvetica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5616412" y="6167457"/>
            <a:ext cx="3097221" cy="550337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</a:rPr>
              <a:t>WiFi</a:t>
            </a:r>
            <a:r>
              <a:rPr lang="fr-CH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</a:rPr>
              <a:t> / GPS</a:t>
            </a:r>
          </a:p>
          <a:p>
            <a:pPr algn="ctr"/>
            <a:r>
              <a:rPr lang="fr-CH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</a:rPr>
              <a:t>Position of </a:t>
            </a:r>
            <a:r>
              <a:rPr lang="fr-CH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</a:rPr>
              <a:t>UserA</a:t>
            </a:r>
            <a:r>
              <a:rPr lang="fr-CH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</a:rPr>
              <a:t> : (</a:t>
            </a:r>
            <a:r>
              <a:rPr lang="fr-CH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</a:rPr>
              <a:t>Lat</a:t>
            </a:r>
            <a:r>
              <a:rPr lang="fr-CH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</a:rPr>
              <a:t>, </a:t>
            </a:r>
            <a:r>
              <a:rPr lang="fr-CH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</a:rPr>
              <a:t>Lon</a:t>
            </a:r>
            <a:r>
              <a:rPr lang="fr-CH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</a:rPr>
              <a:t>)</a:t>
            </a:r>
          </a:p>
        </p:txBody>
      </p:sp>
      <p:sp>
        <p:nvSpPr>
          <p:cNvPr id="50" name="Rectangle 49"/>
          <p:cNvSpPr/>
          <p:nvPr/>
        </p:nvSpPr>
        <p:spPr>
          <a:xfrm>
            <a:off x="286310" y="6167457"/>
            <a:ext cx="3097221" cy="550337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</a:rPr>
              <a:t>DHT </a:t>
            </a:r>
            <a:r>
              <a:rPr lang="fr-CH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</a:rPr>
              <a:t>Reference</a:t>
            </a:r>
            <a:r>
              <a:rPr lang="fr-CH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</a:rPr>
              <a:t> </a:t>
            </a:r>
          </a:p>
          <a:p>
            <a:pPr algn="ctr"/>
            <a:r>
              <a:rPr lang="fr-CH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</a:rPr>
              <a:t>(</a:t>
            </a:r>
            <a:r>
              <a:rPr lang="fr-CH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</a:rPr>
              <a:t>Lat</a:t>
            </a:r>
            <a:r>
              <a:rPr lang="fr-CH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</a:rPr>
              <a:t>’ ,</a:t>
            </a:r>
            <a:r>
              <a:rPr lang="fr-CH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</a:rPr>
              <a:t>Lon</a:t>
            </a:r>
            <a:r>
              <a:rPr lang="fr-CH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</a:rPr>
              <a:t>’) = RNG([-90,90], [-90,90])</a:t>
            </a:r>
          </a:p>
        </p:txBody>
      </p:sp>
      <p:sp>
        <p:nvSpPr>
          <p:cNvPr id="51" name="Rectangle 50"/>
          <p:cNvSpPr/>
          <p:nvPr/>
        </p:nvSpPr>
        <p:spPr>
          <a:xfrm>
            <a:off x="3527588" y="6167457"/>
            <a:ext cx="1944767" cy="550337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</a:rPr>
              <a:t>SA</a:t>
            </a:r>
          </a:p>
          <a:p>
            <a:pPr algn="ctr"/>
            <a:r>
              <a:rPr lang="fr-CH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</a:rPr>
              <a:t>AES Session Key</a:t>
            </a:r>
          </a:p>
        </p:txBody>
      </p:sp>
      <p:cxnSp>
        <p:nvCxnSpPr>
          <p:cNvPr id="52" name="Elbow Connector 51"/>
          <p:cNvCxnSpPr>
            <a:stCxn id="49" idx="0"/>
            <a:endCxn id="56" idx="1"/>
          </p:cNvCxnSpPr>
          <p:nvPr/>
        </p:nvCxnSpPr>
        <p:spPr>
          <a:xfrm rot="5400000" flipH="1" flipV="1">
            <a:off x="6681651" y="4999816"/>
            <a:ext cx="1651012" cy="684270"/>
          </a:xfrm>
          <a:prstGeom prst="bentConnector3">
            <a:avLst>
              <a:gd name="adj1" fmla="val 24537"/>
            </a:avLst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hape 52"/>
          <p:cNvCxnSpPr>
            <a:stCxn id="51" idx="0"/>
          </p:cNvCxnSpPr>
          <p:nvPr/>
        </p:nvCxnSpPr>
        <p:spPr>
          <a:xfrm rot="5400000" flipH="1" flipV="1">
            <a:off x="5392031" y="4862649"/>
            <a:ext cx="412749" cy="2196868"/>
          </a:xfrm>
          <a:prstGeom prst="bentConnector2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Elbow Connector 53"/>
          <p:cNvCxnSpPr>
            <a:stCxn id="50" idx="0"/>
            <a:endCxn id="55" idx="1"/>
          </p:cNvCxnSpPr>
          <p:nvPr/>
        </p:nvCxnSpPr>
        <p:spPr>
          <a:xfrm rot="5400000" flipH="1" flipV="1">
            <a:off x="2846139" y="3505227"/>
            <a:ext cx="1651012" cy="3673448"/>
          </a:xfrm>
          <a:prstGeom prst="bentConnector3">
            <a:avLst>
              <a:gd name="adj1" fmla="val 43686"/>
            </a:avLst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ight Brace 54"/>
          <p:cNvSpPr/>
          <p:nvPr/>
        </p:nvSpPr>
        <p:spPr>
          <a:xfrm rot="5400000">
            <a:off x="5405181" y="4089129"/>
            <a:ext cx="206376" cy="648256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Right Brace 55"/>
          <p:cNvSpPr/>
          <p:nvPr/>
        </p:nvSpPr>
        <p:spPr>
          <a:xfrm rot="5400000">
            <a:off x="7746104" y="3692973"/>
            <a:ext cx="206376" cy="1440568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Right Brace 56"/>
          <p:cNvSpPr/>
          <p:nvPr/>
        </p:nvSpPr>
        <p:spPr>
          <a:xfrm rot="5400000">
            <a:off x="1695719" y="4053115"/>
            <a:ext cx="206376" cy="720284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Oval 57"/>
          <p:cNvSpPr/>
          <p:nvPr/>
        </p:nvSpPr>
        <p:spPr>
          <a:xfrm>
            <a:off x="6480753" y="5617119"/>
            <a:ext cx="1368540" cy="343961"/>
          </a:xfrm>
          <a:prstGeom prst="ellipse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34" charset="0"/>
              </a:rPr>
              <a:t>encrypt</a:t>
            </a:r>
            <a:endParaRPr lang="en-GB" sz="1400" b="1" dirty="0">
              <a:solidFill>
                <a:schemeClr val="tx1">
                  <a:lumMod val="75000"/>
                  <a:lumOff val="25000"/>
                </a:schemeClr>
              </a:solidFill>
              <a:latin typeface="Helvetica" pitchFamily="34" charset="0"/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646452" y="3897316"/>
            <a:ext cx="2376937" cy="4127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</a:rPr>
              <a:t>(</a:t>
            </a:r>
            <a:r>
              <a:rPr lang="fr-CH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</a:rPr>
              <a:t>Lat</a:t>
            </a:r>
            <a:r>
              <a:rPr lang="fr-CH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</a:rPr>
              <a:t>’, </a:t>
            </a:r>
            <a:r>
              <a:rPr lang="fr-CH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</a:rPr>
              <a:t>Lon</a:t>
            </a:r>
            <a:r>
              <a:rPr lang="fr-CH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</a:rPr>
              <a:t>’)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Helvetica"/>
            </a:endParaRPr>
          </a:p>
        </p:txBody>
      </p:sp>
      <p:cxnSp>
        <p:nvCxnSpPr>
          <p:cNvPr id="60" name="Straight Arrow Connector 59"/>
          <p:cNvCxnSpPr>
            <a:stCxn id="50" idx="0"/>
            <a:endCxn id="57" idx="1"/>
          </p:cNvCxnSpPr>
          <p:nvPr/>
        </p:nvCxnSpPr>
        <p:spPr>
          <a:xfrm rot="16200000" flipV="1">
            <a:off x="991409" y="5323943"/>
            <a:ext cx="1651012" cy="36014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tangle 60"/>
          <p:cNvSpPr/>
          <p:nvPr/>
        </p:nvSpPr>
        <p:spPr>
          <a:xfrm>
            <a:off x="646452" y="2108720"/>
            <a:ext cx="2376937" cy="4127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</a:rPr>
              <a:t>Friend1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Helvetica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646452" y="2590265"/>
            <a:ext cx="2376937" cy="4127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</a:rPr>
              <a:t>Friend2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Helvetica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646452" y="3071810"/>
            <a:ext cx="2376937" cy="4127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</a:rPr>
              <a:t>Friend3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Helvetica"/>
            </a:endParaRPr>
          </a:p>
        </p:txBody>
      </p:sp>
      <p:sp>
        <p:nvSpPr>
          <p:cNvPr id="64" name="Oval 63"/>
          <p:cNvSpPr/>
          <p:nvPr/>
        </p:nvSpPr>
        <p:spPr>
          <a:xfrm>
            <a:off x="502396" y="6029872"/>
            <a:ext cx="278511" cy="275169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4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65" name="Oval 64"/>
          <p:cNvSpPr/>
          <p:nvPr/>
        </p:nvSpPr>
        <p:spPr>
          <a:xfrm>
            <a:off x="5976554" y="6029872"/>
            <a:ext cx="278511" cy="275169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1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66" name="Oval 65"/>
          <p:cNvSpPr/>
          <p:nvPr/>
        </p:nvSpPr>
        <p:spPr>
          <a:xfrm>
            <a:off x="3743673" y="6029872"/>
            <a:ext cx="278511" cy="275169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3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67" name="Oval 66"/>
          <p:cNvSpPr/>
          <p:nvPr/>
        </p:nvSpPr>
        <p:spPr>
          <a:xfrm>
            <a:off x="862538" y="1902343"/>
            <a:ext cx="278511" cy="275169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2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68" name="Oval 67"/>
          <p:cNvSpPr/>
          <p:nvPr/>
        </p:nvSpPr>
        <p:spPr>
          <a:xfrm>
            <a:off x="6408724" y="4310069"/>
            <a:ext cx="278511" cy="275169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5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69" name="Oval 68"/>
          <p:cNvSpPr/>
          <p:nvPr/>
        </p:nvSpPr>
        <p:spPr>
          <a:xfrm>
            <a:off x="934566" y="4172484"/>
            <a:ext cx="278511" cy="275169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6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071538" y="1404452"/>
            <a:ext cx="149444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dirty="0" err="1" smtClean="0"/>
              <a:t>Account</a:t>
            </a:r>
            <a:r>
              <a:rPr lang="fr-CH" sz="1400" dirty="0" smtClean="0"/>
              <a:t> of User A</a:t>
            </a:r>
          </a:p>
          <a:p>
            <a:pPr algn="ctr"/>
            <a:endParaRPr lang="fr-CH" sz="1400" dirty="0" smtClean="0"/>
          </a:p>
          <a:p>
            <a:pPr algn="ctr"/>
            <a:r>
              <a:rPr lang="fr-CH" sz="1400" dirty="0" err="1" smtClean="0"/>
              <a:t>My</a:t>
            </a:r>
            <a:r>
              <a:rPr lang="fr-CH" sz="1400" dirty="0" smtClean="0"/>
              <a:t> </a:t>
            </a:r>
            <a:r>
              <a:rPr lang="fr-CH" sz="1400" dirty="0" err="1" smtClean="0"/>
              <a:t>Friends</a:t>
            </a:r>
            <a:endParaRPr lang="fr-CH" sz="1400" dirty="0"/>
          </a:p>
        </p:txBody>
      </p:sp>
      <p:sp>
        <p:nvSpPr>
          <p:cNvPr id="72" name="TextBox 71"/>
          <p:cNvSpPr txBox="1"/>
          <p:nvPr/>
        </p:nvSpPr>
        <p:spPr>
          <a:xfrm>
            <a:off x="1285852" y="3571876"/>
            <a:ext cx="11608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</a:rPr>
              <a:t>My</a:t>
            </a:r>
            <a:r>
              <a:rPr lang="fr-CH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elvetica"/>
              </a:rPr>
              <a:t> Position: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2" grpId="0" animBg="1"/>
      <p:bldP spid="45" grpId="0" animBg="1"/>
      <p:bldP spid="46" grpId="0" animBg="1"/>
      <p:bldP spid="49" grpId="0" animBg="1"/>
      <p:bldP spid="50" grpId="0" animBg="1"/>
      <p:bldP spid="51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1" grpId="0"/>
      <p:bldP spid="7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ScreenShots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1434" y="6072206"/>
            <a:ext cx="6891366" cy="482585"/>
          </a:xfrm>
        </p:spPr>
        <p:txBody>
          <a:bodyPr>
            <a:normAutofit/>
          </a:bodyPr>
          <a:lstStyle/>
          <a:p>
            <a:pPr lvl="4" algn="ctr">
              <a:buNone/>
            </a:pPr>
            <a:r>
              <a:rPr lang="fr-CH" dirty="0" smtClean="0">
                <a:solidFill>
                  <a:srgbClr val="FF6600"/>
                </a:solidFill>
              </a:rPr>
              <a:t>PrivL</a:t>
            </a:r>
            <a:r>
              <a:rPr lang="fr-CH" dirty="0" smtClean="0"/>
              <a:t>.sourceforge.net</a:t>
            </a:r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27</a:t>
            </a:fld>
            <a:endParaRPr kumimoji="0" lang="en-US"/>
          </a:p>
        </p:txBody>
      </p:sp>
      <p:pic>
        <p:nvPicPr>
          <p:cNvPr id="1026" name="Picture 2" descr="\\UDESK\share\figures\Scr0000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1571612"/>
            <a:ext cx="2428892" cy="4318030"/>
          </a:xfrm>
          <a:prstGeom prst="rect">
            <a:avLst/>
          </a:prstGeom>
          <a:noFill/>
        </p:spPr>
      </p:pic>
      <p:pic>
        <p:nvPicPr>
          <p:cNvPr id="1028" name="Picture 4" descr="\\UDESK\share\figures\Scr00001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1571612"/>
            <a:ext cx="2428892" cy="43180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Related Work </a:t>
            </a:r>
            <a:br>
              <a:rPr lang="en-GB" dirty="0" smtClean="0"/>
            </a:br>
            <a:r>
              <a:rPr lang="en-GB" sz="311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Information Sharing</a:t>
            </a:r>
            <a:endParaRPr lang="en-GB" sz="311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863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GB" sz="2800" b="1" dirty="0" smtClean="0"/>
              <a:t>Social Networks</a:t>
            </a:r>
            <a:endParaRPr lang="en-GB" sz="2000" b="1" dirty="0" smtClean="0"/>
          </a:p>
          <a:p>
            <a:pPr lvl="1">
              <a:spcAft>
                <a:spcPts val="1200"/>
              </a:spcAft>
              <a:buNone/>
            </a:pPr>
            <a:r>
              <a:rPr lang="en-GB" sz="1800" dirty="0" err="1" smtClean="0"/>
              <a:t>Noyb</a:t>
            </a:r>
            <a:r>
              <a:rPr lang="en-GB" sz="1800" dirty="0" smtClean="0"/>
              <a:t> (</a:t>
            </a:r>
            <a:r>
              <a:rPr lang="en-GB" sz="1800" dirty="0" err="1" smtClean="0"/>
              <a:t>Firefox</a:t>
            </a:r>
            <a:r>
              <a:rPr lang="en-GB" sz="1800" dirty="0" smtClean="0"/>
              <a:t> </a:t>
            </a:r>
            <a:r>
              <a:rPr lang="en-GB" sz="1800" dirty="0" err="1" smtClean="0"/>
              <a:t>Plugin</a:t>
            </a:r>
            <a:r>
              <a:rPr lang="en-GB" sz="1800" dirty="0" smtClean="0"/>
              <a:t>):</a:t>
            </a:r>
            <a:r>
              <a:rPr lang="en-GB" sz="1600" dirty="0" smtClean="0">
                <a:solidFill>
                  <a:srgbClr val="7F7F7F"/>
                </a:solidFill>
              </a:rPr>
              <a:t> “dictionaries” to convert </a:t>
            </a:r>
            <a:r>
              <a:rPr lang="en-GB" sz="1600" dirty="0" err="1" smtClean="0">
                <a:solidFill>
                  <a:srgbClr val="7F7F7F"/>
                </a:solidFill>
              </a:rPr>
              <a:t>ciphertext</a:t>
            </a:r>
            <a:r>
              <a:rPr lang="en-GB" sz="1600" dirty="0" smtClean="0">
                <a:solidFill>
                  <a:srgbClr val="7F7F7F"/>
                </a:solidFill>
              </a:rPr>
              <a:t> into proper format</a:t>
            </a:r>
            <a:endParaRPr lang="en-GB" sz="1800" dirty="0" smtClean="0"/>
          </a:p>
          <a:p>
            <a:pPr lvl="1">
              <a:spcAft>
                <a:spcPts val="1200"/>
              </a:spcAft>
              <a:buNone/>
            </a:pPr>
            <a:r>
              <a:rPr lang="en-GB" sz="1800" dirty="0" err="1" smtClean="0"/>
              <a:t>Flybynight</a:t>
            </a:r>
            <a:r>
              <a:rPr lang="en-GB" sz="1800" dirty="0" smtClean="0"/>
              <a:t> (</a:t>
            </a:r>
            <a:r>
              <a:rPr lang="en-GB" sz="1800" dirty="0" err="1" smtClean="0"/>
              <a:t>Facebook</a:t>
            </a:r>
            <a:r>
              <a:rPr lang="en-GB" sz="1800" dirty="0" smtClean="0"/>
              <a:t> App): </a:t>
            </a:r>
            <a:r>
              <a:rPr lang="en-GB" sz="1600" dirty="0" smtClean="0">
                <a:solidFill>
                  <a:srgbClr val="7F7F7F"/>
                </a:solidFill>
              </a:rPr>
              <a:t>Encrypt free-text data in </a:t>
            </a:r>
            <a:r>
              <a:rPr lang="en-GB" sz="1600" dirty="0" err="1" smtClean="0">
                <a:solidFill>
                  <a:srgbClr val="7F7F7F"/>
                </a:solidFill>
              </a:rPr>
              <a:t>Facebook</a:t>
            </a:r>
            <a:endParaRPr lang="en-GB" sz="1800" dirty="0" smtClean="0"/>
          </a:p>
          <a:p>
            <a:pPr lvl="1">
              <a:spcAft>
                <a:spcPts val="1200"/>
              </a:spcAft>
              <a:buNone/>
            </a:pPr>
            <a:r>
              <a:rPr lang="en-GB" sz="1800" dirty="0" smtClean="0"/>
              <a:t>Access Control (Firefox Plug-in by </a:t>
            </a:r>
            <a:r>
              <a:rPr lang="en-GB" sz="1800" dirty="0" err="1" smtClean="0"/>
              <a:t>Beato</a:t>
            </a:r>
            <a:r>
              <a:rPr lang="en-GB" sz="1800" dirty="0" smtClean="0"/>
              <a:t> et al.): </a:t>
            </a:r>
            <a:r>
              <a:rPr lang="en-GB" sz="1600" dirty="0" smtClean="0">
                <a:solidFill>
                  <a:srgbClr val="7F7F7F"/>
                </a:solidFill>
              </a:rPr>
              <a:t>Access control in social networks</a:t>
            </a:r>
          </a:p>
          <a:p>
            <a:endParaRPr lang="en-GB" sz="2000" dirty="0" smtClean="0"/>
          </a:p>
          <a:p>
            <a:pPr>
              <a:buNone/>
            </a:pPr>
            <a:r>
              <a:rPr lang="en-GB" sz="2800" b="1" dirty="0" smtClean="0"/>
              <a:t>Location Sharing</a:t>
            </a:r>
            <a:endParaRPr lang="en-GB" sz="2000" b="1" dirty="0" smtClean="0"/>
          </a:p>
          <a:p>
            <a:pPr lvl="1">
              <a:spcAft>
                <a:spcPts val="1200"/>
              </a:spcAft>
              <a:buNone/>
            </a:pPr>
            <a:r>
              <a:rPr lang="en-GB" sz="1800" dirty="0" err="1" smtClean="0"/>
              <a:t>Locaccino</a:t>
            </a:r>
            <a:r>
              <a:rPr lang="en-GB" sz="1800" dirty="0" smtClean="0"/>
              <a:t> (Platform): </a:t>
            </a:r>
            <a:r>
              <a:rPr lang="en-GB" sz="1600" dirty="0" smtClean="0">
                <a:solidFill>
                  <a:srgbClr val="7F7F7F"/>
                </a:solidFill>
              </a:rPr>
              <a:t>User-defined rules to control location sharing</a:t>
            </a:r>
            <a:endParaRPr lang="en-GB" sz="1600" dirty="0" smtClean="0"/>
          </a:p>
          <a:p>
            <a:pPr lvl="1">
              <a:spcAft>
                <a:spcPts val="1200"/>
              </a:spcAft>
              <a:buNone/>
            </a:pPr>
            <a:r>
              <a:rPr lang="en-GB" sz="1800" dirty="0" smtClean="0"/>
              <a:t>Tsai (Survey): </a:t>
            </a:r>
            <a:r>
              <a:rPr lang="en-GB" sz="1600" dirty="0" smtClean="0">
                <a:solidFill>
                  <a:srgbClr val="7F7F7F"/>
                </a:solidFill>
              </a:rPr>
              <a:t>Analysis of privacy policies in LBS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D4BC4-1FD4-482E-966F-587E1D54D86B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Related Work </a:t>
            </a:r>
            <a:br>
              <a:rPr lang="en-GB" dirty="0" smtClean="0"/>
            </a:br>
            <a:r>
              <a:rPr lang="en-GB" sz="3111" dirty="0" smtClean="0">
                <a:solidFill>
                  <a:srgbClr val="7F7F7F"/>
                </a:solidFill>
              </a:rPr>
              <a:t>Broadcast Encryption</a:t>
            </a:r>
            <a:endParaRPr lang="en-GB" sz="3111" dirty="0">
              <a:solidFill>
                <a:srgbClr val="7F7F7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dirty="0" smtClean="0"/>
              <a:t>n = number of Users</a:t>
            </a:r>
          </a:p>
          <a:p>
            <a:pPr>
              <a:buNone/>
            </a:pPr>
            <a:r>
              <a:rPr lang="en-GB" dirty="0" smtClean="0"/>
              <a:t>r = number of revoked Users</a:t>
            </a:r>
          </a:p>
          <a:p>
            <a:pPr>
              <a:buNone/>
            </a:pPr>
            <a:r>
              <a:rPr lang="en-GB" dirty="0"/>
              <a:t>s</a:t>
            </a:r>
            <a:r>
              <a:rPr lang="en-GB" dirty="0" smtClean="0"/>
              <a:t> = </a:t>
            </a:r>
            <a:r>
              <a:rPr lang="en-GB" dirty="0" err="1" smtClean="0"/>
              <a:t>ciphertext</a:t>
            </a:r>
            <a:r>
              <a:rPr lang="en-GB" dirty="0" smtClean="0"/>
              <a:t> size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D4BC4-1FD4-482E-966F-587E1D54D86B}" type="slidenum">
              <a:rPr lang="en-US" smtClean="0"/>
              <a:pPr/>
              <a:t>29</a:t>
            </a:fld>
            <a:endParaRPr lang="en-US"/>
          </a:p>
        </p:txBody>
      </p:sp>
      <p:cxnSp>
        <p:nvCxnSpPr>
          <p:cNvPr id="5" name="Straight Connector 4"/>
          <p:cNvCxnSpPr/>
          <p:nvPr/>
        </p:nvCxnSpPr>
        <p:spPr>
          <a:xfrm rot="5400000">
            <a:off x="5787240" y="4214818"/>
            <a:ext cx="42862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rot="5400000">
            <a:off x="2321703" y="4249743"/>
            <a:ext cx="35719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071934" y="4214818"/>
            <a:ext cx="6555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BWG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562500" y="4286256"/>
            <a:ext cx="580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NNL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285632" y="4286256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trivial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6143636" y="3786190"/>
            <a:ext cx="1061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 = O(n-r)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3500430" y="3786190"/>
            <a:ext cx="1420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 = O(</a:t>
            </a:r>
            <a:r>
              <a:rPr lang="en-GB" dirty="0" err="1" smtClean="0"/>
              <a:t>sqrt</a:t>
            </a:r>
            <a:r>
              <a:rPr lang="en-GB" dirty="0" smtClean="0"/>
              <a:t>(n))</a:t>
            </a:r>
            <a:endParaRPr lang="en-GB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1142976" y="4214818"/>
            <a:ext cx="614366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236142" y="3857628"/>
            <a:ext cx="2648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428596" y="4000504"/>
            <a:ext cx="603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 = 0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1285852" y="3786190"/>
            <a:ext cx="869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 = O(r)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331758" y="5849954"/>
            <a:ext cx="850112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CH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buNone/>
            </a:pPr>
            <a:r>
              <a:rPr lang="fr-CH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C. </a:t>
            </a:r>
            <a:r>
              <a:rPr lang="fr-CH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Delerablée</a:t>
            </a:r>
            <a:r>
              <a:rPr lang="fr-CH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P. Pailler and D. </a:t>
            </a:r>
            <a:r>
              <a:rPr lang="fr-CH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Pointcheval</a:t>
            </a:r>
            <a:r>
              <a:rPr lang="fr-CH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fr-CH" sz="1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Fully</a:t>
            </a:r>
            <a:r>
              <a:rPr lang="fr-CH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collusion </a:t>
            </a:r>
            <a:r>
              <a:rPr lang="fr-CH" sz="1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secure</a:t>
            </a:r>
            <a:r>
              <a:rPr lang="fr-CH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H" sz="1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dynamic</a:t>
            </a:r>
            <a:r>
              <a:rPr lang="fr-CH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H" sz="1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broadcast</a:t>
            </a:r>
            <a:r>
              <a:rPr lang="fr-CH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H" sz="1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encryption</a:t>
            </a:r>
            <a:r>
              <a:rPr lang="fr-CH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H" sz="1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with</a:t>
            </a:r>
            <a:r>
              <a:rPr lang="fr-CH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constant size    </a:t>
            </a:r>
            <a:r>
              <a:rPr lang="fr-CH" sz="1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ciphertexts</a:t>
            </a:r>
            <a:r>
              <a:rPr lang="fr-CH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or </a:t>
            </a:r>
            <a:r>
              <a:rPr lang="fr-CH" sz="1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decryption</a:t>
            </a:r>
            <a:r>
              <a:rPr lang="fr-CH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H" sz="1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keys</a:t>
            </a:r>
            <a:r>
              <a:rPr lang="fr-CH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 In Pairing, 2007</a:t>
            </a:r>
          </a:p>
          <a:p>
            <a:endParaRPr lang="fr-CH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Online Social Networks with </a:t>
            </a:r>
            <a:br>
              <a:rPr lang="fr-CH" dirty="0" smtClean="0"/>
            </a:br>
            <a:r>
              <a:rPr lang="fr-CH" dirty="0" smtClean="0"/>
              <a:t>Location Sharing Services (LSS)</a:t>
            </a:r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3</a:t>
            </a:fld>
            <a:endParaRPr kumimoji="0" lang="en-US" dirty="0"/>
          </a:p>
        </p:txBody>
      </p:sp>
      <p:sp>
        <p:nvSpPr>
          <p:cNvPr id="7" name="Rectangle 6"/>
          <p:cNvSpPr/>
          <p:nvPr/>
        </p:nvSpPr>
        <p:spPr>
          <a:xfrm>
            <a:off x="1371600" y="1662106"/>
            <a:ext cx="6477001" cy="200026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lang="en-GB" sz="1400" b="1" dirty="0">
              <a:solidFill>
                <a:schemeClr val="tx1"/>
              </a:solidFill>
              <a:latin typeface="Helvetica" pitchFamily="34" charset="0"/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8767" b="21099"/>
          <a:stretch>
            <a:fillRect/>
          </a:stretch>
        </p:blipFill>
        <p:spPr bwMode="auto">
          <a:xfrm>
            <a:off x="1981201" y="3109906"/>
            <a:ext cx="1170770" cy="299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297" t="7692" r="7026" b="15385"/>
          <a:stretch>
            <a:fillRect/>
          </a:stretch>
        </p:blipFill>
        <p:spPr bwMode="auto">
          <a:xfrm>
            <a:off x="3478492" y="1871993"/>
            <a:ext cx="1087684" cy="39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78492" y="2503792"/>
            <a:ext cx="960863" cy="311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6562" b="31250"/>
          <a:stretch>
            <a:fillRect/>
          </a:stretch>
        </p:blipFill>
        <p:spPr bwMode="auto">
          <a:xfrm>
            <a:off x="4857412" y="2994068"/>
            <a:ext cx="1004877" cy="420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7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11748" y="2349096"/>
            <a:ext cx="474652" cy="574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8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6406" t="4136" r="15624" b="55396"/>
          <a:stretch>
            <a:fillRect/>
          </a:stretch>
        </p:blipFill>
        <p:spPr bwMode="auto">
          <a:xfrm>
            <a:off x="4920679" y="1864412"/>
            <a:ext cx="793607" cy="407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12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65846" y="2934111"/>
            <a:ext cx="644554" cy="479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" name="Picture 14"/>
          <p:cNvPicPr>
            <a:picLocks noChangeAspect="1" noChangeArrowheads="1"/>
          </p:cNvPicPr>
          <p:nvPr/>
        </p:nvPicPr>
        <p:blipFill>
          <a:blip r:embed="rId10"/>
          <a:srcRect t="32000" b="32000"/>
          <a:stretch>
            <a:fillRect/>
          </a:stretch>
        </p:blipFill>
        <p:spPr bwMode="auto">
          <a:xfrm>
            <a:off x="6079492" y="1911965"/>
            <a:ext cx="1007108" cy="359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" name="Picture 16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09609" y="2443835"/>
            <a:ext cx="1329391" cy="256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" name="Picture 20" descr="main_sprites.png"/>
          <p:cNvPicPr>
            <a:picLocks noChangeAspect="1"/>
          </p:cNvPicPr>
          <p:nvPr/>
        </p:nvPicPr>
        <p:blipFill>
          <a:blip r:embed="rId12"/>
          <a:srcRect l="59000" t="80953"/>
          <a:stretch>
            <a:fillRect/>
          </a:stretch>
        </p:blipFill>
        <p:spPr>
          <a:xfrm>
            <a:off x="3478492" y="3114922"/>
            <a:ext cx="1032303" cy="299784"/>
          </a:xfrm>
          <a:prstGeom prst="rect">
            <a:avLst/>
          </a:prstGeom>
          <a:ln>
            <a:noFill/>
          </a:ln>
        </p:spPr>
      </p:pic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81201" y="1966906"/>
            <a:ext cx="1208538" cy="252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81201" y="2500306"/>
            <a:ext cx="1168245" cy="399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32" name="Straight Arrow Connector 31"/>
          <p:cNvCxnSpPr>
            <a:stCxn id="38" idx="0"/>
            <a:endCxn id="7" idx="2"/>
          </p:cNvCxnSpPr>
          <p:nvPr/>
        </p:nvCxnSpPr>
        <p:spPr>
          <a:xfrm rot="5400000" flipH="1" flipV="1">
            <a:off x="4313445" y="3956250"/>
            <a:ext cx="590536" cy="2776"/>
          </a:xfrm>
          <a:prstGeom prst="straightConnector1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3429000" y="4252906"/>
            <a:ext cx="2356649" cy="92869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sz="1400" b="1" dirty="0" smtClean="0">
                <a:solidFill>
                  <a:schemeClr val="tx1"/>
                </a:solidFill>
                <a:latin typeface="Helvetica" pitchFamily="34" charset="0"/>
              </a:rPr>
              <a:t>LBS Coordinator</a:t>
            </a:r>
            <a:endParaRPr lang="en-GB" sz="1400" b="1" dirty="0">
              <a:solidFill>
                <a:schemeClr val="tx1"/>
              </a:solidFill>
              <a:latin typeface="Helvetica" pitchFamily="34" charset="0"/>
            </a:endParaRPr>
          </a:p>
        </p:txBody>
      </p:sp>
      <p:pic>
        <p:nvPicPr>
          <p:cNvPr id="39" name="Picture 38"/>
          <p:cNvPicPr>
            <a:picLocks noChangeAspect="1" noChangeArrowheads="1"/>
          </p:cNvPicPr>
          <p:nvPr/>
        </p:nvPicPr>
        <p:blipFill>
          <a:blip r:embed="rId15"/>
          <a:srcRect t="34091" b="43181"/>
          <a:stretch>
            <a:fillRect/>
          </a:stretch>
        </p:blipFill>
        <p:spPr bwMode="auto">
          <a:xfrm>
            <a:off x="3810000" y="4648200"/>
            <a:ext cx="1595259" cy="359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38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Caching Wireless Access Points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fr-CH" sz="2400" dirty="0" smtClean="0"/>
              <a:t>Cache access points in user-defined </a:t>
            </a:r>
            <a:r>
              <a:rPr lang="fr-CH" sz="2400" b="1" dirty="0" smtClean="0"/>
              <a:t>Area of Interest</a:t>
            </a:r>
          </a:p>
          <a:p>
            <a:pPr marL="971550" lvl="1" indent="-514350">
              <a:buFont typeface="+mj-lt"/>
              <a:buAutoNum type="arabicPeriod"/>
            </a:pPr>
            <a:endParaRPr lang="fr-CH" sz="2400" dirty="0" smtClean="0"/>
          </a:p>
          <a:p>
            <a:pPr marL="971550" lvl="1" indent="-514350">
              <a:buFont typeface="+mj-lt"/>
              <a:buAutoNum type="arabicPeriod"/>
            </a:pPr>
            <a:r>
              <a:rPr lang="fr-CH" sz="2400" dirty="0" smtClean="0"/>
              <a:t>Select a city (e.g. Lausanne)</a:t>
            </a:r>
          </a:p>
          <a:p>
            <a:pPr marL="971550" lvl="1" indent="-514350">
              <a:buFont typeface="+mj-lt"/>
              <a:buAutoNum type="arabicPeriod"/>
            </a:pPr>
            <a:r>
              <a:rPr lang="fr-CH" sz="2400" dirty="0" smtClean="0"/>
              <a:t>City name =&gt; GPS coordinates</a:t>
            </a:r>
          </a:p>
          <a:p>
            <a:pPr lvl="2">
              <a:buNone/>
            </a:pPr>
            <a:r>
              <a:rPr lang="fi-FI" sz="2000" dirty="0" smtClean="0"/>
              <a:t> </a:t>
            </a:r>
            <a:r>
              <a:rPr lang="fi-FI" sz="2000" dirty="0" smtClean="0">
                <a:solidFill>
                  <a:srgbClr val="7F7F7F"/>
                </a:solidFill>
              </a:rPr>
              <a:t>Lausanne  -&gt; (46.5196168, 6.6322095)</a:t>
            </a:r>
          </a:p>
          <a:p>
            <a:pPr marL="971550" lvl="1" indent="-514350">
              <a:buFont typeface="+mj-lt"/>
              <a:buAutoNum type="arabicPeriod"/>
            </a:pPr>
            <a:r>
              <a:rPr lang="fr-CH" sz="2400" dirty="0" smtClean="0"/>
              <a:t>Area </a:t>
            </a:r>
            <a:r>
              <a:rPr lang="fr-CH" sz="2400" dirty="0" err="1" smtClean="0"/>
              <a:t>is</a:t>
            </a:r>
            <a:r>
              <a:rPr lang="fr-CH" sz="2400" dirty="0" smtClean="0"/>
              <a:t> a square </a:t>
            </a:r>
            <a:r>
              <a:rPr lang="fr-CH" sz="2400" dirty="0" err="1" smtClean="0"/>
              <a:t>centered</a:t>
            </a:r>
            <a:r>
              <a:rPr lang="fr-CH" sz="2400" dirty="0" smtClean="0"/>
              <a:t> on </a:t>
            </a:r>
            <a:r>
              <a:rPr lang="fr-CH" sz="2400" dirty="0" err="1" smtClean="0"/>
              <a:t>this</a:t>
            </a:r>
            <a:r>
              <a:rPr lang="fr-CH" sz="2400" dirty="0" smtClean="0"/>
              <a:t> point</a:t>
            </a:r>
          </a:p>
          <a:p>
            <a:pPr lvl="3"/>
            <a:r>
              <a:rPr lang="fi-FI" sz="1800" dirty="0" smtClean="0">
                <a:solidFill>
                  <a:srgbClr val="7F7F7F"/>
                </a:solidFill>
              </a:rPr>
              <a:t>46.5296168 , 46.5296168</a:t>
            </a:r>
          </a:p>
          <a:p>
            <a:pPr lvl="3"/>
            <a:r>
              <a:rPr lang="fi-FI" sz="1800" dirty="0" smtClean="0">
                <a:solidFill>
                  <a:srgbClr val="7F7F7F"/>
                </a:solidFill>
              </a:rPr>
              <a:t>66.6422095, 6.6222095</a:t>
            </a:r>
          </a:p>
          <a:p>
            <a:pPr marL="971550" lvl="1" indent="-514350">
              <a:buFont typeface="+mj-lt"/>
              <a:buAutoNum type="arabicPeriod"/>
            </a:pPr>
            <a:r>
              <a:rPr lang="fi-FI" sz="2400" dirty="0" smtClean="0"/>
              <a:t>Query WiGLE.net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30</a:t>
            </a:fld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Wireless Triangulation API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dirty="0" smtClean="0"/>
              <a:t>	{ 	"version": "1.1.0", </a:t>
            </a:r>
          </a:p>
          <a:p>
            <a:pPr>
              <a:buNone/>
            </a:pPr>
            <a:r>
              <a:rPr lang="en-US" dirty="0" smtClean="0"/>
              <a:t>		"host": "maps.google.com", </a:t>
            </a:r>
          </a:p>
          <a:p>
            <a:pPr>
              <a:buNone/>
            </a:pPr>
            <a:r>
              <a:rPr lang="en-US" dirty="0" smtClean="0"/>
              <a:t>	 	"</a:t>
            </a:r>
            <a:r>
              <a:rPr lang="en-US" dirty="0" err="1" smtClean="0"/>
              <a:t>request_address</a:t>
            </a:r>
            <a:r>
              <a:rPr lang="en-US" dirty="0" smtClean="0"/>
              <a:t>": true,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"</a:t>
            </a:r>
            <a:r>
              <a:rPr lang="en-US" dirty="0" err="1" smtClean="0"/>
              <a:t>cell_towers</a:t>
            </a:r>
            <a:r>
              <a:rPr lang="en-US" dirty="0" smtClean="0"/>
              <a:t>": [ { 	"</a:t>
            </a:r>
            <a:r>
              <a:rPr lang="en-US" dirty="0" err="1" smtClean="0"/>
              <a:t>cell_id</a:t>
            </a:r>
            <a:r>
              <a:rPr lang="en-US" dirty="0" smtClean="0"/>
              <a:t>": 42</a:t>
            </a:r>
          </a:p>
          <a:p>
            <a:pPr>
              <a:buNone/>
            </a:pPr>
            <a:r>
              <a:rPr lang="en-US" dirty="0" smtClean="0"/>
              <a:t>					"</a:t>
            </a:r>
            <a:r>
              <a:rPr lang="en-US" dirty="0" err="1" smtClean="0"/>
              <a:t>location_area_code</a:t>
            </a:r>
            <a:r>
              <a:rPr lang="en-US" dirty="0" smtClean="0"/>
              <a:t>": 415</a:t>
            </a:r>
          </a:p>
          <a:p>
            <a:pPr>
              <a:buNone/>
            </a:pPr>
            <a:r>
              <a:rPr lang="en-US" dirty="0" smtClean="0"/>
              <a:t>					"</a:t>
            </a:r>
            <a:r>
              <a:rPr lang="en-US" dirty="0" err="1" smtClean="0"/>
              <a:t>mobile_country_code</a:t>
            </a:r>
            <a:r>
              <a:rPr lang="en-US" dirty="0" smtClean="0"/>
              <a:t>": 310</a:t>
            </a:r>
          </a:p>
          <a:p>
            <a:pPr>
              <a:buNone/>
            </a:pPr>
            <a:r>
              <a:rPr lang="en-US" dirty="0" smtClean="0"/>
              <a:t>					"</a:t>
            </a:r>
            <a:r>
              <a:rPr lang="en-US" dirty="0" err="1" smtClean="0"/>
              <a:t>mobile_network_code</a:t>
            </a:r>
            <a:r>
              <a:rPr lang="en-US" dirty="0" smtClean="0"/>
              <a:t>": 410],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"</a:t>
            </a:r>
            <a:r>
              <a:rPr lang="en-US" dirty="0" err="1" smtClean="0"/>
              <a:t>wifi_towers</a:t>
            </a:r>
            <a:r>
              <a:rPr lang="en-US" dirty="0" smtClean="0"/>
              <a:t>": [ {	"</a:t>
            </a:r>
            <a:r>
              <a:rPr lang="en-US" dirty="0" err="1" smtClean="0"/>
              <a:t>mac_address</a:t>
            </a:r>
            <a:r>
              <a:rPr lang="en-US" dirty="0" smtClean="0"/>
              <a:t>": "01-23-45-67-89-ab",</a:t>
            </a:r>
          </a:p>
          <a:p>
            <a:pPr lvl="1">
              <a:buNone/>
            </a:pPr>
            <a:r>
              <a:rPr lang="en-US" dirty="0" smtClean="0"/>
              <a:t>					"</a:t>
            </a:r>
            <a:r>
              <a:rPr lang="en-US" dirty="0" err="1" smtClean="0"/>
              <a:t>signal_strength</a:t>
            </a:r>
            <a:r>
              <a:rPr lang="en-US" dirty="0" smtClean="0"/>
              <a:t>": 8]</a:t>
            </a:r>
          </a:p>
          <a:p>
            <a:pPr>
              <a:buNone/>
            </a:pPr>
            <a:r>
              <a:rPr lang="en-US" dirty="0" smtClean="0"/>
              <a:t>}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D4BC4-1FD4-482E-966F-587E1D54D86B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Ipoki.com API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en-US" dirty="0" smtClean="0"/>
              <a:t>	Users should be authenticated using the </a:t>
            </a:r>
            <a:r>
              <a:rPr lang="en-US" dirty="0" err="1" smtClean="0"/>
              <a:t>Ipoki</a:t>
            </a:r>
            <a:r>
              <a:rPr lang="en-US" dirty="0" smtClean="0"/>
              <a:t> </a:t>
            </a:r>
            <a:r>
              <a:rPr lang="en-US" dirty="0" err="1" smtClean="0"/>
              <a:t>plugin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>
                <a:solidFill>
                  <a:srgbClr val="C00000"/>
                </a:solidFill>
              </a:rPr>
              <a:t> /</a:t>
            </a:r>
            <a:r>
              <a:rPr lang="en-US" dirty="0" err="1" smtClean="0">
                <a:solidFill>
                  <a:srgbClr val="C00000"/>
                </a:solidFill>
              </a:rPr>
              <a:t>signin.php?user</a:t>
            </a:r>
            <a:r>
              <a:rPr lang="en-US" dirty="0" smtClean="0">
                <a:solidFill>
                  <a:srgbClr val="C00000"/>
                </a:solidFill>
              </a:rPr>
              <a:t>=[username]&amp;pass=[password]&amp;</a:t>
            </a:r>
            <a:r>
              <a:rPr lang="en-US" dirty="0" err="1" smtClean="0">
                <a:solidFill>
                  <a:srgbClr val="C00000"/>
                </a:solidFill>
              </a:rPr>
              <a:t>ver</a:t>
            </a:r>
            <a:r>
              <a:rPr lang="en-US" dirty="0" smtClean="0">
                <a:solidFill>
                  <a:srgbClr val="C00000"/>
                </a:solidFill>
              </a:rPr>
              <a:t>=[optional </a:t>
            </a:r>
            <a:r>
              <a:rPr lang="en-US" dirty="0" err="1" smtClean="0">
                <a:solidFill>
                  <a:srgbClr val="C00000"/>
                </a:solidFill>
              </a:rPr>
              <a:t>plugin</a:t>
            </a:r>
            <a:r>
              <a:rPr lang="en-US" dirty="0" smtClean="0">
                <a:solidFill>
                  <a:srgbClr val="C00000"/>
                </a:solidFill>
              </a:rPr>
              <a:t> version] </a:t>
            </a:r>
          </a:p>
          <a:p>
            <a:pPr>
              <a:buNone/>
            </a:pPr>
            <a:r>
              <a:rPr lang="en-US" dirty="0" smtClean="0"/>
              <a:t>	'CODIGO$$$'.[session id].'$$$'.[server URL].'$$$'.[0=no update, 1=optional update, 2=must update].'$$$‘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Set the user's location.</a:t>
            </a:r>
          </a:p>
          <a:p>
            <a:pPr>
              <a:buNone/>
            </a:pPr>
            <a:r>
              <a:rPr lang="en-US" dirty="0" smtClean="0">
                <a:solidFill>
                  <a:srgbClr val="C00000"/>
                </a:solidFill>
              </a:rPr>
              <a:t>	/</a:t>
            </a:r>
            <a:r>
              <a:rPr lang="en-US" dirty="0" err="1" smtClean="0">
                <a:solidFill>
                  <a:srgbClr val="C00000"/>
                </a:solidFill>
              </a:rPr>
              <a:t>ear.php?iduser</a:t>
            </a:r>
            <a:r>
              <a:rPr lang="en-US" dirty="0" smtClean="0">
                <a:solidFill>
                  <a:srgbClr val="C00000"/>
                </a:solidFill>
              </a:rPr>
              <a:t>=[session id]&amp;lat=[latitude]&amp;</a:t>
            </a:r>
            <a:r>
              <a:rPr lang="en-US" dirty="0" err="1" smtClean="0">
                <a:solidFill>
                  <a:srgbClr val="C00000"/>
                </a:solidFill>
              </a:rPr>
              <a:t>lon</a:t>
            </a:r>
            <a:r>
              <a:rPr lang="en-US" dirty="0" smtClean="0">
                <a:solidFill>
                  <a:srgbClr val="C00000"/>
                </a:solidFill>
              </a:rPr>
              <a:t>=[</a:t>
            </a:r>
            <a:r>
              <a:rPr lang="en-US" dirty="0" err="1" smtClean="0">
                <a:solidFill>
                  <a:srgbClr val="C00000"/>
                </a:solidFill>
              </a:rPr>
              <a:t>logintude</a:t>
            </a:r>
            <a:r>
              <a:rPr lang="en-US" dirty="0" smtClean="0">
                <a:solidFill>
                  <a:srgbClr val="C00000"/>
                </a:solidFill>
              </a:rPr>
              <a:t>]&amp;h=[altitude]&amp;speed=[speed]&amp;</a:t>
            </a:r>
            <a:br>
              <a:rPr lang="en-US" dirty="0" smtClean="0">
                <a:solidFill>
                  <a:srgbClr val="C00000"/>
                </a:solidFill>
              </a:rPr>
            </a:br>
            <a:r>
              <a:rPr lang="en-US" dirty="0" smtClean="0">
                <a:solidFill>
                  <a:srgbClr val="C00000"/>
                </a:solidFill>
              </a:rPr>
              <a:t>to=[to]&amp;comment=[comment]&amp;action=[action]&amp;change=[status change]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if ($alert) {echo 'ALERT$$$' . [alert text] . '$$$' . [URL] . '$$$' . [</a:t>
            </a:r>
            <a:r>
              <a:rPr lang="en-US" dirty="0" err="1" smtClean="0"/>
              <a:t>latitud</a:t>
            </a:r>
            <a:r>
              <a:rPr lang="en-US" dirty="0" smtClean="0"/>
              <a:t>] . '$$$' . [longitude] . '$$$' . [radio] . '$$$' . [username] . '$$$'; } else if ($comment) {echo 'COMMENT$$$' . [user] . '$$$' . [comment] . '$$$' . [action].'$$$';} else {echo 'OK'; }</a:t>
            </a:r>
          </a:p>
          <a:p>
            <a:pPr>
              <a:buNone/>
            </a:pPr>
            <a:r>
              <a:rPr lang="en-US" dirty="0" smtClean="0"/>
              <a:t>	</a:t>
            </a:r>
          </a:p>
          <a:p>
            <a:pPr>
              <a:buNone/>
            </a:pPr>
            <a:r>
              <a:rPr lang="en-US" dirty="0" smtClean="0"/>
              <a:t>	Get the location of a user.</a:t>
            </a:r>
          </a:p>
          <a:p>
            <a:pPr>
              <a:buNone/>
            </a:pPr>
            <a:r>
              <a:rPr lang="en-US" dirty="0" smtClean="0">
                <a:solidFill>
                  <a:srgbClr val="C00000"/>
                </a:solidFill>
              </a:rPr>
              <a:t>	 /</a:t>
            </a:r>
            <a:r>
              <a:rPr lang="en-US" dirty="0" err="1" smtClean="0">
                <a:solidFill>
                  <a:srgbClr val="C00000"/>
                </a:solidFill>
              </a:rPr>
              <a:t>readposition.php?iduser</a:t>
            </a:r>
            <a:r>
              <a:rPr lang="en-US" dirty="0" smtClean="0">
                <a:solidFill>
                  <a:srgbClr val="C00000"/>
                </a:solidFill>
              </a:rPr>
              <a:t>=" + [session id]</a:t>
            </a:r>
          </a:p>
          <a:p>
            <a:pPr>
              <a:buNone/>
            </a:pPr>
            <a:r>
              <a:rPr lang="en-US" dirty="0" smtClean="0"/>
              <a:t>	 (-999.999999,-999.999999)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Get a list of friends for the calling user and their location. 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>
                <a:solidFill>
                  <a:srgbClr val="C00000"/>
                </a:solidFill>
              </a:rPr>
              <a:t>/</a:t>
            </a:r>
            <a:r>
              <a:rPr lang="en-US" dirty="0" err="1" smtClean="0">
                <a:solidFill>
                  <a:srgbClr val="C00000"/>
                </a:solidFill>
              </a:rPr>
              <a:t>myfriends.php?iduser</a:t>
            </a:r>
            <a:r>
              <a:rPr lang="en-US" dirty="0" smtClean="0">
                <a:solidFill>
                  <a:srgbClr val="C00000"/>
                </a:solidFill>
              </a:rPr>
              <a:t>=" + [session id]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sz="2900" dirty="0" smtClean="0"/>
              <a:t>"$$$".[username]."$$$".[latitude]."$$$".[longitude]."$$$".[session key];</a:t>
            </a:r>
            <a:endParaRPr lang="en-GB" sz="29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D4BC4-1FD4-482E-966F-587E1D54D86B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Privacy Threats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GB" dirty="0" smtClean="0">
                <a:solidFill>
                  <a:srgbClr val="FF6600"/>
                </a:solidFill>
              </a:rPr>
              <a:t>Location Sharing Services </a:t>
            </a:r>
            <a:r>
              <a:rPr lang="en-GB" dirty="0" smtClean="0"/>
              <a:t>and </a:t>
            </a:r>
            <a:r>
              <a:rPr lang="en-GB" dirty="0" smtClean="0">
                <a:solidFill>
                  <a:srgbClr val="FF6600"/>
                </a:solidFill>
              </a:rPr>
              <a:t>passive eavesdroppers </a:t>
            </a:r>
            <a:r>
              <a:rPr lang="en-GB" dirty="0" smtClean="0"/>
              <a:t>can collect user locations</a:t>
            </a:r>
          </a:p>
          <a:p>
            <a:endParaRPr lang="en-GB" dirty="0" smtClean="0"/>
          </a:p>
          <a:p>
            <a:r>
              <a:rPr lang="en-GB" b="1" dirty="0" smtClean="0"/>
              <a:t>Localization </a:t>
            </a:r>
            <a:r>
              <a:rPr lang="en-GB" dirty="0" smtClean="0"/>
              <a:t>attack</a:t>
            </a:r>
          </a:p>
          <a:p>
            <a:r>
              <a:rPr lang="en-GB" b="1" dirty="0" smtClean="0"/>
              <a:t>Profiling </a:t>
            </a:r>
            <a:r>
              <a:rPr lang="en-GB" dirty="0" smtClean="0"/>
              <a:t>attack</a:t>
            </a:r>
          </a:p>
          <a:p>
            <a:r>
              <a:rPr lang="en-GB" b="1" dirty="0" smtClean="0"/>
              <a:t>Retroactive </a:t>
            </a:r>
            <a:r>
              <a:rPr lang="en-GB" dirty="0" smtClean="0"/>
              <a:t>attack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4</a:t>
            </a:fld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fr-CH" dirty="0" smtClean="0"/>
              <a:t>Goal</a:t>
            </a:r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5</a:t>
            </a:fld>
            <a:endParaRPr kumimoji="0" lang="en-US" dirty="0"/>
          </a:p>
        </p:txBody>
      </p:sp>
      <p:sp>
        <p:nvSpPr>
          <p:cNvPr id="117" name="Rectangle 116"/>
          <p:cNvSpPr/>
          <p:nvPr/>
        </p:nvSpPr>
        <p:spPr>
          <a:xfrm>
            <a:off x="1905000" y="4114800"/>
            <a:ext cx="5562600" cy="19812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endParaRPr lang="en-GB" sz="4400" b="1" dirty="0" smtClean="0">
              <a:solidFill>
                <a:srgbClr val="FF6600"/>
              </a:solidFill>
              <a:latin typeface="Helvetica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 rot="16200000">
            <a:off x="-1532465" y="3068132"/>
            <a:ext cx="48291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CLIENT			SERVERS</a:t>
            </a:r>
            <a:endParaRPr lang="en-GB" b="1" dirty="0"/>
          </a:p>
        </p:txBody>
      </p:sp>
      <p:grpSp>
        <p:nvGrpSpPr>
          <p:cNvPr id="59" name="Group 58"/>
          <p:cNvGrpSpPr/>
          <p:nvPr/>
        </p:nvGrpSpPr>
        <p:grpSpPr>
          <a:xfrm>
            <a:off x="1981200" y="1676400"/>
            <a:ext cx="5334000" cy="1771664"/>
            <a:chOff x="1371600" y="1733536"/>
            <a:chExt cx="6477001" cy="2000264"/>
          </a:xfrm>
        </p:grpSpPr>
        <p:sp>
          <p:nvSpPr>
            <p:cNvPr id="37" name="Rectangle 36"/>
            <p:cNvSpPr/>
            <p:nvPr/>
          </p:nvSpPr>
          <p:spPr>
            <a:xfrm>
              <a:off x="1371600" y="1733536"/>
              <a:ext cx="6477001" cy="200026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pPr algn="ctr"/>
              <a:endParaRPr lang="en-GB" sz="1400" b="1" dirty="0">
                <a:solidFill>
                  <a:schemeClr val="tx1"/>
                </a:solidFill>
                <a:latin typeface="Helvetica" pitchFamily="34" charset="0"/>
              </a:endParaRPr>
            </a:p>
          </p:txBody>
        </p:sp>
        <p:pic>
          <p:nvPicPr>
            <p:cNvPr id="40" name="Picture 3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8767" b="21099"/>
            <a:stretch>
              <a:fillRect/>
            </a:stretch>
          </p:blipFill>
          <p:spPr bwMode="auto">
            <a:xfrm>
              <a:off x="1981201" y="3181336"/>
              <a:ext cx="1170770" cy="2997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1" name="Picture 5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9297" t="7692" r="7026" b="15385"/>
            <a:stretch>
              <a:fillRect/>
            </a:stretch>
          </p:blipFill>
          <p:spPr bwMode="auto">
            <a:xfrm>
              <a:off x="3478492" y="1943423"/>
              <a:ext cx="1087684" cy="399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2" name="Picture 41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478492" y="2575222"/>
              <a:ext cx="960863" cy="3117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3" name="Picture 6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26562" b="31250"/>
            <a:stretch>
              <a:fillRect/>
            </a:stretch>
          </p:blipFill>
          <p:spPr bwMode="auto">
            <a:xfrm>
              <a:off x="4857412" y="3065498"/>
              <a:ext cx="1004877" cy="420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4" name="Picture 7"/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011748" y="2420526"/>
              <a:ext cx="474652" cy="5743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5" name="Picture 8"/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6406" t="4136" r="15624" b="55396"/>
            <a:stretch>
              <a:fillRect/>
            </a:stretch>
          </p:blipFill>
          <p:spPr bwMode="auto">
            <a:xfrm>
              <a:off x="4920679" y="1935842"/>
              <a:ext cx="793607" cy="4072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6" name="Picture 12"/>
            <p:cNvPicPr>
              <a:picLocks noChangeAspect="1" noChangeArrowheads="1"/>
            </p:cNvPicPr>
            <p:nvPr/>
          </p:nvPicPr>
          <p:blipFill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365846" y="3005541"/>
              <a:ext cx="644554" cy="4796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7" name="Picture 14"/>
            <p:cNvPicPr>
              <a:picLocks noChangeAspect="1" noChangeArrowheads="1"/>
            </p:cNvPicPr>
            <p:nvPr/>
          </p:nvPicPr>
          <p:blipFill>
            <a:blip r:embed="rId10"/>
            <a:srcRect t="32000" b="32000"/>
            <a:stretch>
              <a:fillRect/>
            </a:stretch>
          </p:blipFill>
          <p:spPr bwMode="auto">
            <a:xfrm>
              <a:off x="6079492" y="1983395"/>
              <a:ext cx="1007108" cy="3597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8" name="Picture 16"/>
            <p:cNvPicPr>
              <a:picLocks noChangeAspect="1" noChangeArrowheads="1"/>
            </p:cNvPicPr>
            <p:nvPr/>
          </p:nvPicPr>
          <p:blipFill>
            <a:blip r:embed="rId1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909609" y="2515265"/>
              <a:ext cx="1329391" cy="2564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9" name="Picture 48" descr="main_sprites.png"/>
            <p:cNvPicPr>
              <a:picLocks noChangeAspect="1"/>
            </p:cNvPicPr>
            <p:nvPr/>
          </p:nvPicPr>
          <p:blipFill>
            <a:blip r:embed="rId12"/>
            <a:srcRect l="59000" t="80953"/>
            <a:stretch>
              <a:fillRect/>
            </a:stretch>
          </p:blipFill>
          <p:spPr>
            <a:xfrm>
              <a:off x="3478492" y="3186352"/>
              <a:ext cx="1032303" cy="29978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0" name="Picture 2"/>
            <p:cNvPicPr>
              <a:picLocks noChangeAspect="1" noChangeArrowheads="1"/>
            </p:cNvPicPr>
            <p:nvPr/>
          </p:nvPicPr>
          <p:blipFill>
            <a:blip r:embed="rId1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981201" y="2038336"/>
              <a:ext cx="1208538" cy="2524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1" name="Picture 3"/>
            <p:cNvPicPr>
              <a:picLocks noChangeAspect="1" noChangeArrowheads="1"/>
            </p:cNvPicPr>
            <p:nvPr/>
          </p:nvPicPr>
          <p:blipFill>
            <a:blip r:embed="rId14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981201" y="2571736"/>
              <a:ext cx="1168245" cy="3997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cxnSp>
        <p:nvCxnSpPr>
          <p:cNvPr id="52" name="Straight Arrow Connector 51"/>
          <p:cNvCxnSpPr>
            <a:stCxn id="117" idx="0"/>
            <a:endCxn id="37" idx="2"/>
          </p:cNvCxnSpPr>
          <p:nvPr/>
        </p:nvCxnSpPr>
        <p:spPr>
          <a:xfrm rot="16200000" flipV="1">
            <a:off x="4315882" y="3780382"/>
            <a:ext cx="666736" cy="2100"/>
          </a:xfrm>
          <a:prstGeom prst="straightConnector1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Content Placeholder 2"/>
          <p:cNvSpPr>
            <a:spLocks noGrp="1"/>
          </p:cNvSpPr>
          <p:nvPr>
            <p:ph idx="1"/>
          </p:nvPr>
        </p:nvSpPr>
        <p:spPr>
          <a:xfrm>
            <a:off x="1905000" y="4237037"/>
            <a:ext cx="5800756" cy="1858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fr-CH" sz="2400" b="1" dirty="0" smtClean="0"/>
              <a:t>Application </a:t>
            </a:r>
            <a:r>
              <a:rPr lang="fr-CH" sz="2400" b="1" dirty="0" smtClean="0">
                <a:solidFill>
                  <a:srgbClr val="FF6600"/>
                </a:solidFill>
              </a:rPr>
              <a:t>PrivL</a:t>
            </a:r>
          </a:p>
          <a:p>
            <a:pPr lvl="1"/>
            <a:r>
              <a:rPr lang="fr-CH" sz="2000" dirty="0" smtClean="0"/>
              <a:t>Client-side application</a:t>
            </a:r>
          </a:p>
          <a:p>
            <a:pPr lvl="1"/>
            <a:r>
              <a:rPr lang="fr-CH" sz="2000" dirty="0" smtClean="0"/>
              <a:t>Works with existing location sharing services</a:t>
            </a:r>
          </a:p>
          <a:p>
            <a:pPr lvl="1"/>
            <a:r>
              <a:rPr lang="fr-CH" sz="2000" dirty="0" smtClean="0"/>
              <a:t>Privacy by design</a:t>
            </a:r>
          </a:p>
        </p:txBody>
      </p:sp>
      <p:sp>
        <p:nvSpPr>
          <p:cNvPr id="57" name="Rectangle 56"/>
          <p:cNvSpPr/>
          <p:nvPr/>
        </p:nvSpPr>
        <p:spPr>
          <a:xfrm>
            <a:off x="1066800" y="1028700"/>
            <a:ext cx="739140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fr-CH" sz="2600" dirty="0" smtClean="0">
                <a:solidFill>
                  <a:prstClr val="black"/>
                </a:solidFill>
              </a:rPr>
              <a:t>Design application for private sharing of user Location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" grpId="0" animBg="1"/>
      <p:bldP spid="3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22313" y="5143500"/>
            <a:ext cx="7772400" cy="1362075"/>
          </a:xfrm>
        </p:spPr>
        <p:txBody>
          <a:bodyPr/>
          <a:lstStyle/>
          <a:p>
            <a:r>
              <a:rPr lang="en-US" dirty="0" err="1" smtClean="0">
                <a:solidFill>
                  <a:srgbClr val="FF6600"/>
                </a:solidFill>
              </a:rPr>
              <a:t>Privl</a:t>
            </a:r>
            <a:r>
              <a:rPr lang="en-US" dirty="0" smtClean="0">
                <a:solidFill>
                  <a:srgbClr val="FF6600"/>
                </a:solidFill>
              </a:rPr>
              <a:t> </a:t>
            </a:r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6</a:t>
            </a:fld>
            <a:endParaRPr kumimoji="0" lang="en-US"/>
          </a:p>
        </p:txBody>
      </p:sp>
      <p:pic>
        <p:nvPicPr>
          <p:cNvPr id="7" name="Picture 6" descr="privacy-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5400" y="431800"/>
            <a:ext cx="2971800" cy="4457700"/>
          </a:xfrm>
          <a:prstGeom prst="rect">
            <a:avLst/>
          </a:prstGeom>
        </p:spPr>
      </p:pic>
      <p:sp>
        <p:nvSpPr>
          <p:cNvPr id="8" name="Text Placeholder 5"/>
          <p:cNvSpPr>
            <a:spLocks noGrp="1"/>
          </p:cNvSpPr>
          <p:nvPr>
            <p:ph type="body" idx="1"/>
          </p:nvPr>
        </p:nvSpPr>
        <p:spPr>
          <a:xfrm>
            <a:off x="722313" y="3643313"/>
            <a:ext cx="7772400" cy="1500187"/>
          </a:xfrm>
        </p:spPr>
        <p:txBody>
          <a:bodyPr/>
          <a:lstStyle/>
          <a:p>
            <a:r>
              <a:rPr lang="en-US" dirty="0" err="1" smtClean="0"/>
              <a:t>privl.sourceforge.net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Privacy-Preserving Mechanisms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fr-CH" cap="small" dirty="0" smtClean="0"/>
              <a:t>Localization &amp; Visualization</a:t>
            </a:r>
          </a:p>
          <a:p>
            <a:pPr lvl="1">
              <a:buNone/>
            </a:pPr>
            <a:r>
              <a:rPr lang="fr-CH" sz="24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Cache</a:t>
            </a:r>
          </a:p>
          <a:p>
            <a:pPr lvl="1">
              <a:buNone/>
            </a:pPr>
            <a:r>
              <a:rPr lang="fr-CH" sz="24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Dummy Queries</a:t>
            </a:r>
          </a:p>
          <a:p>
            <a:pPr lvl="2">
              <a:buNone/>
            </a:pPr>
            <a:endParaRPr lang="fr-CH" dirty="0" smtClean="0"/>
          </a:p>
          <a:p>
            <a:pPr marL="514350" indent="-514350">
              <a:buNone/>
            </a:pPr>
            <a:r>
              <a:rPr lang="fr-CH" cap="small" dirty="0" smtClean="0"/>
              <a:t>Sharing</a:t>
            </a:r>
          </a:p>
          <a:p>
            <a:pPr lvl="1">
              <a:buNone/>
            </a:pPr>
            <a:r>
              <a:rPr lang="fr-CH" sz="2400" i="1" dirty="0" err="1" smtClean="0">
                <a:solidFill>
                  <a:srgbClr val="595959"/>
                </a:solidFill>
              </a:rPr>
              <a:t>Encryption</a:t>
            </a:r>
            <a:endParaRPr lang="fr-CH" sz="2400" i="1" dirty="0" smtClean="0">
              <a:solidFill>
                <a:srgbClr val="595959"/>
              </a:solidFill>
            </a:endParaRPr>
          </a:p>
          <a:p>
            <a:pPr lvl="1">
              <a:buNone/>
            </a:pPr>
            <a:r>
              <a:rPr lang="fr-CH" sz="2400" i="1" dirty="0" err="1" smtClean="0">
                <a:solidFill>
                  <a:srgbClr val="595959"/>
                </a:solidFill>
              </a:rPr>
              <a:t>Ephemeral</a:t>
            </a:r>
            <a:r>
              <a:rPr lang="fr-CH" sz="2400" i="1" dirty="0" smtClean="0">
                <a:solidFill>
                  <a:srgbClr val="595959"/>
                </a:solidFill>
              </a:rPr>
              <a:t> Storage</a:t>
            </a:r>
          </a:p>
          <a:p>
            <a:endParaRPr lang="fr-CH" dirty="0" smtClean="0"/>
          </a:p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7</a:t>
            </a:fld>
            <a:endParaRPr kumimoji="0"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Privacy-Preserving Localization</a:t>
            </a:r>
            <a:br>
              <a:rPr lang="fr-CH" dirty="0" smtClean="0"/>
            </a:br>
            <a:r>
              <a:rPr lang="fr-CH" sz="311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Caching</a:t>
            </a:r>
            <a:r>
              <a:rPr lang="fr-CH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endParaRPr lang="fr-CH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8</a:t>
            </a:fld>
            <a:endParaRPr kumimoji="0" lang="en-US" dirty="0"/>
          </a:p>
        </p:txBody>
      </p:sp>
      <p:pic>
        <p:nvPicPr>
          <p:cNvPr id="6" name="Picture 90" descr="MCj0433869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079" y="3602630"/>
            <a:ext cx="484188" cy="484188"/>
          </a:xfrm>
          <a:prstGeom prst="rect">
            <a:avLst/>
          </a:prstGeom>
          <a:noFill/>
        </p:spPr>
      </p:pic>
      <p:cxnSp>
        <p:nvCxnSpPr>
          <p:cNvPr id="10" name="Straight Arrow Connector 9"/>
          <p:cNvCxnSpPr/>
          <p:nvPr/>
        </p:nvCxnSpPr>
        <p:spPr>
          <a:xfrm rot="10800000" flipV="1">
            <a:off x="3196201" y="2967598"/>
            <a:ext cx="3356999" cy="537601"/>
          </a:xfrm>
          <a:prstGeom prst="straightConnector1">
            <a:avLst/>
          </a:prstGeom>
          <a:ln w="190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1143000" y="2649379"/>
            <a:ext cx="6096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1000" b="1" dirty="0" smtClean="0">
                <a:solidFill>
                  <a:srgbClr val="3366FF"/>
                </a:solidFill>
                <a:latin typeface="Helvetica" pitchFamily="34" charset="0"/>
              </a:rPr>
              <a:t>MAC1</a:t>
            </a:r>
            <a:endParaRPr lang="fr-CH" sz="1000" b="1" dirty="0">
              <a:solidFill>
                <a:srgbClr val="3366FF"/>
              </a:solidFill>
              <a:latin typeface="Helvetica" pitchFamily="34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1403798" y="3779942"/>
            <a:ext cx="940158" cy="1588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10800000">
            <a:off x="1752600" y="2743200"/>
            <a:ext cx="838200" cy="762000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10800000" flipV="1">
            <a:off x="1828801" y="4255600"/>
            <a:ext cx="628791" cy="621200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1066800" y="5316379"/>
            <a:ext cx="6858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1000" b="1" dirty="0" smtClean="0">
                <a:solidFill>
                  <a:srgbClr val="008000"/>
                </a:solidFill>
                <a:latin typeface="Helvetica" pitchFamily="34" charset="0"/>
              </a:rPr>
              <a:t>MAC3</a:t>
            </a:r>
            <a:endParaRPr lang="fr-CH" sz="1000" b="1" dirty="0">
              <a:solidFill>
                <a:srgbClr val="008000"/>
              </a:solidFill>
              <a:latin typeface="Helvetica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50384" y="3810000"/>
            <a:ext cx="56881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1000" b="1" dirty="0" smtClean="0">
                <a:solidFill>
                  <a:srgbClr val="FF0000"/>
                </a:solidFill>
                <a:latin typeface="Helvetica" pitchFamily="34" charset="0"/>
              </a:rPr>
              <a:t>MAC2</a:t>
            </a:r>
            <a:endParaRPr lang="fr-CH" sz="1000" b="1" dirty="0">
              <a:solidFill>
                <a:srgbClr val="FF0000"/>
              </a:solidFill>
              <a:latin typeface="Helvetica" pitchFamily="34" charset="0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rot="10800000" flipV="1">
            <a:off x="3200400" y="3132137"/>
            <a:ext cx="3352800" cy="53340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 rot="21049824">
            <a:off x="3042319" y="2858907"/>
            <a:ext cx="43434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1200" b="1" dirty="0" smtClean="0">
                <a:latin typeface="Helvetica" pitchFamily="34" charset="0"/>
              </a:rPr>
              <a:t>QUERY: (</a:t>
            </a:r>
            <a:r>
              <a:rPr lang="en-US" sz="1200" dirty="0" smtClean="0">
                <a:solidFill>
                  <a:srgbClr val="3366FF"/>
                </a:solidFill>
                <a:latin typeface="Helvetica" pitchFamily="34" charset="0"/>
              </a:rPr>
              <a:t>MAC1, -62dB</a:t>
            </a:r>
            <a:r>
              <a:rPr lang="en-US" sz="1200" dirty="0" smtClean="0">
                <a:latin typeface="Helvetica" pitchFamily="34" charset="0"/>
              </a:rPr>
              <a:t>; </a:t>
            </a:r>
            <a:r>
              <a:rPr lang="en-US" sz="1200" dirty="0" smtClean="0">
                <a:solidFill>
                  <a:srgbClr val="FF0000"/>
                </a:solidFill>
                <a:latin typeface="Helvetica" pitchFamily="34" charset="0"/>
              </a:rPr>
              <a:t>MAC2, -80dB</a:t>
            </a:r>
            <a:r>
              <a:rPr lang="en-US" sz="1200" dirty="0" smtClean="0">
                <a:latin typeface="Helvetica" pitchFamily="34" charset="0"/>
              </a:rPr>
              <a:t>; </a:t>
            </a:r>
            <a:r>
              <a:rPr lang="en-US" sz="1200" dirty="0" smtClean="0">
                <a:solidFill>
                  <a:srgbClr val="008000"/>
                </a:solidFill>
                <a:latin typeface="Helvetica" pitchFamily="34" charset="0"/>
              </a:rPr>
              <a:t>MAC3,</a:t>
            </a:r>
            <a:r>
              <a:rPr lang="fr-CH" sz="1200" dirty="0" smtClean="0">
                <a:solidFill>
                  <a:srgbClr val="008000"/>
                </a:solidFill>
                <a:latin typeface="Helvetica" pitchFamily="34" charset="0"/>
              </a:rPr>
              <a:t> </a:t>
            </a:r>
            <a:r>
              <a:rPr lang="en-US" sz="1200" dirty="0" smtClean="0">
                <a:solidFill>
                  <a:srgbClr val="008000"/>
                </a:solidFill>
                <a:latin typeface="Helvetica" pitchFamily="34" charset="0"/>
              </a:rPr>
              <a:t>-70dB)</a:t>
            </a:r>
            <a:endParaRPr lang="fr-CH" sz="1200" dirty="0">
              <a:solidFill>
                <a:srgbClr val="008000"/>
              </a:solidFill>
              <a:latin typeface="Helvetica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 rot="21080314">
            <a:off x="3503026" y="3440260"/>
            <a:ext cx="32766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1200" b="1" dirty="0" smtClean="0">
                <a:latin typeface="Helvetica" pitchFamily="34" charset="0"/>
              </a:rPr>
              <a:t>RECEIVE: (</a:t>
            </a:r>
            <a:r>
              <a:rPr lang="fr-CH" sz="1200" dirty="0" smtClean="0">
                <a:latin typeface="Helvetica" pitchFamily="34" charset="0"/>
              </a:rPr>
              <a:t>Lat: 46.653, Lon: 6.561)</a:t>
            </a:r>
            <a:endParaRPr lang="fr-CH" sz="1200" dirty="0">
              <a:latin typeface="Helvetica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 rot="2490543">
            <a:off x="1772462" y="2923850"/>
            <a:ext cx="10983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rgbClr val="3366FF"/>
                </a:solidFill>
                <a:latin typeface="Helvetica" pitchFamily="34" charset="0"/>
              </a:rPr>
              <a:t>SIGNAL: -62 dB</a:t>
            </a:r>
            <a:endParaRPr lang="en-GB" sz="1000" dirty="0">
              <a:solidFill>
                <a:srgbClr val="3366FF"/>
              </a:solidFill>
              <a:latin typeface="Helvetica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 rot="18986810">
            <a:off x="1546495" y="4231907"/>
            <a:ext cx="12009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rgbClr val="008000"/>
                </a:solidFill>
                <a:latin typeface="Helvetica" pitchFamily="34" charset="0"/>
              </a:rPr>
              <a:t>SIGNAL: -80 dB</a:t>
            </a:r>
            <a:endParaRPr lang="en-GB" sz="1000" dirty="0">
              <a:solidFill>
                <a:srgbClr val="008000"/>
              </a:solidFill>
              <a:latin typeface="Helvetica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 rot="57942">
            <a:off x="1344273" y="3516239"/>
            <a:ext cx="12009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rgbClr val="FF0000"/>
                </a:solidFill>
                <a:latin typeface="Helvetica" pitchFamily="34" charset="0"/>
              </a:rPr>
              <a:t>SIGNAL: -70dB</a:t>
            </a:r>
            <a:endParaRPr lang="en-GB" sz="1000" dirty="0">
              <a:solidFill>
                <a:srgbClr val="FF0000"/>
              </a:solidFill>
              <a:latin typeface="Helvetica" pitchFamily="34" charset="0"/>
            </a:endParaRPr>
          </a:p>
        </p:txBody>
      </p:sp>
      <p:pic>
        <p:nvPicPr>
          <p:cNvPr id="28" name="Picture 27" descr="Cisco_Linksys_WAP54G_Wireless_G_Access_Point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3435" y="3200400"/>
            <a:ext cx="681965" cy="623316"/>
          </a:xfrm>
          <a:prstGeom prst="rect">
            <a:avLst/>
          </a:prstGeom>
        </p:spPr>
      </p:pic>
      <p:pic>
        <p:nvPicPr>
          <p:cNvPr id="29" name="Picture 28" descr="Cisco_Linksys_WAP54G_Wireless_G_Access_Point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3000" y="2043684"/>
            <a:ext cx="681965" cy="623316"/>
          </a:xfrm>
          <a:prstGeom prst="rect">
            <a:avLst/>
          </a:prstGeom>
        </p:spPr>
      </p:pic>
      <p:pic>
        <p:nvPicPr>
          <p:cNvPr id="30" name="Picture 29" descr="Cisco_Linksys_WAP54G_Wireless_G_Access_Point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0635" y="4706779"/>
            <a:ext cx="681965" cy="623316"/>
          </a:xfrm>
          <a:prstGeom prst="rect">
            <a:avLst/>
          </a:prstGeom>
        </p:spPr>
      </p:pic>
      <p:grpSp>
        <p:nvGrpSpPr>
          <p:cNvPr id="46" name="Group 45"/>
          <p:cNvGrpSpPr/>
          <p:nvPr/>
        </p:nvGrpSpPr>
        <p:grpSpPr>
          <a:xfrm>
            <a:off x="6858000" y="2209800"/>
            <a:ext cx="1524000" cy="1371600"/>
            <a:chOff x="1828800" y="1371600"/>
            <a:chExt cx="1524000" cy="1371600"/>
          </a:xfrm>
        </p:grpSpPr>
        <p:pic>
          <p:nvPicPr>
            <p:cNvPr id="47" name="Picture 46" descr="skyhook-wireless-logo.jp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981200" y="1371600"/>
              <a:ext cx="1295400" cy="1295400"/>
            </a:xfrm>
            <a:prstGeom prst="rect">
              <a:avLst/>
            </a:prstGeom>
          </p:spPr>
        </p:pic>
        <p:pic>
          <p:nvPicPr>
            <p:cNvPr id="48" name="Picture 47" descr="logo_153x43.gif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057400" y="2306638"/>
              <a:ext cx="1011088" cy="284162"/>
            </a:xfrm>
            <a:prstGeom prst="rect">
              <a:avLst/>
            </a:prstGeom>
          </p:spPr>
        </p:pic>
        <p:sp>
          <p:nvSpPr>
            <p:cNvPr id="49" name="Rectangle 48"/>
            <p:cNvSpPr/>
            <p:nvPr/>
          </p:nvSpPr>
          <p:spPr>
            <a:xfrm>
              <a:off x="1828800" y="1600200"/>
              <a:ext cx="1524000" cy="1143000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50" name="Straight Arrow Connector 49"/>
          <p:cNvCxnSpPr/>
          <p:nvPr/>
        </p:nvCxnSpPr>
        <p:spPr>
          <a:xfrm rot="10800000">
            <a:off x="3056400" y="4119001"/>
            <a:ext cx="3496800" cy="1519798"/>
          </a:xfrm>
          <a:prstGeom prst="straightConnector1">
            <a:avLst/>
          </a:prstGeom>
          <a:ln w="190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rot="10800000">
            <a:off x="2895600" y="4191000"/>
            <a:ext cx="3505200" cy="152400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 rot="10800000" flipV="1">
            <a:off x="3186451" y="2582790"/>
            <a:ext cx="3368244" cy="541409"/>
          </a:xfrm>
          <a:prstGeom prst="straightConnector1">
            <a:avLst/>
          </a:prstGeom>
          <a:ln w="19050">
            <a:solidFill>
              <a:srgbClr val="FF66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 rot="10800000" flipV="1">
            <a:off x="3184956" y="2454570"/>
            <a:ext cx="3368244" cy="541409"/>
          </a:xfrm>
          <a:prstGeom prst="straightConnector1">
            <a:avLst/>
          </a:prstGeom>
          <a:ln w="19050">
            <a:solidFill>
              <a:srgbClr val="FF66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rot="10800000" flipV="1">
            <a:off x="3184956" y="2310180"/>
            <a:ext cx="3368244" cy="541409"/>
          </a:xfrm>
          <a:prstGeom prst="straightConnector1">
            <a:avLst/>
          </a:prstGeom>
          <a:ln w="19050">
            <a:solidFill>
              <a:srgbClr val="FF66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63"/>
          <p:cNvSpPr/>
          <p:nvPr/>
        </p:nvSpPr>
        <p:spPr>
          <a:xfrm rot="21065466">
            <a:off x="1983139" y="2345371"/>
            <a:ext cx="4419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4"/>
            <a:r>
              <a:rPr lang="fr-CH" dirty="0" smtClean="0">
                <a:solidFill>
                  <a:srgbClr val="FF6600"/>
                </a:solidFill>
              </a:rPr>
              <a:t>dummy queries</a:t>
            </a:r>
            <a:endParaRPr lang="fr-CH" dirty="0">
              <a:solidFill>
                <a:srgbClr val="FF6600"/>
              </a:solidFill>
            </a:endParaRPr>
          </a:p>
        </p:txBody>
      </p:sp>
      <p:sp>
        <p:nvSpPr>
          <p:cNvPr id="73" name="Rectangle 72"/>
          <p:cNvSpPr/>
          <p:nvPr/>
        </p:nvSpPr>
        <p:spPr>
          <a:xfrm rot="1389970">
            <a:off x="2927377" y="4747223"/>
            <a:ext cx="43434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1200" b="1" dirty="0" smtClean="0">
                <a:latin typeface="Helvetica" pitchFamily="34" charset="0"/>
              </a:rPr>
              <a:t>QUERY: (</a:t>
            </a:r>
            <a:r>
              <a:rPr lang="en-US" sz="1200" dirty="0" smtClean="0">
                <a:solidFill>
                  <a:srgbClr val="3366FF"/>
                </a:solidFill>
                <a:latin typeface="Helvetica" pitchFamily="34" charset="0"/>
              </a:rPr>
              <a:t>MAC1, -62dB</a:t>
            </a:r>
            <a:r>
              <a:rPr lang="en-US" sz="1200" dirty="0" smtClean="0">
                <a:latin typeface="Helvetica" pitchFamily="34" charset="0"/>
              </a:rPr>
              <a:t>; </a:t>
            </a:r>
            <a:r>
              <a:rPr lang="en-US" sz="1200" dirty="0" smtClean="0">
                <a:solidFill>
                  <a:srgbClr val="FF0000"/>
                </a:solidFill>
                <a:latin typeface="Helvetica" pitchFamily="34" charset="0"/>
              </a:rPr>
              <a:t>MAC2, -80dB</a:t>
            </a:r>
            <a:r>
              <a:rPr lang="en-US" sz="1200" dirty="0" smtClean="0">
                <a:latin typeface="Helvetica" pitchFamily="34" charset="0"/>
              </a:rPr>
              <a:t>; </a:t>
            </a:r>
            <a:r>
              <a:rPr lang="en-US" sz="1200" dirty="0" smtClean="0">
                <a:solidFill>
                  <a:srgbClr val="008000"/>
                </a:solidFill>
                <a:latin typeface="Helvetica" pitchFamily="34" charset="0"/>
              </a:rPr>
              <a:t>MAC3,</a:t>
            </a:r>
            <a:r>
              <a:rPr lang="fr-CH" sz="1200" dirty="0" smtClean="0">
                <a:solidFill>
                  <a:srgbClr val="008000"/>
                </a:solidFill>
                <a:latin typeface="Helvetica" pitchFamily="34" charset="0"/>
              </a:rPr>
              <a:t> </a:t>
            </a:r>
            <a:r>
              <a:rPr lang="en-US" sz="1200" dirty="0" smtClean="0">
                <a:solidFill>
                  <a:srgbClr val="008000"/>
                </a:solidFill>
                <a:latin typeface="Helvetica" pitchFamily="34" charset="0"/>
              </a:rPr>
              <a:t>-70dB)</a:t>
            </a:r>
            <a:endParaRPr lang="fr-CH" sz="1200" dirty="0">
              <a:solidFill>
                <a:srgbClr val="008000"/>
              </a:solidFill>
              <a:latin typeface="Helvetica" pitchFamily="34" charset="0"/>
            </a:endParaRPr>
          </a:p>
        </p:txBody>
      </p:sp>
      <p:sp>
        <p:nvSpPr>
          <p:cNvPr id="74" name="Rectangle 73"/>
          <p:cNvSpPr/>
          <p:nvPr/>
        </p:nvSpPr>
        <p:spPr>
          <a:xfrm rot="1408132">
            <a:off x="3204568" y="5060597"/>
            <a:ext cx="32766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1200" b="1" dirty="0" smtClean="0">
                <a:latin typeface="Helvetica" pitchFamily="34" charset="0"/>
              </a:rPr>
              <a:t>RECEIVE: (</a:t>
            </a:r>
            <a:r>
              <a:rPr lang="fr-CH" sz="1200" dirty="0" smtClean="0">
                <a:latin typeface="Helvetica" pitchFamily="34" charset="0"/>
              </a:rPr>
              <a:t>Lat: 46.653, Lon: 6.561)</a:t>
            </a:r>
            <a:endParaRPr lang="fr-CH" sz="1200" dirty="0">
              <a:latin typeface="Helvetica" pitchFamily="34" charset="0"/>
            </a:endParaRPr>
          </a:p>
        </p:txBody>
      </p:sp>
      <p:grpSp>
        <p:nvGrpSpPr>
          <p:cNvPr id="87" name="Group 86"/>
          <p:cNvGrpSpPr/>
          <p:nvPr/>
        </p:nvGrpSpPr>
        <p:grpSpPr>
          <a:xfrm>
            <a:off x="6858000" y="4843046"/>
            <a:ext cx="1524000" cy="1252954"/>
            <a:chOff x="6858000" y="4843046"/>
            <a:chExt cx="1524000" cy="1252954"/>
          </a:xfrm>
        </p:grpSpPr>
        <p:sp>
          <p:nvSpPr>
            <p:cNvPr id="58" name="Rectangle 57"/>
            <p:cNvSpPr/>
            <p:nvPr/>
          </p:nvSpPr>
          <p:spPr>
            <a:xfrm>
              <a:off x="6858000" y="5181600"/>
              <a:ext cx="1524000" cy="91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solidFill>
                    <a:schemeClr val="tx1"/>
                  </a:solidFill>
                </a:rPr>
                <a:t>Cache </a:t>
              </a:r>
              <a:r>
                <a:rPr lang="en-US" dirty="0" smtClean="0">
                  <a:solidFill>
                    <a:schemeClr val="tx1"/>
                  </a:solidFill>
                </a:rPr>
                <a:t>from </a:t>
              </a:r>
              <a:r>
                <a:rPr lang="en-US" dirty="0" err="1" smtClean="0">
                  <a:solidFill>
                    <a:schemeClr val="tx1"/>
                  </a:solidFill>
                </a:rPr>
                <a:t>Wigle.net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85" name="Rectangle 84"/>
            <p:cNvSpPr/>
            <p:nvPr/>
          </p:nvSpPr>
          <p:spPr>
            <a:xfrm>
              <a:off x="7362103" y="4843046"/>
              <a:ext cx="60956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 smtClean="0"/>
                <a:t>Local </a:t>
              </a:r>
              <a:endParaRPr lang="en-US" sz="1600" dirty="0"/>
            </a:p>
          </p:txBody>
        </p:sp>
      </p:grpSp>
      <p:sp>
        <p:nvSpPr>
          <p:cNvPr id="86" name="Rectangle 85"/>
          <p:cNvSpPr/>
          <p:nvPr/>
        </p:nvSpPr>
        <p:spPr>
          <a:xfrm>
            <a:off x="7217269" y="2099846"/>
            <a:ext cx="85993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Internet</a:t>
            </a:r>
            <a:endParaRPr lang="en-US" sz="1600" dirty="0"/>
          </a:p>
        </p:txBody>
      </p:sp>
      <p:pic>
        <p:nvPicPr>
          <p:cNvPr id="37" name="Picture 36" descr="Screen shot 2010-07-23 at 1.36.38 PM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51954" y="1549400"/>
            <a:ext cx="6810945" cy="4940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8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8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8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7" grpId="0"/>
      <p:bldP spid="18" grpId="0"/>
      <p:bldP spid="21" grpId="0"/>
      <p:bldP spid="22" grpId="0"/>
      <p:bldP spid="23" grpId="0"/>
      <p:bldP spid="24" grpId="0"/>
      <p:bldP spid="25" grpId="0"/>
      <p:bldP spid="64" grpId="0"/>
      <p:bldP spid="73" grpId="0"/>
      <p:bldP spid="7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781800" y="7727950"/>
            <a:ext cx="2133600" cy="365125"/>
          </a:xfrm>
        </p:spPr>
        <p:txBody>
          <a:bodyPr/>
          <a:lstStyle/>
          <a:p>
            <a:fld id="{D5BBC35B-A44B-4119-B8DA-DE9E3DFADA20}" type="slidenum">
              <a:rPr kumimoji="0" lang="en-US" smtClean="0"/>
              <a:pPr/>
              <a:t>9</a:t>
            </a:fld>
            <a:endParaRPr kumimoji="0" lang="en-US"/>
          </a:p>
        </p:txBody>
      </p:sp>
      <p:pic>
        <p:nvPicPr>
          <p:cNvPr id="8" name="Picture 7" descr="Screenshot.png"/>
          <p:cNvPicPr>
            <a:picLocks noChangeAspect="1"/>
          </p:cNvPicPr>
          <p:nvPr/>
        </p:nvPicPr>
        <p:blipFill>
          <a:blip r:embed="rId3"/>
          <a:srcRect l="11667" t="16666" r="22082" b="521"/>
          <a:stretch>
            <a:fillRect/>
          </a:stretch>
        </p:blipFill>
        <p:spPr>
          <a:xfrm>
            <a:off x="228600" y="1371599"/>
            <a:ext cx="6858016" cy="685800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086600" y="1371600"/>
            <a:ext cx="141512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 algn="r">
              <a:spcAft>
                <a:spcPts val="1800"/>
              </a:spcAft>
            </a:pPr>
            <a:r>
              <a:rPr lang="fr-CH" dirty="0" smtClean="0"/>
              <a:t>		14h10</a:t>
            </a:r>
          </a:p>
          <a:p>
            <a:pPr marL="342900" indent="-342900" algn="r">
              <a:spcAft>
                <a:spcPts val="1800"/>
              </a:spcAft>
            </a:pPr>
            <a:r>
              <a:rPr lang="fr-CH" dirty="0" smtClean="0"/>
              <a:t>14h12</a:t>
            </a:r>
          </a:p>
          <a:p>
            <a:pPr marL="342900" indent="-342900" algn="r">
              <a:spcAft>
                <a:spcPts val="1800"/>
              </a:spcAft>
            </a:pPr>
            <a:r>
              <a:rPr lang="fr-CH" dirty="0" smtClean="0"/>
              <a:t>14h15</a:t>
            </a:r>
          </a:p>
        </p:txBody>
      </p:sp>
      <p:pic>
        <p:nvPicPr>
          <p:cNvPr id="11" name="Picture 10" descr="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96300" y="1371600"/>
            <a:ext cx="235324" cy="381000"/>
          </a:xfrm>
          <a:prstGeom prst="rect">
            <a:avLst/>
          </a:prstGeom>
        </p:spPr>
      </p:pic>
      <p:pic>
        <p:nvPicPr>
          <p:cNvPr id="12" name="Picture 11" descr="2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96300" y="1905000"/>
            <a:ext cx="235324" cy="381000"/>
          </a:xfrm>
          <a:prstGeom prst="rect">
            <a:avLst/>
          </a:prstGeom>
        </p:spPr>
      </p:pic>
      <p:pic>
        <p:nvPicPr>
          <p:cNvPr id="13" name="Picture 12" descr="3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96300" y="2438400"/>
            <a:ext cx="235324" cy="381000"/>
          </a:xfrm>
          <a:prstGeom prst="rect">
            <a:avLst/>
          </a:prstGeom>
        </p:spPr>
      </p:pic>
      <p:pic>
        <p:nvPicPr>
          <p:cNvPr id="15" name="Picture 14" descr="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5824" y="5229228"/>
            <a:ext cx="200025" cy="323850"/>
          </a:xfrm>
          <a:prstGeom prst="rect">
            <a:avLst/>
          </a:prstGeom>
        </p:spPr>
      </p:pic>
      <p:pic>
        <p:nvPicPr>
          <p:cNvPr id="16" name="Picture 15" descr="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5733" y="3333742"/>
            <a:ext cx="200025" cy="323850"/>
          </a:xfrm>
          <a:prstGeom prst="rect">
            <a:avLst/>
          </a:prstGeom>
        </p:spPr>
      </p:pic>
      <p:pic>
        <p:nvPicPr>
          <p:cNvPr id="17" name="Picture 16" descr="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0" y="6324600"/>
            <a:ext cx="200025" cy="323850"/>
          </a:xfrm>
          <a:prstGeom prst="rect">
            <a:avLst/>
          </a:prstGeom>
        </p:spPr>
      </p:pic>
      <p:pic>
        <p:nvPicPr>
          <p:cNvPr id="18" name="Picture 17" descr="2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71600" y="5105400"/>
            <a:ext cx="200025" cy="323850"/>
          </a:xfrm>
          <a:prstGeom prst="rect">
            <a:avLst/>
          </a:prstGeom>
        </p:spPr>
      </p:pic>
      <p:pic>
        <p:nvPicPr>
          <p:cNvPr id="19" name="Picture 18" descr="2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1600200"/>
            <a:ext cx="200025" cy="323850"/>
          </a:xfrm>
          <a:prstGeom prst="rect">
            <a:avLst/>
          </a:prstGeom>
        </p:spPr>
      </p:pic>
      <p:pic>
        <p:nvPicPr>
          <p:cNvPr id="20" name="Picture 19" descr="2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62200" y="5943600"/>
            <a:ext cx="200025" cy="323850"/>
          </a:xfrm>
          <a:prstGeom prst="rect">
            <a:avLst/>
          </a:prstGeom>
        </p:spPr>
      </p:pic>
      <p:pic>
        <p:nvPicPr>
          <p:cNvPr id="22" name="Picture 21" descr="3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24600" y="5867400"/>
            <a:ext cx="200025" cy="323850"/>
          </a:xfrm>
          <a:prstGeom prst="rect">
            <a:avLst/>
          </a:prstGeom>
        </p:spPr>
      </p:pic>
      <p:pic>
        <p:nvPicPr>
          <p:cNvPr id="23" name="Picture 22" descr="3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52800" y="6534150"/>
            <a:ext cx="200025" cy="323850"/>
          </a:xfrm>
          <a:prstGeom prst="rect">
            <a:avLst/>
          </a:prstGeom>
        </p:spPr>
      </p:pic>
      <p:pic>
        <p:nvPicPr>
          <p:cNvPr id="24" name="Picture 23" descr="3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76400" y="5181600"/>
            <a:ext cx="200025" cy="323850"/>
          </a:xfrm>
          <a:prstGeom prst="rect">
            <a:avLst/>
          </a:prstGeom>
        </p:spPr>
      </p:pic>
      <p:sp>
        <p:nvSpPr>
          <p:cNvPr id="33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r-CH" dirty="0" smtClean="0"/>
              <a:t>Privacy-Preserving Localization</a:t>
            </a:r>
            <a:br>
              <a:rPr lang="fr-CH" dirty="0" smtClean="0"/>
            </a:br>
            <a:r>
              <a:rPr lang="fr-CH" sz="3111" dirty="0" smtClean="0">
                <a:solidFill>
                  <a:srgbClr val="7F7F7F"/>
                </a:solidFill>
              </a:rPr>
              <a:t>Query Obfuscation with Dummies</a:t>
            </a:r>
            <a:endParaRPr lang="fr-CH" dirty="0">
              <a:solidFill>
                <a:srgbClr val="7F7F7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6126</TotalTime>
  <Words>1360</Words>
  <Application>Microsoft Macintosh PowerPoint</Application>
  <PresentationFormat>On-screen Show (4:3)</PresentationFormat>
  <Paragraphs>340</Paragraphs>
  <Slides>32</Slides>
  <Notes>21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Office Theme</vt:lpstr>
      <vt:lpstr>Private Sharing of User Location  over Online Social Networks</vt:lpstr>
      <vt:lpstr>PowerPoint Presentation</vt:lpstr>
      <vt:lpstr>Online Social Networks with  Location Sharing Services (LSS)</vt:lpstr>
      <vt:lpstr>Privacy Threats</vt:lpstr>
      <vt:lpstr>Goal</vt:lpstr>
      <vt:lpstr>Privl description</vt:lpstr>
      <vt:lpstr>Privacy-Preserving Mechanisms</vt:lpstr>
      <vt:lpstr>Privacy-Preserving Localization Caching </vt:lpstr>
      <vt:lpstr>Privacy-Preserving Localization Query Obfuscation with Dummies</vt:lpstr>
      <vt:lpstr>Clever Dummy Queries</vt:lpstr>
      <vt:lpstr>Privacy-Preserving Visualization Attribute Obfuscation</vt:lpstr>
      <vt:lpstr>Privacy-Preserving Visualization Query Obfuscation &amp; Caching</vt:lpstr>
      <vt:lpstr>Privacy-Preserving Sharing Security Association</vt:lpstr>
      <vt:lpstr>Privacy-Preserving Sharing Ephemeral Storage</vt:lpstr>
      <vt:lpstr>Implementation</vt:lpstr>
      <vt:lpstr>Demo</vt:lpstr>
      <vt:lpstr>Application Performances</vt:lpstr>
      <vt:lpstr>Localization Overhead</vt:lpstr>
      <vt:lpstr>Sharing Overhead</vt:lpstr>
      <vt:lpstr>Conclusion</vt:lpstr>
      <vt:lpstr>Private Sharing of User Location  over Online Social Networks</vt:lpstr>
      <vt:lpstr>Backup SLides</vt:lpstr>
      <vt:lpstr>Memory Usage</vt:lpstr>
      <vt:lpstr>PowerPoint Presentation</vt:lpstr>
      <vt:lpstr>Scalability</vt:lpstr>
      <vt:lpstr>Details of Sharing Architecture</vt:lpstr>
      <vt:lpstr>ScreenShots</vt:lpstr>
      <vt:lpstr>Related Work  Information Sharing</vt:lpstr>
      <vt:lpstr>Related Work  Broadcast Encryption</vt:lpstr>
      <vt:lpstr>Caching Wireless Access Points</vt:lpstr>
      <vt:lpstr>Wireless Triangulation API</vt:lpstr>
      <vt:lpstr>Ipoki.com API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Private Sharing of User Location over Online Social Networks</dc:title>
  <dc:creator>Raoul</dc:creator>
  <cp:lastModifiedBy>Julien Freudiger</cp:lastModifiedBy>
  <cp:revision>366</cp:revision>
  <dcterms:created xsi:type="dcterms:W3CDTF">2010-07-21T22:36:44Z</dcterms:created>
  <dcterms:modified xsi:type="dcterms:W3CDTF">2011-01-17T10:47:21Z</dcterms:modified>
</cp:coreProperties>
</file>