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298" r:id="rId3"/>
    <p:sldId id="345" r:id="rId4"/>
    <p:sldId id="297" r:id="rId5"/>
    <p:sldId id="327" r:id="rId6"/>
    <p:sldId id="300" r:id="rId7"/>
    <p:sldId id="338" r:id="rId8"/>
    <p:sldId id="339" r:id="rId9"/>
    <p:sldId id="346" r:id="rId10"/>
    <p:sldId id="341" r:id="rId11"/>
    <p:sldId id="343" r:id="rId12"/>
    <p:sldId id="299" r:id="rId13"/>
    <p:sldId id="301" r:id="rId14"/>
    <p:sldId id="344" r:id="rId15"/>
    <p:sldId id="257" r:id="rId16"/>
    <p:sldId id="258" r:id="rId17"/>
    <p:sldId id="259" r:id="rId18"/>
    <p:sldId id="260" r:id="rId19"/>
    <p:sldId id="306" r:id="rId20"/>
    <p:sldId id="282" r:id="rId21"/>
    <p:sldId id="283" r:id="rId22"/>
    <p:sldId id="347" r:id="rId23"/>
    <p:sldId id="262" r:id="rId24"/>
    <p:sldId id="336" r:id="rId25"/>
    <p:sldId id="302" r:id="rId26"/>
    <p:sldId id="303" r:id="rId27"/>
    <p:sldId id="305" r:id="rId28"/>
    <p:sldId id="304" r:id="rId29"/>
    <p:sldId id="281" r:id="rId30"/>
    <p:sldId id="309" r:id="rId31"/>
    <p:sldId id="263" r:id="rId32"/>
    <p:sldId id="310" r:id="rId33"/>
    <p:sldId id="308" r:id="rId34"/>
    <p:sldId id="350" r:id="rId35"/>
    <p:sldId id="285" r:id="rId36"/>
    <p:sldId id="328" r:id="rId37"/>
    <p:sldId id="311" r:id="rId38"/>
    <p:sldId id="313" r:id="rId39"/>
    <p:sldId id="312" r:id="rId40"/>
    <p:sldId id="314" r:id="rId41"/>
    <p:sldId id="329" r:id="rId42"/>
    <p:sldId id="264" r:id="rId43"/>
    <p:sldId id="348" r:id="rId44"/>
    <p:sldId id="315" r:id="rId45"/>
    <p:sldId id="319" r:id="rId46"/>
    <p:sldId id="277" r:id="rId47"/>
    <p:sldId id="320" r:id="rId48"/>
    <p:sldId id="321" r:id="rId49"/>
    <p:sldId id="322" r:id="rId50"/>
    <p:sldId id="318" r:id="rId51"/>
    <p:sldId id="317" r:id="rId52"/>
    <p:sldId id="323" r:id="rId53"/>
    <p:sldId id="324" r:id="rId54"/>
    <p:sldId id="325" r:id="rId55"/>
    <p:sldId id="326" r:id="rId56"/>
    <p:sldId id="266" r:id="rId57"/>
    <p:sldId id="351" r:id="rId58"/>
    <p:sldId id="286" r:id="rId59"/>
    <p:sldId id="332" r:id="rId60"/>
    <p:sldId id="333" r:id="rId61"/>
    <p:sldId id="334" r:id="rId62"/>
    <p:sldId id="331" r:id="rId63"/>
    <p:sldId id="330" r:id="rId64"/>
    <p:sldId id="292" r:id="rId65"/>
    <p:sldId id="295" r:id="rId66"/>
    <p:sldId id="291" r:id="rId67"/>
    <p:sldId id="349" r:id="rId68"/>
    <p:sldId id="290" r:id="rId69"/>
    <p:sldId id="289" r:id="rId70"/>
    <p:sldId id="274" r:id="rId71"/>
    <p:sldId id="275" r:id="rId72"/>
    <p:sldId id="296" r:id="rId73"/>
    <p:sldId id="280" r:id="rId74"/>
    <p:sldId id="342" r:id="rId75"/>
  </p:sldIdLst>
  <p:sldSz cx="9144000" cy="6858000" type="screen4x3"/>
  <p:notesSz cx="6921500" cy="10083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C10"/>
    <a:srgbClr val="D44E38"/>
    <a:srgbClr val="DE97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66" autoAdjust="0"/>
  </p:normalViewPr>
  <p:slideViewPr>
    <p:cSldViewPr snapToGrid="0">
      <p:cViewPr varScale="1">
        <p:scale>
          <a:sx n="90" d="100"/>
          <a:sy n="90" d="100"/>
        </p:scale>
        <p:origin x="-1404" y="-96"/>
      </p:cViewPr>
      <p:guideLst>
        <p:guide orient="horz" pos="2160"/>
        <p:guide pos="288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99317" cy="504190"/>
          </a:xfrm>
          <a:prstGeom prst="rect">
            <a:avLst/>
          </a:prstGeom>
        </p:spPr>
        <p:txBody>
          <a:bodyPr vert="horz" lIns="97157" tIns="48578" rIns="97157" bIns="48578" rtlCol="0"/>
          <a:lstStyle>
            <a:lvl1pPr algn="l">
              <a:defRPr sz="1300"/>
            </a:lvl1pPr>
          </a:lstStyle>
          <a:p>
            <a:endParaRPr lang="en-US"/>
          </a:p>
        </p:txBody>
      </p:sp>
      <p:sp>
        <p:nvSpPr>
          <p:cNvPr id="3" name="Date Placeholder 2"/>
          <p:cNvSpPr>
            <a:spLocks noGrp="1"/>
          </p:cNvSpPr>
          <p:nvPr>
            <p:ph type="dt" sz="quarter" idx="1"/>
          </p:nvPr>
        </p:nvSpPr>
        <p:spPr>
          <a:xfrm>
            <a:off x="3920581" y="0"/>
            <a:ext cx="2999317" cy="504190"/>
          </a:xfrm>
          <a:prstGeom prst="rect">
            <a:avLst/>
          </a:prstGeom>
        </p:spPr>
        <p:txBody>
          <a:bodyPr vert="horz" lIns="97157" tIns="48578" rIns="97157" bIns="48578" rtlCol="0"/>
          <a:lstStyle>
            <a:lvl1pPr algn="r">
              <a:defRPr sz="1300"/>
            </a:lvl1pPr>
          </a:lstStyle>
          <a:p>
            <a:fld id="{0882C2EB-5E56-49A0-9F50-A88ECC7DCF05}" type="datetimeFigureOut">
              <a:rPr lang="en-US" smtClean="0"/>
              <a:pPr/>
              <a:t>30.11.2009</a:t>
            </a:fld>
            <a:endParaRPr lang="en-US"/>
          </a:p>
        </p:txBody>
      </p:sp>
      <p:sp>
        <p:nvSpPr>
          <p:cNvPr id="4" name="Footer Placeholder 3"/>
          <p:cNvSpPr>
            <a:spLocks noGrp="1"/>
          </p:cNvSpPr>
          <p:nvPr>
            <p:ph type="ftr" sz="quarter" idx="2"/>
          </p:nvPr>
        </p:nvSpPr>
        <p:spPr>
          <a:xfrm>
            <a:off x="1" y="9577860"/>
            <a:ext cx="2999317" cy="504190"/>
          </a:xfrm>
          <a:prstGeom prst="rect">
            <a:avLst/>
          </a:prstGeom>
        </p:spPr>
        <p:txBody>
          <a:bodyPr vert="horz" lIns="97157" tIns="48578" rIns="97157" bIns="48578" rtlCol="0" anchor="b"/>
          <a:lstStyle>
            <a:lvl1pPr algn="l">
              <a:defRPr sz="1300"/>
            </a:lvl1pPr>
          </a:lstStyle>
          <a:p>
            <a:endParaRPr lang="en-US"/>
          </a:p>
        </p:txBody>
      </p:sp>
      <p:sp>
        <p:nvSpPr>
          <p:cNvPr id="5" name="Slide Number Placeholder 4"/>
          <p:cNvSpPr>
            <a:spLocks noGrp="1"/>
          </p:cNvSpPr>
          <p:nvPr>
            <p:ph type="sldNum" sz="quarter" idx="3"/>
          </p:nvPr>
        </p:nvSpPr>
        <p:spPr>
          <a:xfrm>
            <a:off x="3920581" y="9577860"/>
            <a:ext cx="2999317" cy="504190"/>
          </a:xfrm>
          <a:prstGeom prst="rect">
            <a:avLst/>
          </a:prstGeom>
        </p:spPr>
        <p:txBody>
          <a:bodyPr vert="horz" lIns="97157" tIns="48578" rIns="97157" bIns="48578" rtlCol="0" anchor="b"/>
          <a:lstStyle>
            <a:lvl1pPr algn="r">
              <a:defRPr sz="1300"/>
            </a:lvl1pPr>
          </a:lstStyle>
          <a:p>
            <a:fld id="{23CF49E1-3D5E-40BF-9929-E468E6E6634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99317" cy="504190"/>
          </a:xfrm>
          <a:prstGeom prst="rect">
            <a:avLst/>
          </a:prstGeom>
        </p:spPr>
        <p:txBody>
          <a:bodyPr vert="horz" lIns="97157" tIns="48578" rIns="97157" bIns="48578" rtlCol="0"/>
          <a:lstStyle>
            <a:lvl1pPr algn="l">
              <a:defRPr sz="1300"/>
            </a:lvl1pPr>
          </a:lstStyle>
          <a:p>
            <a:endParaRPr lang="en-US"/>
          </a:p>
        </p:txBody>
      </p:sp>
      <p:sp>
        <p:nvSpPr>
          <p:cNvPr id="3" name="Date Placeholder 2"/>
          <p:cNvSpPr>
            <a:spLocks noGrp="1"/>
          </p:cNvSpPr>
          <p:nvPr>
            <p:ph type="dt" idx="1"/>
          </p:nvPr>
        </p:nvSpPr>
        <p:spPr>
          <a:xfrm>
            <a:off x="3920581" y="0"/>
            <a:ext cx="2999317" cy="504190"/>
          </a:xfrm>
          <a:prstGeom prst="rect">
            <a:avLst/>
          </a:prstGeom>
        </p:spPr>
        <p:txBody>
          <a:bodyPr vert="horz" lIns="97157" tIns="48578" rIns="97157" bIns="48578" rtlCol="0"/>
          <a:lstStyle>
            <a:lvl1pPr algn="r">
              <a:defRPr sz="1300"/>
            </a:lvl1pPr>
          </a:lstStyle>
          <a:p>
            <a:fld id="{44E5C0E3-996A-4326-ACE1-C9CC913F7D75}" type="datetimeFigureOut">
              <a:rPr lang="en-US" smtClean="0"/>
              <a:pPr/>
              <a:t>30.11.2009</a:t>
            </a:fld>
            <a:endParaRPr lang="en-US"/>
          </a:p>
        </p:txBody>
      </p:sp>
      <p:sp>
        <p:nvSpPr>
          <p:cNvPr id="4" name="Slide Image Placeholder 3"/>
          <p:cNvSpPr>
            <a:spLocks noGrp="1" noRot="1" noChangeAspect="1"/>
          </p:cNvSpPr>
          <p:nvPr>
            <p:ph type="sldImg" idx="2"/>
          </p:nvPr>
        </p:nvSpPr>
        <p:spPr>
          <a:xfrm>
            <a:off x="939800" y="755650"/>
            <a:ext cx="5041900" cy="3781425"/>
          </a:xfrm>
          <a:prstGeom prst="rect">
            <a:avLst/>
          </a:prstGeom>
          <a:noFill/>
          <a:ln w="12700">
            <a:solidFill>
              <a:prstClr val="black"/>
            </a:solidFill>
          </a:ln>
        </p:spPr>
        <p:txBody>
          <a:bodyPr vert="horz" lIns="97157" tIns="48578" rIns="97157" bIns="48578" rtlCol="0" anchor="ctr"/>
          <a:lstStyle/>
          <a:p>
            <a:endParaRPr lang="en-US"/>
          </a:p>
        </p:txBody>
      </p:sp>
      <p:sp>
        <p:nvSpPr>
          <p:cNvPr id="5" name="Notes Placeholder 4"/>
          <p:cNvSpPr>
            <a:spLocks noGrp="1"/>
          </p:cNvSpPr>
          <p:nvPr>
            <p:ph type="body" sz="quarter" idx="3"/>
          </p:nvPr>
        </p:nvSpPr>
        <p:spPr>
          <a:xfrm>
            <a:off x="692150" y="4789805"/>
            <a:ext cx="5537200" cy="4537710"/>
          </a:xfrm>
          <a:prstGeom prst="rect">
            <a:avLst/>
          </a:prstGeom>
        </p:spPr>
        <p:txBody>
          <a:bodyPr vert="horz" lIns="97157" tIns="48578" rIns="97157" bIns="485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577860"/>
            <a:ext cx="2999317" cy="504190"/>
          </a:xfrm>
          <a:prstGeom prst="rect">
            <a:avLst/>
          </a:prstGeom>
        </p:spPr>
        <p:txBody>
          <a:bodyPr vert="horz" lIns="97157" tIns="48578" rIns="97157" bIns="48578" rtlCol="0" anchor="b"/>
          <a:lstStyle>
            <a:lvl1pPr algn="l">
              <a:defRPr sz="1300"/>
            </a:lvl1pPr>
          </a:lstStyle>
          <a:p>
            <a:endParaRPr lang="en-US"/>
          </a:p>
        </p:txBody>
      </p:sp>
      <p:sp>
        <p:nvSpPr>
          <p:cNvPr id="7" name="Slide Number Placeholder 6"/>
          <p:cNvSpPr>
            <a:spLocks noGrp="1"/>
          </p:cNvSpPr>
          <p:nvPr>
            <p:ph type="sldNum" sz="quarter" idx="5"/>
          </p:nvPr>
        </p:nvSpPr>
        <p:spPr>
          <a:xfrm>
            <a:off x="3920581" y="9577860"/>
            <a:ext cx="2999317" cy="504190"/>
          </a:xfrm>
          <a:prstGeom prst="rect">
            <a:avLst/>
          </a:prstGeom>
        </p:spPr>
        <p:txBody>
          <a:bodyPr vert="horz" lIns="97157" tIns="48578" rIns="97157" bIns="48578" rtlCol="0" anchor="b"/>
          <a:lstStyle>
            <a:lvl1pPr algn="r">
              <a:defRPr sz="1300"/>
            </a:lvl1pPr>
          </a:lstStyle>
          <a:p>
            <a:fld id="{9F83A256-0D3B-45D6-84B4-667C144EC0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83A256-0D3B-45D6-84B4-667C144EC0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t>
            </a:r>
            <a:r>
              <a:rPr lang="en-US" baseline="0" dirty="0" smtClean="0"/>
              <a:t>are other examples, such as RFID access control.</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devious</a:t>
            </a:r>
            <a:r>
              <a:rPr lang="en-US" baseline="0" dirty="0" smtClean="0"/>
              <a:t> about this attack is that the adversary does not need to modify any messages. Hence, you can sprinkle your ND protocol with any kind of powerful crypto you want, it will not solve the problem.  You need something more…</a:t>
            </a:r>
            <a:endParaRPr lang="en-US" dirty="0"/>
          </a:p>
        </p:txBody>
      </p:sp>
      <p:sp>
        <p:nvSpPr>
          <p:cNvPr id="4" name="Slide Number Placeholder 3"/>
          <p:cNvSpPr>
            <a:spLocks noGrp="1"/>
          </p:cNvSpPr>
          <p:nvPr>
            <p:ph type="sldNum" sz="quarter" idx="10"/>
          </p:nvPr>
        </p:nvSpPr>
        <p:spPr/>
        <p:txBody>
          <a:bodyPr/>
          <a:lstStyle/>
          <a:p>
            <a:fld id="{6679E3E3-DE17-4EC5-BA80-3211B4233B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various</a:t>
            </a:r>
            <a:r>
              <a:rPr lang="en-US" baseline="0" dirty="0" smtClean="0"/>
              <a:t> proposals exist in the literature.</a:t>
            </a:r>
          </a:p>
          <a:p>
            <a:endParaRPr lang="en-US" baseline="0" dirty="0" smtClean="0"/>
          </a:p>
          <a:p>
            <a:r>
              <a:rPr lang="en-US" baseline="0" dirty="0" smtClean="0"/>
              <a:t>First, one can relay on time: because the wireless signal propagates with a known, fixed velocity, one can measure message time-of-flight and from it derive the distance between the nodes. Knowing the distance, an ND protocol can reject fake neighbor who are too far away. A number of proposals uses this approach (first of which was not even designed for wireless).</a:t>
            </a:r>
          </a:p>
          <a:p>
            <a:endParaRPr lang="en-US" baseline="0" dirty="0" smtClean="0"/>
          </a:p>
          <a:p>
            <a:r>
              <a:rPr lang="en-US" baseline="0" dirty="0" smtClean="0"/>
              <a:t>Second, node location can also be used to derive the distance between nodes.</a:t>
            </a:r>
          </a:p>
          <a:p>
            <a:endParaRPr lang="en-US" baseline="0" dirty="0" smtClean="0"/>
          </a:p>
          <a:p>
            <a:r>
              <a:rPr lang="en-US" dirty="0" smtClean="0"/>
              <a:t>Other proposals exist, but in this work we focus on protocols which use time</a:t>
            </a:r>
            <a:r>
              <a:rPr lang="en-US" baseline="0" dirty="0" smtClean="0"/>
              <a:t> and location.</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our contribution in this story? It is not the word “provable” – we want to prove things about neighbor</a:t>
            </a:r>
            <a:r>
              <a:rPr lang="en-US" baseline="0" dirty="0" smtClean="0"/>
              <a:t> discovery.</a:t>
            </a:r>
          </a:p>
          <a:p>
            <a:endParaRPr lang="en-US" baseline="0" dirty="0" smtClean="0"/>
          </a:p>
          <a:p>
            <a:r>
              <a:rPr lang="en-US" baseline="0" dirty="0" smtClean="0"/>
              <a:t>To this end, we have developed a mathematical model of the wireless environment, which takes into account physical aspects normally abstracted away from, but crucial for ND protocols, such as node location or propagation time.</a:t>
            </a:r>
          </a:p>
          <a:p>
            <a:endParaRPr lang="en-US" baseline="0" dirty="0" smtClean="0"/>
          </a:p>
          <a:p>
            <a:r>
              <a:rPr lang="en-US" baseline="0" dirty="0" smtClean="0"/>
              <a:t>In a previous piece of work, we have used our model to prove that in general, no protocol that uses only time measurements can provide secure ND. The fundamental reason is quite simple, as depicted in the slides: no protocol that uses only time-measurements can distinguish the “left-side” situation, where two close-by nodes are not neighbors, e.g., because of an obstacle, and an adversary is relaying all the communication with a very small added delay, and the “right-side” situation, where two further-away nodes are neighbors.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piece of work, we focus the more</a:t>
            </a:r>
            <a:r>
              <a:rPr lang="en-US" baseline="0" dirty="0" smtClean="0"/>
              <a:t> “practical” side, i.e., </a:t>
            </a:r>
            <a:r>
              <a:rPr lang="en-US" dirty="0" smtClean="0"/>
              <a:t>proving</a:t>
            </a:r>
            <a:r>
              <a:rPr lang="en-US" baseline="0" dirty="0" smtClean="0"/>
              <a:t> things about specific ND protocols.</a:t>
            </a:r>
          </a:p>
          <a:p>
            <a:endParaRPr lang="en-US" baseline="0" dirty="0" smtClean="0"/>
          </a:p>
          <a:p>
            <a:r>
              <a:rPr lang="en-US" baseline="0" dirty="0" smtClean="0"/>
              <a:t>To this end, we needed to extend and modify our model. Some things were simply missing (e.g., </a:t>
            </a:r>
            <a:r>
              <a:rPr lang="en-US" baseline="0" dirty="0" err="1" smtClean="0"/>
              <a:t>nonces</a:t>
            </a:r>
            <a:r>
              <a:rPr lang="en-US" baseline="0" dirty="0" smtClean="0"/>
              <a:t>). In addition some of the abstractions that were perfectly fine in the case of the impossibility result, were not realistic and detailed enough when we wanted to reason about protocols (</a:t>
            </a:r>
            <a:r>
              <a:rPr lang="en-US" baseline="0" dirty="0" err="1" smtClean="0"/>
              <a:t>e.g</a:t>
            </a:r>
            <a:r>
              <a:rPr lang="en-US" baseline="0" dirty="0" smtClean="0"/>
              <a:t>, message temporal structure). In short, we needed to push the model closer to reality.</a:t>
            </a:r>
          </a:p>
          <a:p>
            <a:endParaRPr lang="en-US" baseline="0" dirty="0" smtClean="0"/>
          </a:p>
          <a:p>
            <a:r>
              <a:rPr lang="en-US" baseline="0" dirty="0" smtClean="0"/>
              <a:t>We have also used stronger, and thus much more practical availability properties, and, too a certain extend considered </a:t>
            </a:r>
            <a:r>
              <a:rPr lang="en-US" baseline="0" dirty="0" err="1" smtClean="0"/>
              <a:t>composability</a:t>
            </a:r>
            <a:r>
              <a:rPr lang="en-US" baseline="0" dirty="0" smtClean="0"/>
              <a:t> (i.e., executing the ND protocols with other protocols).</a:t>
            </a:r>
          </a:p>
          <a:p>
            <a:endParaRPr lang="en-US" baseline="0" dirty="0" smtClean="0"/>
          </a:p>
          <a:p>
            <a:r>
              <a:rPr lang="en-US" baseline="0" dirty="0" smtClean="0"/>
              <a:t>[NOTE: for the </a:t>
            </a:r>
            <a:r>
              <a:rPr lang="en-US" baseline="0" dirty="0" err="1" smtClean="0"/>
              <a:t>impossiblity</a:t>
            </a:r>
            <a:r>
              <a:rPr lang="en-US" baseline="0" dirty="0" smtClean="0"/>
              <a:t> result we used the weakest availability property possible. This was desired, because impossibility with respect too weaker properties is a stronger result. On the other hand, when talking about specific protocol, we want to prove properties which are as strong as possible.]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this introduction,</a:t>
            </a:r>
            <a:r>
              <a:rPr lang="en-US" baseline="0" dirty="0" smtClean="0"/>
              <a:t> here’s the outline of the reminder of the talk.</a:t>
            </a:r>
          </a:p>
          <a:p>
            <a:endParaRPr lang="en-US" baseline="0" dirty="0" smtClean="0"/>
          </a:p>
          <a:p>
            <a:r>
              <a:rPr lang="en-US" baseline="0" dirty="0" smtClean="0"/>
              <a:t>First, I will present our model, for the sake of time a slightly simplified version.</a:t>
            </a:r>
          </a:p>
          <a:p>
            <a:endParaRPr lang="en-US" baseline="0" dirty="0" smtClean="0"/>
          </a:p>
          <a:p>
            <a:r>
              <a:rPr lang="en-US" baseline="0" dirty="0" smtClean="0"/>
              <a:t>Then, I will show our ND specification, i.e., the properties that we want ND protocols to satisfy.</a:t>
            </a:r>
          </a:p>
          <a:p>
            <a:endParaRPr lang="en-US" baseline="0" dirty="0" smtClean="0"/>
          </a:p>
          <a:p>
            <a:r>
              <a:rPr lang="en-US" baseline="0" dirty="0" smtClean="0"/>
              <a:t>Next, I will show how in our model we can define one example ND protocol.</a:t>
            </a:r>
          </a:p>
          <a:p>
            <a:endParaRPr lang="en-US" baseline="0" dirty="0" smtClean="0"/>
          </a:p>
          <a:p>
            <a:r>
              <a:rPr lang="en-US" baseline="0" dirty="0" smtClean="0"/>
              <a:t>I will omit the proof (that the example protocol satisfies our </a:t>
            </a:r>
            <a:r>
              <a:rPr lang="en-US" baseline="0" dirty="0" err="1" smtClean="0"/>
              <a:t>specificiation</a:t>
            </a:r>
            <a:r>
              <a:rPr lang="en-US" baseline="0" dirty="0" smtClean="0"/>
              <a:t>), as it is relatively straightforward.</a:t>
            </a:r>
          </a:p>
          <a:p>
            <a:endParaRPr lang="en-US" baseline="0" dirty="0" smtClean="0"/>
          </a:p>
          <a:p>
            <a:r>
              <a:rPr lang="en-US" dirty="0" smtClean="0"/>
              <a:t>Finally, I will briefly</a:t>
            </a:r>
            <a:r>
              <a:rPr lang="en-US" baseline="0" dirty="0" smtClean="0"/>
              <a:t> discuss some of the more interesting limitation of our model and directions for future work.</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the model.</a:t>
            </a:r>
          </a:p>
          <a:p>
            <a:endParaRPr lang="en-US" dirty="0" smtClean="0"/>
          </a:p>
          <a:p>
            <a:r>
              <a:rPr lang="en-US" dirty="0" smtClean="0"/>
              <a:t>The</a:t>
            </a:r>
            <a:r>
              <a:rPr lang="en-US" baseline="0" dirty="0" smtClean="0"/>
              <a:t> first component of out model are the messages. </a:t>
            </a:r>
          </a:p>
          <a:p>
            <a:r>
              <a:rPr lang="en-US" baseline="0" dirty="0" smtClean="0"/>
              <a:t>&lt;read first bullet: any of the following…&gt;</a:t>
            </a:r>
          </a:p>
          <a:p>
            <a:endParaRPr lang="en-US" baseline="0" dirty="0" smtClean="0"/>
          </a:p>
          <a:p>
            <a:r>
              <a:rPr lang="en-US" baseline="0" dirty="0" smtClean="0"/>
              <a:t>Then, if we take a message, and an identifier, we can create a new message: an authenticator, which corresponds to a digital signature.</a:t>
            </a:r>
          </a:p>
          <a:p>
            <a:endParaRPr lang="en-US" baseline="0" dirty="0" smtClean="0"/>
          </a:p>
          <a:p>
            <a:r>
              <a:rPr lang="en-US" baseline="0" dirty="0" smtClean="0"/>
              <a:t>And, if we take two messages, we can concatenate them to create a new message.</a:t>
            </a:r>
          </a:p>
          <a:p>
            <a:endParaRPr lang="en-US" baseline="0" dirty="0" smtClean="0"/>
          </a:p>
          <a:p>
            <a:r>
              <a:rPr lang="en-US" baseline="0" dirty="0" smtClean="0"/>
              <a:t>This is pretty standard: we can think of message as terms, and we will use the </a:t>
            </a:r>
            <a:r>
              <a:rPr lang="en-US" baseline="0" dirty="0" err="1" smtClean="0"/>
              <a:t>subterm</a:t>
            </a:r>
            <a:r>
              <a:rPr lang="en-US" baseline="0" dirty="0" smtClean="0"/>
              <a:t> relation as denote it as shown in the slide.</a:t>
            </a:r>
          </a:p>
        </p:txBody>
      </p:sp>
      <p:sp>
        <p:nvSpPr>
          <p:cNvPr id="4" name="Slide Number Placeholder 3"/>
          <p:cNvSpPr>
            <a:spLocks noGrp="1"/>
          </p:cNvSpPr>
          <p:nvPr>
            <p:ph type="sldNum" sz="quarter" idx="10"/>
          </p:nvPr>
        </p:nvSpPr>
        <p:spPr/>
        <p:txBody>
          <a:bodyPr/>
          <a:lstStyle/>
          <a:p>
            <a:fld id="{9F83A256-0D3B-45D6-84B4-667C144EC02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more interesting part of the messages: the temporal structure.</a:t>
            </a:r>
          </a:p>
          <a:p>
            <a:endParaRPr lang="en-US" dirty="0" smtClean="0"/>
          </a:p>
          <a:p>
            <a:r>
              <a:rPr lang="en-US" dirty="0" smtClean="0"/>
              <a:t>Every</a:t>
            </a:r>
            <a:r>
              <a:rPr lang="en-US" baseline="0" dirty="0" smtClean="0"/>
              <a:t> message in our model has a duration, which corresponds to the time it takes to transmit it onto the medium (this depends on the </a:t>
            </a:r>
            <a:r>
              <a:rPr lang="en-US" baseline="0" dirty="0" err="1" smtClean="0"/>
              <a:t>bitrate</a:t>
            </a:r>
            <a:r>
              <a:rPr lang="en-US" baseline="0" dirty="0" smtClean="0"/>
              <a:t>).</a:t>
            </a:r>
          </a:p>
          <a:p>
            <a:endParaRPr lang="en-US" baseline="0" dirty="0" smtClean="0"/>
          </a:p>
          <a:p>
            <a:r>
              <a:rPr lang="en-US" baseline="0" dirty="0" smtClean="0"/>
              <a:t>Duration is preserved by concatenation: if we take a message m which is a concatenation of messages </a:t>
            </a:r>
            <a:r>
              <a:rPr lang="en-US" baseline="0" dirty="0" err="1" smtClean="0"/>
              <a:t>m_i</a:t>
            </a:r>
            <a:r>
              <a:rPr lang="en-US" baseline="0" dirty="0" smtClean="0"/>
              <a:t>, then it temporal structure looks like shown in the figure:</a:t>
            </a:r>
          </a:p>
          <a:p>
            <a:r>
              <a:rPr lang="en-US" baseline="0" dirty="0" smtClean="0"/>
              <a:t>The duration of m is the sum of durations of </a:t>
            </a:r>
            <a:r>
              <a:rPr lang="en-US" baseline="0" dirty="0" err="1" smtClean="0"/>
              <a:t>m_i’s</a:t>
            </a:r>
            <a:r>
              <a:rPr lang="en-US" baseline="0" dirty="0" smtClean="0"/>
              <a:t>, and we can talk about the position of </a:t>
            </a:r>
            <a:r>
              <a:rPr lang="en-US" baseline="0" dirty="0" err="1" smtClean="0"/>
              <a:t>m_i</a:t>
            </a:r>
            <a:r>
              <a:rPr lang="en-US" baseline="0" dirty="0" smtClean="0"/>
              <a:t> within m.</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messages, we can define events.</a:t>
            </a:r>
          </a:p>
          <a:p>
            <a:endParaRPr lang="en-US" dirty="0" smtClean="0"/>
          </a:p>
          <a:p>
            <a:r>
              <a:rPr lang="en-US" dirty="0" smtClean="0"/>
              <a:t>The</a:t>
            </a:r>
            <a:r>
              <a:rPr lang="en-US" baseline="0" dirty="0" smtClean="0"/>
              <a:t> first three model communication.</a:t>
            </a:r>
          </a:p>
          <a:p>
            <a:endParaRPr lang="en-US" baseline="0" dirty="0" smtClean="0"/>
          </a:p>
          <a:p>
            <a:pPr marL="228583" indent="-228583">
              <a:buAutoNum type="arabicParenR"/>
            </a:pPr>
            <a:r>
              <a:rPr lang="en-US" baseline="0" dirty="0" smtClean="0"/>
              <a:t>Node A can at time t receive a message m.</a:t>
            </a:r>
          </a:p>
          <a:p>
            <a:pPr marL="228583" indent="-228583">
              <a:buAutoNum type="arabicParenR"/>
            </a:pPr>
            <a:r>
              <a:rPr lang="en-US" baseline="0" dirty="0" smtClean="0"/>
              <a:t>Node A can at time t broadcast a message m.</a:t>
            </a:r>
          </a:p>
          <a:p>
            <a:pPr marL="228583" indent="-228583" defTabSz="914331">
              <a:buFontTx/>
              <a:buAutoNum type="arabicParenR"/>
              <a:defRPr/>
            </a:pPr>
            <a:r>
              <a:rPr lang="en-US" baseline="0" dirty="0" smtClean="0"/>
              <a:t>Node A can at time t D-cast a message m, where </a:t>
            </a:r>
            <a:r>
              <a:rPr lang="en-US" baseline="0" dirty="0" err="1" smtClean="0"/>
              <a:t>dcast</a:t>
            </a:r>
            <a:r>
              <a:rPr lang="en-US" baseline="0" dirty="0" smtClean="0"/>
              <a:t> stand for sending with a directional antenna, \alpha describes (what we call an antenna pattern, which is roughly) the direction in which the message is sent.</a:t>
            </a:r>
          </a:p>
          <a:p>
            <a:pPr marL="228583" indent="-228583" defTabSz="914331">
              <a:buFontTx/>
              <a:buAutoNum type="arabicParenR"/>
              <a:defRPr/>
            </a:pPr>
            <a:endParaRPr lang="en-US" baseline="0" dirty="0" smtClean="0"/>
          </a:p>
          <a:p>
            <a:pPr marL="228583" indent="-228583" defTabSz="914331">
              <a:defRPr/>
            </a:pPr>
            <a:r>
              <a:rPr lang="en-US" baseline="0" dirty="0" smtClean="0"/>
              <a:t>Then we have a nonce-related even:</a:t>
            </a:r>
          </a:p>
          <a:p>
            <a:pPr marL="228583" indent="-228583" defTabSz="914331">
              <a:defRPr/>
            </a:pPr>
            <a:r>
              <a:rPr lang="en-US" baseline="0" dirty="0" smtClean="0"/>
              <a:t>4) Node A at time t generates a fresh nonce n</a:t>
            </a:r>
          </a:p>
          <a:p>
            <a:pPr marL="228583" indent="-228583" defTabSz="914331">
              <a:defRPr/>
            </a:pPr>
            <a:endParaRPr lang="en-US" baseline="0" dirty="0" smtClean="0"/>
          </a:p>
          <a:p>
            <a:pPr marL="228583" indent="-228583" defTabSz="914331">
              <a:defRPr/>
            </a:pPr>
            <a:r>
              <a:rPr lang="en-US" baseline="0" dirty="0" smtClean="0"/>
              <a:t>And finally, three events corresponding to ND.</a:t>
            </a:r>
          </a:p>
          <a:p>
            <a:pPr marL="228583" indent="-228583" defTabSz="914331">
              <a:defRPr/>
            </a:pPr>
            <a:r>
              <a:rPr lang="en-US" baseline="0" dirty="0" smtClean="0"/>
              <a:t>5) Node A at time t declares that node B was a neighbor of C at time t’ [NOTE: the declaration is made at time t, t’ refers to the time then B and C were supposed to be neighbors).</a:t>
            </a:r>
          </a:p>
          <a:p>
            <a:pPr marL="228583" indent="-228583" defTabSz="914331">
              <a:defRPr/>
            </a:pPr>
            <a:r>
              <a:rPr lang="en-US" baseline="0" dirty="0" smtClean="0"/>
              <a:t>6) Node A at time t start a ND protocol, either with a specific neighbor B, or with all node in the neighborhood.</a:t>
            </a:r>
          </a:p>
          <a:p>
            <a:pPr marL="228583" indent="-228583" defTabSz="914331">
              <a:defRPr/>
            </a:pPr>
            <a:endParaRPr lang="en-US" baseline="0" dirty="0" smtClean="0"/>
          </a:p>
          <a:p>
            <a:pPr marL="228583" indent="-228583" defTabSz="914331">
              <a:defRPr/>
            </a:pPr>
            <a:r>
              <a:rPr lang="en-US" baseline="0" dirty="0" smtClean="0"/>
              <a:t>Events also have temporal structure, which in case of the communication events is inherited from the message m. we assume the other events are instantaneous (duration is 0). t denotes the start time of the event</a:t>
            </a:r>
          </a:p>
          <a:p>
            <a:pPr marL="228583" indent="-228583" defTabSz="914331">
              <a:defRPr/>
            </a:pPr>
            <a:endParaRPr lang="en-US" baseline="0" dirty="0" smtClean="0"/>
          </a:p>
          <a:p>
            <a:pPr marL="228583" indent="-228583" defTabSz="914331">
              <a:defRPr/>
            </a:pPr>
            <a:endParaRPr lang="en-US" baseline="0" dirty="0" smtClean="0"/>
          </a:p>
          <a:p>
            <a:pPr marL="228583" indent="-228583" defTabSz="914331">
              <a:defRPr/>
            </a:pPr>
            <a:endParaRPr lang="en-US" baseline="0" dirty="0" smtClean="0"/>
          </a:p>
        </p:txBody>
      </p:sp>
      <p:sp>
        <p:nvSpPr>
          <p:cNvPr id="4" name="Slide Number Placeholder 3"/>
          <p:cNvSpPr>
            <a:spLocks noGrp="1"/>
          </p:cNvSpPr>
          <p:nvPr>
            <p:ph type="sldNum" sz="quarter" idx="10"/>
          </p:nvPr>
        </p:nvSpPr>
        <p:spPr/>
        <p:txBody>
          <a:bodyPr/>
          <a:lstStyle/>
          <a:p>
            <a:fld id="{9F83A256-0D3B-45D6-84B4-667C144EC02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use the following convenient</a:t>
            </a:r>
            <a:r>
              <a:rPr lang="en-US" baseline="0" dirty="0" smtClean="0"/>
              <a:t> notation for communication events. When we write something like shown in the slide, we mean that node A </a:t>
            </a:r>
            <a:r>
              <a:rPr lang="en-US" baseline="0" dirty="0" err="1" smtClean="0"/>
              <a:t>boradcasts</a:t>
            </a:r>
            <a:r>
              <a:rPr lang="en-US" baseline="0" dirty="0" smtClean="0"/>
              <a:t> message m_2 (not m_1), but the time t actually corresponds to the position of m_1 inside m_2, as shown in the figure.</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recent</a:t>
            </a:r>
            <a:r>
              <a:rPr lang="en-US" baseline="0" dirty="0" smtClean="0"/>
              <a:t> years we are observing a rapid expansion of wireless devices: </a:t>
            </a:r>
          </a:p>
          <a:p>
            <a:r>
              <a:rPr lang="en-US" baseline="0" dirty="0" smtClean="0"/>
              <a:t> - more and more familiar, every day use devices become </a:t>
            </a:r>
            <a:r>
              <a:rPr lang="en-US" baseline="0" dirty="0" err="1" smtClean="0"/>
              <a:t>wi-fi</a:t>
            </a:r>
            <a:r>
              <a:rPr lang="en-US" baseline="0" dirty="0" smtClean="0"/>
              <a:t> or </a:t>
            </a:r>
            <a:r>
              <a:rPr lang="en-US" baseline="0" dirty="0" err="1" smtClean="0"/>
              <a:t>bluetooth</a:t>
            </a:r>
            <a:r>
              <a:rPr lang="en-US" baseline="0" dirty="0" smtClean="0"/>
              <a:t> enabled</a:t>
            </a:r>
          </a:p>
          <a:p>
            <a:r>
              <a:rPr lang="en-US" baseline="0" dirty="0" smtClean="0"/>
              <a:t> - we have RFID on price tags, in our passports, and various id cards (metro, …)</a:t>
            </a:r>
          </a:p>
          <a:p>
            <a:r>
              <a:rPr lang="en-US" baseline="0" dirty="0" smtClean="0"/>
              <a:t> - on the more research side, wireless sensor networks constantly are developing</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define traces.</a:t>
            </a:r>
            <a:r>
              <a:rPr lang="en-US" baseline="0" dirty="0" smtClean="0"/>
              <a:t> A trace model a system execution. Formally, it is a set of event. (We do not use sequences, as is more traditionally done, because the order of the events is derived from the start time of the events.)</a:t>
            </a:r>
          </a:p>
          <a:p>
            <a:endParaRPr lang="en-US" baseline="0" dirty="0" smtClean="0"/>
          </a:p>
          <a:p>
            <a:r>
              <a:rPr lang="en-US" baseline="0" dirty="0" smtClean="0"/>
              <a:t>What is shown in the figure is a graphical representation of one example trace: just some nodes A,B,C sending receiving and making neighbor declarations….</a:t>
            </a:r>
          </a:p>
          <a:p>
            <a:endParaRPr lang="en-US" baseline="0" dirty="0" smtClean="0"/>
          </a:p>
        </p:txBody>
      </p:sp>
      <p:sp>
        <p:nvSpPr>
          <p:cNvPr id="4" name="Slide Number Placeholder 3"/>
          <p:cNvSpPr>
            <a:spLocks noGrp="1"/>
          </p:cNvSpPr>
          <p:nvPr>
            <p:ph type="sldNum" sz="quarter" idx="10"/>
          </p:nvPr>
        </p:nvSpPr>
        <p:spPr/>
        <p:txBody>
          <a:bodyPr/>
          <a:lstStyle/>
          <a:p>
            <a:fld id="{1F0AE50E-078C-4A2D-A9BF-8EB46C9711A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1">
              <a:defRPr/>
            </a:pPr>
            <a:r>
              <a:rPr lang="en-US" dirty="0" smtClean="0"/>
              <a:t>… </a:t>
            </a:r>
            <a:r>
              <a:rPr lang="en-US" baseline="0" dirty="0" smtClean="0"/>
              <a:t>However, if you look at it closer, you will notice a problem: node A receives message m_2 before B actually sends it. </a:t>
            </a:r>
          </a:p>
          <a:p>
            <a:pPr defTabSz="914331">
              <a:defRPr/>
            </a:pPr>
            <a:endParaRPr lang="en-US" baseline="0" dirty="0" smtClean="0"/>
          </a:p>
          <a:p>
            <a:pPr defTabSz="914331">
              <a:defRPr/>
            </a:pPr>
            <a:r>
              <a:rPr lang="en-US" baseline="0" dirty="0" smtClean="0"/>
              <a:t>This demonstrates that we need to add some constraints on the traces to make them meaningful. But before we can do that, we need one more notion…</a:t>
            </a:r>
            <a:endParaRPr lang="en-US" dirty="0" smtClean="0"/>
          </a:p>
          <a:p>
            <a:endParaRPr lang="en-US" dirty="0"/>
          </a:p>
        </p:txBody>
      </p:sp>
      <p:sp>
        <p:nvSpPr>
          <p:cNvPr id="4" name="Slide Number Placeholder 3"/>
          <p:cNvSpPr>
            <a:spLocks noGrp="1"/>
          </p:cNvSpPr>
          <p:nvPr>
            <p:ph type="sldNum" sz="quarter" idx="10"/>
          </p:nvPr>
        </p:nvSpPr>
        <p:spPr/>
        <p:txBody>
          <a:bodyPr/>
          <a:lstStyle/>
          <a:p>
            <a:fld id="{1F0AE50E-078C-4A2D-A9BF-8EB46C9711A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1">
              <a:defRPr/>
            </a:pPr>
            <a:r>
              <a:rPr lang="en-US" dirty="0" smtClean="0"/>
              <a:t>… </a:t>
            </a:r>
            <a:r>
              <a:rPr lang="en-US" baseline="0" dirty="0" smtClean="0"/>
              <a:t>However, if you look at it closer, you will notice a problem: node A receives message m_2 before B actually sends it. </a:t>
            </a:r>
          </a:p>
          <a:p>
            <a:pPr defTabSz="914331">
              <a:defRPr/>
            </a:pPr>
            <a:endParaRPr lang="en-US" baseline="0" dirty="0" smtClean="0"/>
          </a:p>
          <a:p>
            <a:pPr defTabSz="914331">
              <a:defRPr/>
            </a:pPr>
            <a:r>
              <a:rPr lang="en-US" baseline="0" dirty="0" smtClean="0"/>
              <a:t>This demonstrates that we need to add some constraints on the traces to make them meaningful. But before we can do that, we need one more notion…</a:t>
            </a:r>
            <a:endParaRPr lang="en-US" dirty="0" smtClean="0"/>
          </a:p>
          <a:p>
            <a:endParaRPr lang="en-US" dirty="0"/>
          </a:p>
        </p:txBody>
      </p:sp>
      <p:sp>
        <p:nvSpPr>
          <p:cNvPr id="4" name="Slide Number Placeholder 3"/>
          <p:cNvSpPr>
            <a:spLocks noGrp="1"/>
          </p:cNvSpPr>
          <p:nvPr>
            <p:ph type="sldNum" sz="quarter" idx="10"/>
          </p:nvPr>
        </p:nvSpPr>
        <p:spPr/>
        <p:txBody>
          <a:bodyPr/>
          <a:lstStyle/>
          <a:p>
            <a:fld id="{1F0AE50E-078C-4A2D-A9BF-8EB46C9711A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that of a setting. A setting represent</a:t>
            </a:r>
            <a:r>
              <a:rPr lang="en-US" baseline="0" dirty="0" smtClean="0"/>
              <a:t> one particular instance of the wireless environment. Formally it is a </a:t>
            </a:r>
            <a:r>
              <a:rPr lang="en-US" baseline="0" dirty="0" smtClean="0"/>
              <a:t>tuple</a:t>
            </a:r>
            <a:r>
              <a:rPr lang="en-US" baseline="0" dirty="0" smtClean="0"/>
              <a:t>, which tell us….</a:t>
            </a:r>
          </a:p>
        </p:txBody>
      </p:sp>
      <p:sp>
        <p:nvSpPr>
          <p:cNvPr id="4" name="Slide Number Placeholder 3"/>
          <p:cNvSpPr>
            <a:spLocks noGrp="1"/>
          </p:cNvSpPr>
          <p:nvPr>
            <p:ph type="sldNum" sz="quarter" idx="10"/>
          </p:nvPr>
        </p:nvSpPr>
        <p:spPr/>
        <p:txBody>
          <a:bodyPr/>
          <a:lstStyle/>
          <a:p>
            <a:fld id="{9F83A256-0D3B-45D6-84B4-667C144EC02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what node we</a:t>
            </a:r>
            <a:r>
              <a:rPr lang="en-US" baseline="0" dirty="0" smtClean="0"/>
              <a:t> have in the setting, or the identifiers of these nodes. We denote this by V</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location of every node.</a:t>
            </a:r>
            <a:r>
              <a:rPr lang="en-US" baseline="0" dirty="0" smtClean="0"/>
              <a:t> We will also use the distance function dist that is straightforwardly derived from loc.</a:t>
            </a:r>
          </a:p>
          <a:p>
            <a:endParaRPr lang="en-US" baseline="0" dirty="0" smtClean="0"/>
          </a:p>
          <a:p>
            <a:r>
              <a:rPr lang="en-US" baseline="0" dirty="0" smtClean="0"/>
              <a:t>[NOTE: distance is symmetric.]</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type of every node: is it correct, or adversarial.</a:t>
            </a:r>
            <a:r>
              <a:rPr lang="en-US" baseline="0" dirty="0" smtClean="0"/>
              <a:t> In term of notation, this </a:t>
            </a:r>
            <a:r>
              <a:rPr lang="en-US" baseline="0" dirty="0" err="1" smtClean="0"/>
              <a:t>devides</a:t>
            </a:r>
            <a:r>
              <a:rPr lang="en-US" baseline="0" dirty="0" smtClean="0"/>
              <a:t> the set of nodes into </a:t>
            </a:r>
            <a:r>
              <a:rPr lang="en-US" baseline="0" dirty="0" err="1" smtClean="0"/>
              <a:t>Vcor</a:t>
            </a:r>
            <a:r>
              <a:rPr lang="en-US" baseline="0" dirty="0" smtClean="0"/>
              <a:t> and </a:t>
            </a:r>
            <a:r>
              <a:rPr lang="en-US" baseline="0" dirty="0" err="1" smtClean="0"/>
              <a:t>Vadv</a:t>
            </a:r>
            <a:r>
              <a:rPr lang="en-US" baseline="0" dirty="0" smtClean="0"/>
              <a:t>.</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link relation, which can also  be called</a:t>
            </a:r>
            <a:r>
              <a:rPr lang="en-US" baseline="0" dirty="0" smtClean="0"/>
              <a:t> the neighbor relation. </a:t>
            </a:r>
          </a:p>
          <a:p>
            <a:endParaRPr lang="en-US" baseline="0" dirty="0" smtClean="0"/>
          </a:p>
          <a:p>
            <a:r>
              <a:rPr lang="en-US" baseline="0" dirty="0" smtClean="0"/>
              <a:t>For every pair of nodes A, B, the link function tells us if at a given time instance this link (A,B) is up (meaning that B can receive messages from A), or down (meaning that it cannot).</a:t>
            </a:r>
          </a:p>
          <a:p>
            <a:endParaRPr lang="en-US" baseline="0" dirty="0" smtClean="0"/>
          </a:p>
          <a:p>
            <a:r>
              <a:rPr lang="en-US" baseline="0" dirty="0" smtClean="0"/>
              <a:t>In terms of notation, we use the thing shown on the slide to denote that the links is up at time t from A to B, or in both directions.</a:t>
            </a:r>
          </a:p>
          <a:p>
            <a:endParaRPr lang="en-US" baseline="0" dirty="0" smtClean="0"/>
          </a:p>
          <a:p>
            <a:r>
              <a:rPr lang="en-US" dirty="0" smtClean="0"/>
              <a:t>[NOTE: link relation</a:t>
            </a:r>
            <a:r>
              <a:rPr lang="en-US" baseline="0" dirty="0" smtClean="0"/>
              <a:t> is not symmetric.]</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a:t>
            </a:r>
            <a:r>
              <a:rPr lang="en-US" baseline="0" dirty="0" err="1" smtClean="0"/>
              <a:t>nlos</a:t>
            </a:r>
            <a:r>
              <a:rPr lang="en-US" baseline="0" dirty="0" smtClean="0"/>
              <a:t>, which stand for non-line-of-sight tells us for every link, what is the additional distance compared to line-of-sight communication, which the wireless signal has to traverse when propagating from A to B (and in the reverse direction). This notion is necessary, because with wireless communication can sometime be possible even if the path that the signal has to traverse is not a straight line (e.g., there is an obstacle between the nodes, but the signal can reflect of a wall). Obviously, </a:t>
            </a:r>
            <a:r>
              <a:rPr lang="en-US" baseline="0" dirty="0" err="1" smtClean="0"/>
              <a:t>nlos</a:t>
            </a:r>
            <a:r>
              <a:rPr lang="en-US" baseline="0" dirty="0" smtClean="0"/>
              <a:t> &gt;= 0.</a:t>
            </a:r>
          </a:p>
          <a:p>
            <a:endParaRPr lang="en-US" baseline="0" dirty="0" smtClean="0"/>
          </a:p>
          <a:p>
            <a:r>
              <a:rPr lang="en-US" baseline="0" dirty="0" smtClean="0"/>
              <a:t>[NOTE: </a:t>
            </a:r>
            <a:r>
              <a:rPr lang="en-US" baseline="0" dirty="0" err="1" smtClean="0"/>
              <a:t>nlos</a:t>
            </a:r>
            <a:r>
              <a:rPr lang="en-US" baseline="0" dirty="0" smtClean="0"/>
              <a:t> is symmetric]</a:t>
            </a:r>
          </a:p>
          <a:p>
            <a:endParaRPr lang="en-US" baseline="0" dirty="0" smtClean="0"/>
          </a:p>
          <a:p>
            <a:r>
              <a:rPr lang="en-US" baseline="0" dirty="0" smtClean="0"/>
              <a:t>[NOTE: why does link change over time but not the elements of a setting? Mostly for simplicity.</a:t>
            </a:r>
          </a:p>
          <a:p>
            <a:r>
              <a:rPr lang="en-US" baseline="0" dirty="0" smtClean="0"/>
              <a:t>Nodes – adding or removing nodes can be expressed by links going up and down, hence it can be </a:t>
            </a:r>
            <a:r>
              <a:rPr lang="en-US" baseline="0" dirty="0" err="1" smtClean="0"/>
              <a:t>omited</a:t>
            </a:r>
            <a:endParaRPr lang="en-US" baseline="0" dirty="0" smtClean="0"/>
          </a:p>
          <a:p>
            <a:r>
              <a:rPr lang="en-US" baseline="0" dirty="0" smtClean="0"/>
              <a:t>Type – having node change type could model corruption: but we can just as well express that by having an adversarial node behave as correct one up to some point in time</a:t>
            </a:r>
          </a:p>
          <a:p>
            <a:r>
              <a:rPr lang="en-US" baseline="0" dirty="0" smtClean="0"/>
              <a:t>Loc, </a:t>
            </a:r>
            <a:r>
              <a:rPr lang="en-US" baseline="0" dirty="0" err="1" smtClean="0"/>
              <a:t>Nlos</a:t>
            </a:r>
            <a:r>
              <a:rPr lang="en-US" baseline="0" dirty="0" smtClean="0"/>
              <a:t> – adding mobility and variable </a:t>
            </a:r>
            <a:r>
              <a:rPr lang="en-US" baseline="0" dirty="0" err="1" smtClean="0"/>
              <a:t>nlos</a:t>
            </a:r>
            <a:r>
              <a:rPr lang="en-US" baseline="0" dirty="0" smtClean="0"/>
              <a:t> would make the model more realistic; however, it would make the model quite more complex and less tractable. One can argue that the time scale at which ND protocols are run is such that mobility is negligible. But in general making this two time-dependant is something worth considering in the future]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are ready to define the constrains that will make the traces *feasible*, i.e., correspond to actual system executions.</a:t>
            </a:r>
          </a:p>
          <a:p>
            <a:endParaRPr lang="en-US" baseline="0" dirty="0" smtClean="0"/>
          </a:p>
          <a:p>
            <a:r>
              <a:rPr lang="en-US" baseline="0" dirty="0" smtClean="0"/>
              <a:t>There are 3 aspects of feasibility: </a:t>
            </a:r>
          </a:p>
          <a:p>
            <a:pPr marL="228583" indent="-228583">
              <a:buAutoNum type="arabicParenR"/>
            </a:pPr>
            <a:r>
              <a:rPr lang="en-US" baseline="0" dirty="0" smtClean="0"/>
              <a:t>A trace should be feasible </a:t>
            </a:r>
            <a:r>
              <a:rPr lang="en-US" baseline="0" dirty="0" err="1" smtClean="0"/>
              <a:t>wrt</a:t>
            </a:r>
            <a:r>
              <a:rPr lang="en-US" baseline="0" dirty="0" smtClean="0"/>
              <a:t>. a setting, which means that communication follows the laws of physics </a:t>
            </a:r>
            <a:r>
              <a:rPr lang="en-US" baseline="0" dirty="0" err="1" smtClean="0"/>
              <a:t>wrt</a:t>
            </a:r>
            <a:r>
              <a:rPr lang="en-US" baseline="0" dirty="0" smtClean="0"/>
              <a:t>. to that particular setting (i.e., communication is causal and timely).</a:t>
            </a:r>
          </a:p>
          <a:p>
            <a:pPr marL="228583" indent="-228583">
              <a:buAutoNum type="arabicParenR"/>
            </a:pPr>
            <a:r>
              <a:rPr lang="en-US" baseline="0" dirty="0" err="1" smtClean="0"/>
              <a:t>Wrt</a:t>
            </a:r>
            <a:r>
              <a:rPr lang="en-US" baseline="0" dirty="0" smtClean="0"/>
              <a:t>. a protocol P, which means that correct nodes follow the protocol P</a:t>
            </a:r>
          </a:p>
          <a:p>
            <a:pPr marL="228583" indent="-228583">
              <a:buAutoNum type="arabicParenR"/>
            </a:pPr>
            <a:r>
              <a:rPr lang="en-US" baseline="0" dirty="0" err="1" smtClean="0"/>
              <a:t>Wrt</a:t>
            </a:r>
            <a:r>
              <a:rPr lang="en-US" baseline="0" dirty="0" smtClean="0"/>
              <a:t>. the adversary model A, which means that the adversarial nodes behave as we expect them too (they do not do impossible things).</a:t>
            </a:r>
          </a:p>
          <a:p>
            <a:pPr marL="228583" indent="-228583">
              <a:buAutoNum type="arabicParenR"/>
            </a:pPr>
            <a:endParaRPr lang="en-US" baseline="0" dirty="0" smtClean="0"/>
          </a:p>
          <a:p>
            <a:pPr marL="228583" indent="-228583"/>
            <a:r>
              <a:rPr lang="en-US" baseline="0" dirty="0" smtClean="0"/>
              <a:t>I will now show how we formally define these 3 aspects of feasibility…</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strength of wireless, and one of the reasons we are observing this expansions, is the ease of communication that wireless enjoys:</a:t>
            </a:r>
            <a:r>
              <a:rPr lang="en-US" baseline="0" dirty="0" smtClean="0"/>
              <a:t> </a:t>
            </a:r>
            <a:r>
              <a:rPr lang="en-US" dirty="0" smtClean="0"/>
              <a:t>any two devices in range can communicate, without any infrastructure,</a:t>
            </a:r>
            <a:r>
              <a:rPr lang="en-US" baseline="0" dirty="0" smtClean="0"/>
              <a:t> like cables.</a:t>
            </a:r>
          </a:p>
          <a:p>
            <a:endParaRPr lang="en-US" baseline="0" dirty="0" smtClean="0"/>
          </a:p>
          <a:p>
            <a:r>
              <a:rPr lang="en-US" baseline="0" dirty="0" smtClean="0"/>
              <a:t>In other words, wireless enables ad-hoc and mobile communications, not really feasible before. (The example networks shown in the slide rely on this types of communication).</a:t>
            </a:r>
          </a:p>
          <a:p>
            <a:endParaRPr lang="en-US" baseline="0" dirty="0" smtClean="0"/>
          </a:p>
          <a:p>
            <a:r>
              <a:rPr lang="en-US" baseline="0" dirty="0" smtClean="0"/>
              <a:t>However, because in such networks you cannot know in advance with which other devices you will be able to communicate, neighbor discovery becomes a crucial problem</a:t>
            </a:r>
          </a:p>
          <a:p>
            <a:endParaRPr lang="en-US" baseline="0" dirty="0" smtClean="0"/>
          </a:p>
          <a:p>
            <a:pPr defTabSz="914331">
              <a:defRPr/>
            </a:pPr>
            <a:r>
              <a:rPr lang="en-US" dirty="0" smtClean="0"/>
              <a:t>Neighbor discovery, that is, discovery which other devices are</a:t>
            </a:r>
            <a:r>
              <a:rPr lang="en-US" baseline="0" dirty="0" smtClean="0"/>
              <a:t> in range, or in other words, with which direct communication is possible.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F83A256-0D3B-45D6-84B4-667C144EC02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first with respect to a setting.</a:t>
            </a:r>
          </a:p>
          <a:p>
            <a:endParaRPr lang="en-US" dirty="0" smtClean="0"/>
          </a:p>
          <a:p>
            <a:r>
              <a:rPr lang="en-US" dirty="0" smtClean="0"/>
              <a:t>All</a:t>
            </a:r>
            <a:r>
              <a:rPr lang="en-US" baseline="0" dirty="0" smtClean="0"/>
              <a:t> the constraints are specified with formulas as the one shown in the slide. As it might look a bit complicated, let me read it out for you.</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whenever</a:t>
            </a:r>
            <a:r>
              <a:rPr lang="en-US" baseline="0" dirty="0" smtClean="0"/>
              <a:t> there is a receive event in a trace, A receives m at time t…</a:t>
            </a:r>
          </a:p>
        </p:txBody>
      </p:sp>
      <p:sp>
        <p:nvSpPr>
          <p:cNvPr id="4" name="Slide Number Placeholder 3"/>
          <p:cNvSpPr>
            <a:spLocks noGrp="1"/>
          </p:cNvSpPr>
          <p:nvPr>
            <p:ph type="sldNum" sz="quarter" idx="10"/>
          </p:nvPr>
        </p:nvSpPr>
        <p:spPr/>
        <p:txBody>
          <a:bodyPr/>
          <a:lstStyle/>
          <a:p>
            <a:fld id="{9F83A256-0D3B-45D6-84B4-667C144EC02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for</a:t>
            </a:r>
            <a:r>
              <a:rPr lang="en-US" baseline="0" dirty="0" smtClean="0"/>
              <a:t> some node B the link from B to A has to be up throughout the duration of the receive event…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node B has to sent message m, exactly propagation</a:t>
            </a:r>
            <a:r>
              <a:rPr lang="en-US" baseline="0" dirty="0" smtClean="0"/>
              <a:t> time before A receives it, where the propagation time is the distance between A and B, plus the non-line-of-sight component, divided by v, the wireless channel propagation speed.</a:t>
            </a:r>
          </a:p>
          <a:p>
            <a:endParaRPr lang="en-US" baseline="0" dirty="0" smtClean="0"/>
          </a:p>
          <a:p>
            <a:r>
              <a:rPr lang="en-US" baseline="0" dirty="0" smtClean="0"/>
              <a:t>This is a slightly simplified form, in the full form we also take </a:t>
            </a:r>
            <a:r>
              <a:rPr lang="en-US" baseline="0" dirty="0" err="1" smtClean="0"/>
              <a:t>Dcast</a:t>
            </a:r>
            <a:r>
              <a:rPr lang="en-US" baseline="0" dirty="0" smtClean="0"/>
              <a:t> into account. Then, we also have dual rules, which say that if a </a:t>
            </a:r>
            <a:r>
              <a:rPr lang="en-US" baseline="0" dirty="0" err="1" smtClean="0"/>
              <a:t>bcast</a:t>
            </a:r>
            <a:r>
              <a:rPr lang="en-US" baseline="0" dirty="0" smtClean="0"/>
              <a:t>/</a:t>
            </a:r>
            <a:r>
              <a:rPr lang="en-US" baseline="0" dirty="0" err="1" smtClean="0"/>
              <a:t>dcast</a:t>
            </a:r>
            <a:r>
              <a:rPr lang="en-US" baseline="0" dirty="0" smtClean="0"/>
              <a:t> occurs, and the links is up, there has to be a corresponding receive event in the trace.</a:t>
            </a:r>
          </a:p>
        </p:txBody>
      </p:sp>
      <p:sp>
        <p:nvSpPr>
          <p:cNvPr id="4" name="Slide Number Placeholder 3"/>
          <p:cNvSpPr>
            <a:spLocks noGrp="1"/>
          </p:cNvSpPr>
          <p:nvPr>
            <p:ph type="sldNum" sz="quarter" idx="10"/>
          </p:nvPr>
        </p:nvSpPr>
        <p:spPr/>
        <p:txBody>
          <a:bodyPr/>
          <a:lstStyle/>
          <a:p>
            <a:fld id="{9F83A256-0D3B-45D6-84B4-667C144EC02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node B has to sent message m, exactly propagation</a:t>
            </a:r>
            <a:r>
              <a:rPr lang="en-US" baseline="0" dirty="0" smtClean="0"/>
              <a:t> time before A receives it, where the propagation time is the distance between A and B, plus the non-line-of-sight component, divided by v, the wireless channel propagation speed.</a:t>
            </a:r>
          </a:p>
          <a:p>
            <a:endParaRPr lang="en-US" baseline="0" dirty="0" smtClean="0"/>
          </a:p>
          <a:p>
            <a:r>
              <a:rPr lang="en-US" baseline="0" dirty="0" smtClean="0"/>
              <a:t>This is a slightly simplified form, in the full form we also take </a:t>
            </a:r>
            <a:r>
              <a:rPr lang="en-US" baseline="0" dirty="0" err="1" smtClean="0"/>
              <a:t>Dcast</a:t>
            </a:r>
            <a:r>
              <a:rPr lang="en-US" baseline="0" dirty="0" smtClean="0"/>
              <a:t> into account. Then, we also have dual rules, which say that if a </a:t>
            </a:r>
            <a:r>
              <a:rPr lang="en-US" baseline="0" dirty="0" err="1" smtClean="0"/>
              <a:t>bcast</a:t>
            </a:r>
            <a:r>
              <a:rPr lang="en-US" baseline="0" dirty="0" smtClean="0"/>
              <a:t>/</a:t>
            </a:r>
            <a:r>
              <a:rPr lang="en-US" baseline="0" dirty="0" err="1" smtClean="0"/>
              <a:t>dcast</a:t>
            </a:r>
            <a:r>
              <a:rPr lang="en-US" baseline="0" dirty="0" smtClean="0"/>
              <a:t> occurs, and the links is up, there has to be a corresponding receive event in the trace.</a:t>
            </a:r>
          </a:p>
        </p:txBody>
      </p:sp>
      <p:sp>
        <p:nvSpPr>
          <p:cNvPr id="4" name="Slide Number Placeholder 3"/>
          <p:cNvSpPr>
            <a:spLocks noGrp="1"/>
          </p:cNvSpPr>
          <p:nvPr>
            <p:ph type="sldNum" sz="quarter" idx="10"/>
          </p:nvPr>
        </p:nvSpPr>
        <p:spPr/>
        <p:txBody>
          <a:bodyPr/>
          <a:lstStyle/>
          <a:p>
            <a:fld id="{9F83A256-0D3B-45D6-84B4-667C144EC02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aspect of feasibility, </a:t>
            </a:r>
            <a:r>
              <a:rPr lang="en-US" baseline="0" dirty="0" err="1" smtClean="0"/>
              <a:t>wrt</a:t>
            </a:r>
            <a:r>
              <a:rPr lang="en-US" baseline="0" dirty="0" smtClean="0"/>
              <a:t>. to the adversary.</a:t>
            </a:r>
          </a:p>
          <a:p>
            <a:endParaRPr lang="en-US" baseline="0" dirty="0" smtClean="0"/>
          </a:p>
          <a:p>
            <a:r>
              <a:rPr lang="en-US" dirty="0" smtClean="0"/>
              <a:t>Intuitively,</a:t>
            </a:r>
            <a:r>
              <a:rPr lang="en-US" baseline="0" dirty="0" smtClean="0"/>
              <a:t> we allow the adversarial nodes to behave in an arbitrary fashion, but we require them to respect the </a:t>
            </a:r>
            <a:r>
              <a:rPr lang="en-US" baseline="0" dirty="0" err="1" smtClean="0"/>
              <a:t>unforgability</a:t>
            </a:r>
            <a:r>
              <a:rPr lang="en-US" baseline="0" dirty="0" smtClean="0"/>
              <a:t> of </a:t>
            </a:r>
            <a:r>
              <a:rPr lang="en-US" baseline="0" dirty="0" err="1" smtClean="0"/>
              <a:t>authenticatos</a:t>
            </a:r>
            <a:r>
              <a:rPr lang="en-US" baseline="0" dirty="0" smtClean="0"/>
              <a:t> and the freshness of </a:t>
            </a:r>
            <a:r>
              <a:rPr lang="en-US" baseline="0" dirty="0" err="1" smtClean="0"/>
              <a:t>nonces</a:t>
            </a:r>
            <a:r>
              <a:rPr lang="en-US" baseline="0" dirty="0" smtClean="0"/>
              <a:t>.</a:t>
            </a:r>
          </a:p>
          <a:p>
            <a:endParaRPr lang="en-US" baseline="0" dirty="0" smtClean="0"/>
          </a:p>
          <a:p>
            <a:r>
              <a:rPr lang="en-US" baseline="0" dirty="0" smtClean="0"/>
              <a:t>The rough idea is that authenticators and fresh </a:t>
            </a:r>
            <a:r>
              <a:rPr lang="en-US" baseline="0" dirty="0" err="1" smtClean="0"/>
              <a:t>nonces</a:t>
            </a:r>
            <a:r>
              <a:rPr lang="en-US" baseline="0" dirty="0" smtClean="0"/>
              <a:t> cannot be sent from thin air, they have to be relayed.</a:t>
            </a:r>
          </a:p>
          <a:p>
            <a:endParaRPr lang="en-US" baseline="0" dirty="0" smtClean="0"/>
          </a:p>
          <a:p>
            <a:r>
              <a:rPr lang="en-US" baseline="0" dirty="0" smtClean="0"/>
              <a:t>I will now show how do we define authenticators </a:t>
            </a:r>
            <a:r>
              <a:rPr lang="en-US" baseline="0" dirty="0" err="1" smtClean="0"/>
              <a:t>unforgability</a:t>
            </a:r>
            <a:r>
              <a:rPr lang="en-US" baseline="0" dirty="0" smtClean="0"/>
              <a:t> in our model…</a:t>
            </a:r>
          </a:p>
        </p:txBody>
      </p:sp>
      <p:sp>
        <p:nvSpPr>
          <p:cNvPr id="4" name="Slide Number Placeholder 3"/>
          <p:cNvSpPr>
            <a:spLocks noGrp="1"/>
          </p:cNvSpPr>
          <p:nvPr>
            <p:ph type="sldNum" sz="quarter" idx="10"/>
          </p:nvPr>
        </p:nvSpPr>
        <p:spPr/>
        <p:txBody>
          <a:bodyPr/>
          <a:lstStyle/>
          <a:p>
            <a:fld id="{9F83A256-0D3B-45D6-84B4-667C144EC02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this is node with this formula ….</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which states: whenever</a:t>
            </a:r>
            <a:r>
              <a:rPr lang="en-US" baseline="0" dirty="0" smtClean="0"/>
              <a:t> an adversarial node </a:t>
            </a:r>
            <a:r>
              <a:rPr lang="en-US" baseline="0" dirty="0" err="1" smtClean="0"/>
              <a:t>Dcasts</a:t>
            </a:r>
            <a:r>
              <a:rPr lang="en-US" baseline="0" dirty="0" smtClean="0"/>
              <a:t> a message….</a:t>
            </a:r>
          </a:p>
          <a:p>
            <a:endParaRPr lang="en-US" baseline="0" dirty="0" smtClean="0"/>
          </a:p>
          <a:p>
            <a:r>
              <a:rPr lang="en-US" baseline="0" dirty="0" smtClean="0"/>
              <a:t>[NOTE: we assume that adversarial nodes use only </a:t>
            </a:r>
            <a:r>
              <a:rPr lang="en-US" baseline="0" dirty="0" err="1" smtClean="0"/>
              <a:t>dcast</a:t>
            </a:r>
            <a:r>
              <a:rPr lang="en-US" baseline="0" dirty="0" smtClean="0"/>
              <a:t>, and correct node use only </a:t>
            </a:r>
            <a:r>
              <a:rPr lang="en-US" baseline="0" dirty="0" err="1" smtClean="0"/>
              <a:t>bcast</a:t>
            </a:r>
            <a:r>
              <a:rPr lang="en-US" baseline="0" dirty="0" smtClean="0"/>
              <a:t>. This is not </a:t>
            </a:r>
            <a:r>
              <a:rPr lang="en-US" baseline="0" dirty="0" err="1" smtClean="0"/>
              <a:t>restricitive</a:t>
            </a:r>
            <a:r>
              <a:rPr lang="en-US" baseline="0" dirty="0" smtClean="0"/>
              <a:t>, as a </a:t>
            </a:r>
            <a:r>
              <a:rPr lang="en-US" baseline="0" dirty="0" err="1" smtClean="0"/>
              <a:t>Bcast</a:t>
            </a:r>
            <a:r>
              <a:rPr lang="en-US" baseline="0" dirty="0" smtClean="0"/>
              <a:t> is </a:t>
            </a:r>
            <a:r>
              <a:rPr lang="en-US" baseline="0" dirty="0" err="1" smtClean="0"/>
              <a:t>equvalent</a:t>
            </a:r>
            <a:r>
              <a:rPr lang="en-US" baseline="0" dirty="0" smtClean="0"/>
              <a:t> to a </a:t>
            </a:r>
            <a:r>
              <a:rPr lang="en-US" baseline="0" dirty="0" err="1" smtClean="0"/>
              <a:t>Dcast</a:t>
            </a:r>
            <a:r>
              <a:rPr lang="en-US" baseline="0" dirty="0" smtClean="0"/>
              <a:t> with a particular antenna </a:t>
            </a:r>
            <a:r>
              <a:rPr lang="en-US" baseline="0" dirty="0" err="1" smtClean="0"/>
              <a:t>patern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which contains</a:t>
            </a:r>
            <a:r>
              <a:rPr lang="en-US" baseline="0" dirty="0" smtClean="0"/>
              <a:t> an authenticator generated by a correct node, this HAS TO BE a relay, that is…</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node A had to receive a</a:t>
            </a:r>
            <a:r>
              <a:rPr lang="en-US" baseline="0" dirty="0" smtClean="0"/>
              <a:t> message containing this authenticator….</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&lt;Read</a:t>
            </a:r>
            <a:r>
              <a:rPr lang="en-US" baseline="0" dirty="0" smtClean="0"/>
              <a:t>&gt;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a:t>
            </a:r>
            <a:r>
              <a:rPr lang="en-US" baseline="0" dirty="0" smtClean="0"/>
              <a:t> it had to receive it at least \</a:t>
            </a:r>
            <a:r>
              <a:rPr lang="en-US" baseline="0" dirty="0" err="1" smtClean="0"/>
              <a:t>Delta_relay</a:t>
            </a:r>
            <a:r>
              <a:rPr lang="en-US" baseline="0" dirty="0" smtClean="0"/>
              <a:t> before sending, with respect to the position of the authenticator in both messages (not the actual messages starting times).</a:t>
            </a:r>
          </a:p>
          <a:p>
            <a:r>
              <a:rPr lang="en-US" baseline="0" dirty="0" err="1" smtClean="0"/>
              <a:t>Delta_relay</a:t>
            </a:r>
            <a:r>
              <a:rPr lang="en-US" baseline="0" dirty="0" smtClean="0"/>
              <a:t> is a parameter of the model which defines the minimum processing time when relaying a message, which applies to all nodes (adversarial or correct).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rule</a:t>
            </a:r>
            <a:r>
              <a:rPr lang="en-US" baseline="0" dirty="0" smtClean="0"/>
              <a:t> is again slightly simplified: in the full version, we allow adversarial nodes to communicate using an adversarial channel not perceivable to correct nodes. Information propagates across this channel with the speed </a:t>
            </a:r>
            <a:r>
              <a:rPr lang="en-US" baseline="0" dirty="0" err="1" smtClean="0"/>
              <a:t>v_adv</a:t>
            </a:r>
            <a:r>
              <a:rPr lang="en-US" baseline="0" dirty="0" smtClean="0"/>
              <a:t> &gt;= v (v is the wireless medium propagation speed).</a:t>
            </a:r>
          </a:p>
          <a:p>
            <a:endParaRPr lang="en-US" baseline="0" dirty="0" smtClean="0"/>
          </a:p>
          <a:p>
            <a:r>
              <a:rPr lang="en-US" dirty="0" smtClean="0"/>
              <a:t>The rule that guarantees nonce freshness is very similar.</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the last aspect,</a:t>
            </a:r>
            <a:r>
              <a:rPr lang="en-US" baseline="0" dirty="0" smtClean="0"/>
              <a:t> </a:t>
            </a:r>
            <a:r>
              <a:rPr lang="en-US" baseline="0" dirty="0" err="1" smtClean="0"/>
              <a:t>feasilibty</a:t>
            </a:r>
            <a:r>
              <a:rPr lang="en-US" baseline="0" dirty="0" smtClean="0"/>
              <a:t> </a:t>
            </a:r>
            <a:r>
              <a:rPr lang="en-US" baseline="0" dirty="0" err="1" smtClean="0"/>
              <a:t>wrt</a:t>
            </a:r>
            <a:r>
              <a:rPr lang="en-US" baseline="0" dirty="0" smtClean="0"/>
              <a:t>. a protocol. In general, rules which define this are protocol specific, and I will shown you bunch of those when we get to our example protocol. However, there is also a general rule which applies to all protocol, and which says that correct nodes, as adversarial nodes, need to respect nonce freshness. This rule is very similar to the rule which we have just seen on authenticator </a:t>
            </a:r>
            <a:r>
              <a:rPr lang="en-US" baseline="0" dirty="0" err="1" smtClean="0"/>
              <a:t>unforgability</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the last aspect,</a:t>
            </a:r>
            <a:r>
              <a:rPr lang="en-US" baseline="0" dirty="0" smtClean="0"/>
              <a:t> </a:t>
            </a:r>
            <a:r>
              <a:rPr lang="en-US" baseline="0" dirty="0" err="1" smtClean="0"/>
              <a:t>feasilibty</a:t>
            </a:r>
            <a:r>
              <a:rPr lang="en-US" baseline="0" dirty="0" smtClean="0"/>
              <a:t> </a:t>
            </a:r>
            <a:r>
              <a:rPr lang="en-US" baseline="0" dirty="0" err="1" smtClean="0"/>
              <a:t>wrt</a:t>
            </a:r>
            <a:r>
              <a:rPr lang="en-US" baseline="0" dirty="0" smtClean="0"/>
              <a:t>. a protocol. In general, rules which define this are protocol specific, and I will shown you bunch of those when we get to our example protocol. However, there is also a general rule which applies to all protocol, and which says that correct nodes, as adversarial nodes, need to respect nonce freshness. This rule is very similar to the rule which we have just seen on authenticator </a:t>
            </a:r>
            <a:r>
              <a:rPr lang="en-US" baseline="0" dirty="0" err="1" smtClean="0"/>
              <a:t>unforgability</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feature worth highlighting</a:t>
            </a:r>
            <a:r>
              <a:rPr lang="en-US" baseline="0" dirty="0" smtClean="0"/>
              <a:t> is the presence of the Fresh event: we only put restrictions on handling of freshly generated </a:t>
            </a:r>
            <a:r>
              <a:rPr lang="en-US" baseline="0" dirty="0" err="1" smtClean="0"/>
              <a:t>nonces</a:t>
            </a:r>
            <a:r>
              <a:rPr lang="en-US" baseline="0" dirty="0" smtClean="0"/>
              <a:t>.</a:t>
            </a:r>
          </a:p>
          <a:p>
            <a:endParaRPr lang="en-US" baseline="0" dirty="0" smtClean="0"/>
          </a:p>
          <a:p>
            <a:r>
              <a:rPr lang="en-US" baseline="0" dirty="0" smtClean="0"/>
              <a:t>This concludes the presentation of the model.</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our specification. We have two properties.</a:t>
            </a:r>
          </a:p>
          <a:p>
            <a:endParaRPr lang="en-US" baseline="0" dirty="0" smtClean="0"/>
          </a:p>
          <a:p>
            <a:r>
              <a:rPr lang="en-US" baseline="0" dirty="0" smtClean="0"/>
              <a:t>The first one, correctness, which we denote ND1, states that….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every setting and every feasible</a:t>
            </a:r>
            <a:r>
              <a:rPr lang="en-US" baseline="0" dirty="0" smtClean="0"/>
              <a:t> trace….</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node</a:t>
            </a:r>
            <a:r>
              <a:rPr lang="en-US" baseline="0" dirty="0" smtClean="0"/>
              <a:t> correct node A makes a neighbor declaration: B was a neighbor of C at time 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then this</a:t>
            </a:r>
            <a:r>
              <a:rPr lang="en-US" baseline="0" dirty="0" smtClean="0"/>
              <a:t> link has to be up at time </a:t>
            </a:r>
            <a:r>
              <a:rPr lang="en-US" baseline="0" dirty="0" err="1" smtClean="0"/>
              <a:t>time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here, that we assume that nodes B and C are both correct. This is a typical assumption, stemming from the fact that ND becomes much more difficult when we would like to consider internal adversaries.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Naïve</a:t>
            </a:r>
            <a:r>
              <a:rPr lang="en-US" baseline="0" dirty="0" smtClean="0"/>
              <a:t> neighbor discovery is very easy: </a:t>
            </a:r>
            <a:endParaRPr lang="en-US" baseline="0" dirty="0"/>
          </a:p>
          <a:p>
            <a:r>
              <a:rPr lang="en-US" baseline="0" dirty="0" smtClean="0"/>
              <a:t>Consider the following: a wireless device A sends beacon messages containing its identifier, e.g., “Hello, I’m A”. Any wireless device B that receives such a message will conclude that A is a neighbor…. As simple as that ;)</a:t>
            </a:r>
          </a:p>
          <a:p>
            <a:endParaRPr lang="en-US" baseline="0" dirty="0" smtClean="0"/>
          </a:p>
          <a:p>
            <a:r>
              <a:rPr lang="en-US" baseline="0" dirty="0" smtClean="0"/>
              <a:t>This is a very simple and widely used solution, but unfortunately, it is not secure…</a:t>
            </a:r>
          </a:p>
        </p:txBody>
      </p:sp>
      <p:sp>
        <p:nvSpPr>
          <p:cNvPr id="4" name="Slide Number Placeholder 3"/>
          <p:cNvSpPr>
            <a:spLocks noGrp="1"/>
          </p:cNvSpPr>
          <p:nvPr>
            <p:ph type="sldNum" sz="quarter" idx="10"/>
          </p:nvPr>
        </p:nvSpPr>
        <p:spPr/>
        <p:txBody>
          <a:bodyPr/>
          <a:lstStyle/>
          <a:p>
            <a:fld id="{9F83A256-0D3B-45D6-84B4-667C144EC025}"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a:t>
            </a:r>
            <a:r>
              <a:rPr lang="en-US" baseline="30000" dirty="0" smtClean="0"/>
              <a:t>nd</a:t>
            </a:r>
            <a:r>
              <a:rPr lang="en-US" dirty="0" smtClean="0"/>
              <a:t> property is availability,</a:t>
            </a:r>
            <a:r>
              <a:rPr lang="en-US" baseline="0" dirty="0" smtClean="0"/>
              <a:t> which we denote ND2. Note that this property has an index, which means that it correspond to a particular protocol. </a:t>
            </a:r>
          </a:p>
          <a:p>
            <a:endParaRPr lang="en-US" baseline="0" dirty="0" smtClean="0"/>
          </a:p>
          <a:p>
            <a:r>
              <a:rPr lang="en-US" baseline="0" dirty="0" smtClean="0"/>
              <a:t>We could have had one version of the availability property, but to have it general it would have to be weaker then what we can demand on a per-protocol basis. Hence we have protocol specific versions, but all state roughly the same: it is possible to discover neighbors who are actually neighbors.</a:t>
            </a:r>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Formally: for all settings and all feasible traces….</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node A start the ND protocol with B at time 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link A,B</a:t>
            </a:r>
            <a:r>
              <a:rPr lang="en-US" baseline="0" dirty="0" smtClean="0"/>
              <a:t> is up in both directions from t until some protocol specific time T_P…</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the non-line-of-sight</a:t>
            </a:r>
            <a:r>
              <a:rPr lang="en-US" baseline="0" dirty="0" smtClean="0"/>
              <a:t> penalty for this link is 0….</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then the protocol</a:t>
            </a:r>
            <a:r>
              <a:rPr lang="en-US" baseline="0" dirty="0" smtClean="0"/>
              <a:t> must be able to declare that A is a neighbor of B, and that B is a neighbor of A.</a:t>
            </a:r>
          </a:p>
          <a:p>
            <a:endParaRPr lang="en-US" baseline="0" dirty="0" smtClean="0"/>
          </a:p>
          <a:p>
            <a:r>
              <a:rPr lang="en-US" baseline="0" dirty="0" smtClean="0"/>
              <a:t>This concludes the specification.</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 now show you an</a:t>
            </a:r>
            <a:r>
              <a:rPr lang="en-US" baseline="0" dirty="0" smtClean="0"/>
              <a:t> example protocol.</a:t>
            </a:r>
          </a:p>
          <a:p>
            <a:endParaRPr lang="en-US" baseline="0" dirty="0" smtClean="0"/>
          </a:p>
          <a:p>
            <a:r>
              <a:rPr lang="en-US" baseline="0" dirty="0" smtClean="0"/>
              <a:t>We denote it P^CR/TL, which stands for challenge-response / time and location based</a:t>
            </a:r>
          </a:p>
          <a:p>
            <a:endParaRPr lang="en-US" baseline="0" dirty="0" smtClean="0"/>
          </a:p>
          <a:p>
            <a:r>
              <a:rPr lang="en-US" baseline="0" dirty="0" smtClean="0"/>
              <a:t>Intuitively, the protocol works as follows:</a:t>
            </a:r>
          </a:p>
          <a:p>
            <a:endParaRPr lang="en-US" baseline="0" dirty="0" smtClean="0"/>
          </a:p>
          <a:p>
            <a:r>
              <a:rPr lang="en-US" baseline="0" dirty="0" smtClean="0"/>
              <a:t>Node A sends a challenge message, which consists of an identifier of the nodes it wished to discover, B, and a fresh nonce.</a:t>
            </a:r>
          </a:p>
          <a:p>
            <a:endParaRPr lang="en-US" baseline="0" dirty="0" smtClean="0"/>
          </a:p>
          <a:p>
            <a:r>
              <a:rPr lang="en-US" baseline="0" dirty="0" smtClean="0"/>
              <a:t>Node B, having received the challenge, exactly after \Delta, which is a publicly known constant, replies with a response message, which consists of another fresh nonce. </a:t>
            </a:r>
          </a:p>
          <a:p>
            <a:endParaRPr lang="en-US" baseline="0" dirty="0" smtClean="0"/>
          </a:p>
          <a:p>
            <a:r>
              <a:rPr lang="en-US" baseline="0" dirty="0" smtClean="0"/>
              <a:t>Then, some times later, node B sends an authentication message, which consists of the location of B (l), and an authenticator on both </a:t>
            </a:r>
            <a:r>
              <a:rPr lang="en-US" baseline="0" dirty="0" err="1" smtClean="0"/>
              <a:t>nonces</a:t>
            </a:r>
            <a:r>
              <a:rPr lang="en-US" baseline="0" dirty="0" smtClean="0"/>
              <a:t> and the location.</a:t>
            </a:r>
          </a:p>
          <a:p>
            <a:endParaRPr lang="en-US" baseline="0" dirty="0" smtClean="0"/>
          </a:p>
          <a:p>
            <a:r>
              <a:rPr lang="en-US" dirty="0" smtClean="0"/>
              <a:t>Node A, having</a:t>
            </a:r>
            <a:r>
              <a:rPr lang="en-US" baseline="0" dirty="0" smtClean="0"/>
              <a:t> received the response message and the authenticator message computes two estimates of the distance:</a:t>
            </a:r>
          </a:p>
          <a:p>
            <a:pPr marL="228583" indent="-228583">
              <a:buAutoNum type="arabicParenR"/>
            </a:pPr>
            <a:r>
              <a:rPr lang="en-US" baseline="0" dirty="0" smtClean="0"/>
              <a:t>Based on time (left-side of eq.)</a:t>
            </a:r>
          </a:p>
          <a:p>
            <a:pPr marL="228583" indent="-228583">
              <a:buAutoNum type="arabicParenR"/>
            </a:pPr>
            <a:r>
              <a:rPr lang="en-US" baseline="0" dirty="0" smtClean="0"/>
              <a:t>Based on location (right-side of eq.)</a:t>
            </a:r>
          </a:p>
          <a:p>
            <a:pPr marL="228583" indent="-228583">
              <a:buAutoNum type="arabicParenR"/>
            </a:pPr>
            <a:endParaRPr lang="en-US" baseline="0" dirty="0" smtClean="0"/>
          </a:p>
          <a:p>
            <a:pPr marL="228583" indent="-228583"/>
            <a:r>
              <a:rPr lang="en-US" baseline="0" dirty="0" smtClean="0"/>
              <a:t>Only if this two estimates are equal, the protocol makes appropriate neighbor declarations.</a:t>
            </a:r>
          </a:p>
          <a:p>
            <a:pPr marL="228583" indent="-228583"/>
            <a:endParaRPr lang="en-US" baseline="0" dirty="0" smtClean="0"/>
          </a:p>
          <a:p>
            <a:pPr marL="228583" indent="-228583"/>
            <a:r>
              <a:rPr lang="en-US" baseline="0" dirty="0" smtClean="0"/>
              <a:t>At this point, we got an interesting comment from the reviewers: it is hard to see the relation between this informal presentation, and the definition that we give in our model. It’s hard to see that this is the same protocol. To address this, we decided to use a different informal presentation, a intermediate level of sort…</a:t>
            </a:r>
          </a:p>
          <a:p>
            <a:pPr marL="228583" indent="-228583"/>
            <a:endParaRPr lang="en-US" baseline="0" dirty="0" smtClean="0"/>
          </a:p>
          <a:p>
            <a:pPr marL="228583" indent="-228583"/>
            <a:r>
              <a:rPr lang="en-US" baseline="0" dirty="0" smtClean="0"/>
              <a:t>[NOTE: the two estimates in the figure are actually round-trip-time estimates, but that’s a detail]</a:t>
            </a:r>
          </a:p>
          <a:p>
            <a:pPr marL="228583" indent="-228583"/>
            <a:endParaRPr lang="en-US" baseline="0" dirty="0" smtClean="0"/>
          </a:p>
          <a:p>
            <a:pPr marL="228583" indent="-228583"/>
            <a:r>
              <a:rPr lang="en-US" baseline="0" dirty="0" smtClean="0"/>
              <a:t>[NOTE: more importantly: in an actual implementation, you cannot have perfect location and time estimates, naturally, the equality of estimates would need to be replaces with an approximate equality, where the allowed difference is dictated by the expected location and time estimation errors]</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 now show you an</a:t>
            </a:r>
            <a:r>
              <a:rPr lang="en-US" baseline="0" dirty="0" smtClean="0"/>
              <a:t> example protocol.</a:t>
            </a:r>
          </a:p>
          <a:p>
            <a:endParaRPr lang="en-US" baseline="0" dirty="0" smtClean="0"/>
          </a:p>
          <a:p>
            <a:r>
              <a:rPr lang="en-US" baseline="0" dirty="0" smtClean="0"/>
              <a:t>We denote it P^CR/TL, which stands for challenge-response / time and location based</a:t>
            </a:r>
          </a:p>
          <a:p>
            <a:endParaRPr lang="en-US" baseline="0" dirty="0" smtClean="0"/>
          </a:p>
          <a:p>
            <a:r>
              <a:rPr lang="en-US" baseline="0" dirty="0" smtClean="0"/>
              <a:t>Intuitively, the protocol works as follows:</a:t>
            </a:r>
          </a:p>
          <a:p>
            <a:endParaRPr lang="en-US" baseline="0" dirty="0" smtClean="0"/>
          </a:p>
          <a:p>
            <a:r>
              <a:rPr lang="en-US" baseline="0" dirty="0" smtClean="0"/>
              <a:t>Node A sends a challenge message, which consists of an identifier of the nodes it wished to discover, B, and a fresh nonce.</a:t>
            </a:r>
          </a:p>
          <a:p>
            <a:endParaRPr lang="en-US" baseline="0" dirty="0" smtClean="0"/>
          </a:p>
          <a:p>
            <a:r>
              <a:rPr lang="en-US" baseline="0" dirty="0" smtClean="0"/>
              <a:t>Node B, having received the challenge, exactly after \Delta, which is a publicly known constant, replies with a response message, which consists of another fresh nonce. </a:t>
            </a:r>
          </a:p>
          <a:p>
            <a:endParaRPr lang="en-US" baseline="0" dirty="0" smtClean="0"/>
          </a:p>
          <a:p>
            <a:r>
              <a:rPr lang="en-US" baseline="0" dirty="0" smtClean="0"/>
              <a:t>Then, some times later, node B sends an authentication message, which consists of the location of B (l), and an authenticator on both </a:t>
            </a:r>
            <a:r>
              <a:rPr lang="en-US" baseline="0" dirty="0" err="1" smtClean="0"/>
              <a:t>nonces</a:t>
            </a:r>
            <a:r>
              <a:rPr lang="en-US" baseline="0" dirty="0" smtClean="0"/>
              <a:t> and the location.</a:t>
            </a:r>
          </a:p>
          <a:p>
            <a:endParaRPr lang="en-US" baseline="0" dirty="0" smtClean="0"/>
          </a:p>
          <a:p>
            <a:r>
              <a:rPr lang="en-US" dirty="0" smtClean="0"/>
              <a:t>Node A, having</a:t>
            </a:r>
            <a:r>
              <a:rPr lang="en-US" baseline="0" dirty="0" smtClean="0"/>
              <a:t> received the response message and the authenticator message computes two estimates of the distance:</a:t>
            </a:r>
          </a:p>
          <a:p>
            <a:pPr marL="228583" indent="-228583">
              <a:buAutoNum type="arabicParenR"/>
            </a:pPr>
            <a:r>
              <a:rPr lang="en-US" baseline="0" dirty="0" smtClean="0"/>
              <a:t>Based on time (left-side of eq.)</a:t>
            </a:r>
          </a:p>
          <a:p>
            <a:pPr marL="228583" indent="-228583">
              <a:buAutoNum type="arabicParenR"/>
            </a:pPr>
            <a:r>
              <a:rPr lang="en-US" baseline="0" dirty="0" smtClean="0"/>
              <a:t>Based on location (right-side of eq.)</a:t>
            </a:r>
          </a:p>
          <a:p>
            <a:pPr marL="228583" indent="-228583">
              <a:buAutoNum type="arabicParenR"/>
            </a:pPr>
            <a:endParaRPr lang="en-US" baseline="0" dirty="0" smtClean="0"/>
          </a:p>
          <a:p>
            <a:pPr marL="228583" indent="-228583"/>
            <a:r>
              <a:rPr lang="en-US" baseline="0" dirty="0" smtClean="0"/>
              <a:t>Only if this two estimates are equal, the protocol makes appropriate neighbor declarations.</a:t>
            </a:r>
          </a:p>
          <a:p>
            <a:pPr marL="228583" indent="-228583"/>
            <a:endParaRPr lang="en-US" baseline="0" dirty="0" smtClean="0"/>
          </a:p>
          <a:p>
            <a:pPr marL="228583" indent="-228583"/>
            <a:r>
              <a:rPr lang="en-US" baseline="0" dirty="0" smtClean="0"/>
              <a:t>At this point, we got an interesting comment from the reviewers: it is hard to see the relation between this informal presentation, and the definition that we give in our model. It’s hard to see that this is the same protocol. To address this, we decided to use a different informal presentation, a intermediate level of sort…</a:t>
            </a:r>
          </a:p>
          <a:p>
            <a:pPr marL="228583" indent="-228583"/>
            <a:endParaRPr lang="en-US" baseline="0" dirty="0" smtClean="0"/>
          </a:p>
          <a:p>
            <a:pPr marL="228583" indent="-228583"/>
            <a:r>
              <a:rPr lang="en-US" baseline="0" dirty="0" smtClean="0"/>
              <a:t>[NOTE: the two estimates in the figure are actually round-trip-time estimates, but that’s a detail]</a:t>
            </a:r>
          </a:p>
          <a:p>
            <a:pPr marL="228583" indent="-228583"/>
            <a:endParaRPr lang="en-US" baseline="0" dirty="0" smtClean="0"/>
          </a:p>
          <a:p>
            <a:pPr marL="228583" indent="-228583"/>
            <a:r>
              <a:rPr lang="en-US" baseline="0" dirty="0" smtClean="0"/>
              <a:t>[NOTE: more importantly: in an actual implementation, you cannot have perfect location and time estimates, naturally, the equality of estimates would need to be replaces with an approximate equality, where the allowed difference is dictated by the expected location and time estimation errors]</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“implemented” the</a:t>
            </a:r>
            <a:r>
              <a:rPr lang="en-US" baseline="0" dirty="0" smtClean="0"/>
              <a:t> protocol, using pseudo code. </a:t>
            </a:r>
          </a:p>
          <a:p>
            <a:endParaRPr lang="en-US" baseline="0" dirty="0" smtClean="0"/>
          </a:p>
          <a:p>
            <a:r>
              <a:rPr lang="en-US" baseline="0" dirty="0" smtClean="0"/>
              <a:t>I emphasize, the pseudo-code is still an informal presentation, but it should be more clear from it why we define our rules the way we do.</a:t>
            </a:r>
          </a:p>
          <a:p>
            <a:endParaRPr lang="en-US" baseline="0" dirty="0" smtClean="0"/>
          </a:p>
          <a:p>
            <a:r>
              <a:rPr lang="en-US" baseline="0" dirty="0" smtClean="0"/>
              <a:t>How does this pseudo-code work (by example):</a:t>
            </a:r>
          </a:p>
          <a:p>
            <a:r>
              <a:rPr lang="en-US" baseline="0" dirty="0" smtClean="0"/>
              <a:t>We have 3 blocks. Each block states how a node reacts to a particular event of interest: the events it execute are listed in the body of the block.</a:t>
            </a:r>
          </a:p>
          <a:p>
            <a:endParaRPr lang="en-US" baseline="0" dirty="0" smtClean="0"/>
          </a:p>
          <a:p>
            <a:r>
              <a:rPr lang="en-US" baseline="0" dirty="0" smtClean="0"/>
              <a:t>And so…</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 </a:t>
            </a:r>
            <a:r>
              <a:rPr lang="en-US" dirty="0" err="1" smtClean="0"/>
              <a:t>NDstart</a:t>
            </a:r>
            <a:r>
              <a:rPr lang="en-US" dirty="0" smtClean="0"/>
              <a:t> event occurs, triggered by a higher-layer</a:t>
            </a:r>
            <a:r>
              <a:rPr lang="en-US" baseline="0" dirty="0" smtClean="0"/>
              <a:t> protocol or application, the node will generate a fresh nonce and broadcast the challenge message</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which we can demonstrate with</a:t>
            </a:r>
            <a:r>
              <a:rPr lang="en-US" baseline="0" dirty="0" smtClean="0"/>
              <a:t> the following attack, called a relay or a wormhole attack</a:t>
            </a:r>
          </a:p>
          <a:p>
            <a:endParaRPr lang="en-US" baseline="0" dirty="0" smtClean="0"/>
          </a:p>
          <a:p>
            <a:r>
              <a:rPr lang="en-US" baseline="0" dirty="0" smtClean="0"/>
              <a:t>Consider two devices A and B which are *not* neighbors. Device A, however, will still send the beacon messages. Imagine an attacker M who overhears such a message, and replays it  without any modification to device B. As a result, B will conclude that A is a neighbor, even though it is not. Correctness of ND is violated.</a:t>
            </a:r>
          </a:p>
          <a:p>
            <a:endParaRPr lang="en-US" baseline="0" dirty="0" smtClean="0"/>
          </a:p>
          <a:p>
            <a:r>
              <a:rPr lang="en-US" baseline="0" dirty="0" smtClean="0"/>
              <a:t>Why should we care? This simple attack can have devastating implications on protocols and applications that rely on ND as a building block.</a:t>
            </a:r>
            <a:endParaRPr lang="en-US" dirty="0"/>
          </a:p>
        </p:txBody>
      </p:sp>
      <p:sp>
        <p:nvSpPr>
          <p:cNvPr id="4" name="Slide Number Placeholder 3"/>
          <p:cNvSpPr>
            <a:spLocks noGrp="1"/>
          </p:cNvSpPr>
          <p:nvPr>
            <p:ph type="sldNum" sz="quarter" idx="10"/>
          </p:nvPr>
        </p:nvSpPr>
        <p:spPr/>
        <p:txBody>
          <a:bodyPr/>
          <a:lstStyle/>
          <a:p>
            <a:fld id="{6679E3E3-DE17-4EC5-BA80-3211B4233B0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then the node receives a challenge message, it will generate a fresh nonce, broadcast the response message, and later on the authentication message</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when the</a:t>
            </a:r>
            <a:r>
              <a:rPr lang="en-US" baseline="0" dirty="0" smtClean="0"/>
              <a:t> node receives an authentication message, and it has also sent in the past a fresh challenge message and receives a response message (both corresponding to the authentication message, i.e., the </a:t>
            </a:r>
            <a:r>
              <a:rPr lang="en-US" baseline="0" dirty="0" err="1" smtClean="0"/>
              <a:t>nonces</a:t>
            </a:r>
            <a:r>
              <a:rPr lang="en-US" baseline="0" dirty="0" smtClean="0"/>
              <a:t> are the same), and the two estimates of the distance are equal, the node will make appropriate neighbor declarations. </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these 3 blocks, we can define 3 rules in a very straightforward manner.</a:t>
            </a:r>
          </a:p>
          <a:p>
            <a:endParaRPr lang="en-US" baseline="0" dirty="0" smtClean="0"/>
          </a:p>
          <a:p>
            <a:r>
              <a:rPr lang="en-US" baseline="0" dirty="0" smtClean="0"/>
              <a:t>First, whenever there is an </a:t>
            </a:r>
            <a:r>
              <a:rPr lang="en-US" baseline="0" dirty="0" err="1" smtClean="0"/>
              <a:t>NDstart</a:t>
            </a:r>
            <a:r>
              <a:rPr lang="en-US" baseline="0" dirty="0" smtClean="0"/>
              <a:t> event in the trace, there are also the corresponding fresh and </a:t>
            </a:r>
            <a:r>
              <a:rPr lang="en-US" baseline="0" dirty="0" err="1" smtClean="0"/>
              <a:t>bcast</a:t>
            </a:r>
            <a:r>
              <a:rPr lang="en-US" baseline="0" dirty="0" smtClean="0"/>
              <a:t> events</a:t>
            </a:r>
          </a:p>
        </p:txBody>
      </p:sp>
      <p:sp>
        <p:nvSpPr>
          <p:cNvPr id="4" name="Slide Number Placeholder 3"/>
          <p:cNvSpPr>
            <a:spLocks noGrp="1"/>
          </p:cNvSpPr>
          <p:nvPr>
            <p:ph type="sldNum" sz="quarter" idx="10"/>
          </p:nvPr>
        </p:nvSpPr>
        <p:spPr/>
        <p:txBody>
          <a:bodyPr/>
          <a:lstStyle/>
          <a:p>
            <a:fld id="{9F83A256-0D3B-45D6-84B4-667C144EC025}"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 </a:t>
            </a:r>
            <a:r>
              <a:rPr lang="en-US" dirty="0" err="1" smtClean="0"/>
              <a:t>whenver</a:t>
            </a:r>
            <a:r>
              <a:rPr lang="en-US" dirty="0" smtClean="0"/>
              <a:t> there is a Receive</a:t>
            </a:r>
            <a:r>
              <a:rPr lang="en-US" baseline="0" dirty="0" smtClean="0"/>
              <a:t> event for a challenge message in the trace, there is also a corresponding fresh, broadcast and another broadcast event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Third,</a:t>
            </a:r>
            <a:r>
              <a:rPr lang="en-US" baseline="0" dirty="0" smtClean="0"/>
              <a:t> if there is a receive event for an authentication message, and the fresh </a:t>
            </a:r>
            <a:r>
              <a:rPr lang="en-US" baseline="0" dirty="0" err="1" smtClean="0"/>
              <a:t>evenst</a:t>
            </a:r>
            <a:r>
              <a:rPr lang="en-US" baseline="0" dirty="0" smtClean="0"/>
              <a:t>, broadcast event and receive event are also in the trace, and the two distance estimates are equal, the two corresponding neighbor event are also in the trace</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3 rules provide half of the definition of the protocol. </a:t>
            </a:r>
          </a:p>
          <a:p>
            <a:endParaRPr lang="en-US" baseline="0" dirty="0" smtClean="0"/>
          </a:p>
          <a:p>
            <a:r>
              <a:rPr lang="en-US" baseline="0" dirty="0" smtClean="0"/>
              <a:t>They are sufficient to prove availability. </a:t>
            </a:r>
          </a:p>
          <a:p>
            <a:endParaRPr lang="en-US" baseline="0" dirty="0" smtClean="0"/>
          </a:p>
          <a:p>
            <a:r>
              <a:rPr lang="en-US" baseline="0" dirty="0" smtClean="0"/>
              <a:t>However, we cannot yet prove correctness. The basic reason for that is that the behavior of the node is not restricted enough with these 3 rules. In particular, a node is still allowed to make arbitrary neighbor declarations, and to </a:t>
            </a:r>
            <a:r>
              <a:rPr lang="en-US" baseline="0" dirty="0" err="1" smtClean="0"/>
              <a:t>braodcast</a:t>
            </a:r>
            <a:r>
              <a:rPr lang="en-US" baseline="0" dirty="0" smtClean="0"/>
              <a:t> arbitrary messages. We need to restrict that.</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 restric</a:t>
            </a:r>
            <a:r>
              <a:rPr lang="en-US" baseline="0" dirty="0" smtClean="0"/>
              <a:t>t broadcasting.</a:t>
            </a:r>
          </a:p>
          <a:p>
            <a:endParaRPr lang="en-US" baseline="0" dirty="0" smtClean="0"/>
          </a:p>
          <a:p>
            <a:r>
              <a:rPr lang="en-US" baseline="0" dirty="0" smtClean="0"/>
              <a:t>As a first attempt we could do the following: </a:t>
            </a:r>
          </a:p>
          <a:p>
            <a:r>
              <a:rPr lang="en-US" baseline="0" dirty="0" smtClean="0"/>
              <a:t>Consider all the broadcasts that the protocol is doing, and then demand: whenever a broadcast event occurs, it has to be one of these 3 messages, and all the other events in a given block need to be in the trace.</a:t>
            </a:r>
          </a:p>
          <a:p>
            <a:endParaRPr lang="en-US" baseline="0" dirty="0" smtClean="0"/>
          </a:p>
          <a:p>
            <a:r>
              <a:rPr lang="en-US" baseline="0" dirty="0" smtClean="0"/>
              <a:t>This is in a way ok: with such a rule we could prove correctness. However, it is too restrictive: we are demanding that a correct node does not broadcast any other kind of message. If we would like to use our ND protocol with any other protocol (e.g. routing), the proof of correctness would no longer apply. Not because the protocol is flawed, but because the definition is too restrictive. We can do better.</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 restric</a:t>
            </a:r>
            <a:r>
              <a:rPr lang="en-US" baseline="0" dirty="0" smtClean="0"/>
              <a:t>t broadcasting.</a:t>
            </a:r>
          </a:p>
          <a:p>
            <a:endParaRPr lang="en-US" baseline="0" dirty="0" smtClean="0"/>
          </a:p>
          <a:p>
            <a:r>
              <a:rPr lang="en-US" baseline="0" dirty="0" smtClean="0"/>
              <a:t>As a first attempt we could do the following: </a:t>
            </a:r>
          </a:p>
          <a:p>
            <a:r>
              <a:rPr lang="en-US" baseline="0" dirty="0" smtClean="0"/>
              <a:t>Consider all the broadcasts that the protocol is doing, and then demand: whenever a broadcast event occurs, it has to be one of these 3 messages, and all the other events in a given block need to be in the trace.</a:t>
            </a:r>
          </a:p>
          <a:p>
            <a:endParaRPr lang="en-US" baseline="0" dirty="0" smtClean="0"/>
          </a:p>
          <a:p>
            <a:r>
              <a:rPr lang="en-US" baseline="0" dirty="0" smtClean="0"/>
              <a:t>This is in a way ok: with such a rule we could prove correctness. However, it is too restrictive: we are demanding that a correct node does not broadcast any other kind of message. If we would like to use our ND protocol with any other protocol (e.g. routing), the proof of correctness would no longer apply. Not because the protocol is flawed, but because the definition is too restrictive. We can do better.</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how we actually define the rule. </a:t>
            </a:r>
          </a:p>
          <a:p>
            <a:endParaRPr lang="en-US" baseline="0" dirty="0" smtClean="0"/>
          </a:p>
          <a:p>
            <a:r>
              <a:rPr lang="en-US" baseline="0" dirty="0" smtClean="0"/>
              <a:t>Whenever a node broadcast a message that contains an authenticator of the form used in the authentication message: &lt;nonce, nonce, location&gt; it has to be the authentication message and all the event in the block have to happen as well.</a:t>
            </a:r>
          </a:p>
          <a:p>
            <a:endParaRPr lang="en-US" baseline="0" dirty="0" smtClean="0"/>
          </a:p>
          <a:p>
            <a:r>
              <a:rPr lang="en-US" baseline="0" dirty="0" smtClean="0"/>
              <a:t>With this definition, we can use the protocol with any other protocol as long as it does not use authenticators of this form.</a:t>
            </a:r>
          </a:p>
          <a:p>
            <a:endParaRPr lang="en-US" baseline="0" dirty="0" smtClean="0"/>
          </a:p>
          <a:p>
            <a:r>
              <a:rPr lang="en-US" baseline="0" dirty="0" smtClean="0"/>
              <a:t>As for the other two broadcast event, we do not need to define any rules, the general freshness non-</a:t>
            </a:r>
            <a:r>
              <a:rPr lang="en-US" baseline="0" dirty="0" err="1" smtClean="0"/>
              <a:t>vialotion</a:t>
            </a:r>
            <a:r>
              <a:rPr lang="en-US" baseline="0" dirty="0" smtClean="0"/>
              <a:t> rule that we have seen before is enough.</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a rule which states that if a neighbor event occurs it</a:t>
            </a:r>
            <a:r>
              <a:rPr lang="en-US" baseline="0" dirty="0" smtClean="0"/>
              <a:t> has to be one of the events in block 3 (and the other events in that block need to take place).</a:t>
            </a:r>
          </a:p>
          <a:p>
            <a:endParaRPr lang="en-US" baseline="0" dirty="0" smtClean="0"/>
          </a:p>
          <a:p>
            <a:r>
              <a:rPr lang="en-US" baseline="0" dirty="0" smtClean="0"/>
              <a:t>(This means that the node cannot run any other ND protocol, but we don’t see this as a relevant restriction).</a:t>
            </a:r>
          </a:p>
          <a:p>
            <a:endParaRPr lang="en-US" baseline="0" dirty="0" smtClean="0"/>
          </a:p>
          <a:p>
            <a:r>
              <a:rPr lang="en-US" baseline="0" dirty="0" smtClean="0"/>
              <a:t>This completes the definition of the protocol.</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classical example is routing in </a:t>
            </a:r>
            <a:r>
              <a:rPr lang="en-US" dirty="0" err="1" smtClean="0"/>
              <a:t>multihop</a:t>
            </a:r>
            <a:r>
              <a:rPr lang="en-US" dirty="0" smtClean="0"/>
              <a:t> wireless networks, such as a wireless sensor network.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now state that the protocol which we have just defined satisfies our ND specification (</a:t>
            </a:r>
            <a:r>
              <a:rPr lang="en-US" baseline="0" dirty="0" smtClean="0"/>
              <a:t>defined by the ND properties of correctness and availability we have seen a few slides back), under the following assumptions.</a:t>
            </a:r>
          </a:p>
          <a:p>
            <a:endParaRPr lang="en-US" baseline="0" dirty="0" smtClean="0"/>
          </a:p>
          <a:p>
            <a:r>
              <a:rPr lang="en-US" baseline="0" dirty="0" smtClean="0"/>
              <a:t>1) The minimum processing delay imposed by any correct or adversarial node when relaying a message is positive. [In practice, this would mean that this delay needs to be noticeable under the errors in location and time estimation.]</a:t>
            </a:r>
          </a:p>
          <a:p>
            <a:endParaRPr lang="en-US" baseline="0" dirty="0" smtClean="0"/>
          </a:p>
          <a:p>
            <a:r>
              <a:rPr lang="en-US" dirty="0" smtClean="0"/>
              <a:t>2) The speed with</a:t>
            </a:r>
            <a:r>
              <a:rPr lang="en-US" baseline="0" dirty="0" smtClean="0"/>
              <a:t> which the signal propagates over the wireless medium needs to be equal to the maximum information propagation speed over the adversarial channel [In practice, given that any reasonable adversary would use </a:t>
            </a:r>
            <a:r>
              <a:rPr lang="en-US" baseline="0" dirty="0" err="1" smtClean="0"/>
              <a:t>v_adv</a:t>
            </a:r>
            <a:r>
              <a:rPr lang="en-US" baseline="0" dirty="0" smtClean="0"/>
              <a:t> = c, it implies that the protocol can only work for RF communication, not ultra-sound.]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are approaching the end, a short word about interesting future directions. As mentioned before, in general we would be interested in having a ND protocol can be securely used to do ND with adversarial nodes (internal adversaries). The protocol that we have seen just now cannot do that.</a:t>
            </a:r>
          </a:p>
          <a:p>
            <a:endParaRPr lang="en-US" baseline="0" dirty="0" smtClean="0"/>
          </a:p>
          <a:p>
            <a:r>
              <a:rPr lang="en-US" baseline="0" dirty="0" smtClean="0"/>
              <a:t>However, there are actually some protocols which can do that to a certain extent, like DB protocols originally proposed bye Brands and </a:t>
            </a:r>
            <a:r>
              <a:rPr lang="en-US" baseline="0" dirty="0" err="1" smtClean="0"/>
              <a:t>Chaum</a:t>
            </a:r>
            <a:r>
              <a:rPr lang="en-US" baseline="0" dirty="0" smtClean="0"/>
              <a:t>. </a:t>
            </a:r>
          </a:p>
          <a:p>
            <a:endParaRPr lang="en-US" baseline="0" dirty="0" smtClean="0"/>
          </a:p>
          <a:p>
            <a:r>
              <a:rPr lang="en-US" baseline="0" dirty="0" smtClean="0"/>
              <a:t>At the moment, we cannot express this protocol in our model. For one thing, it uses </a:t>
            </a:r>
            <a:r>
              <a:rPr lang="en-US" baseline="0" dirty="0" err="1" smtClean="0"/>
              <a:t>xor</a:t>
            </a:r>
            <a:r>
              <a:rPr lang="en-US" baseline="0" dirty="0" smtClean="0"/>
              <a:t> and commitments, but this is not the biggest problem.</a:t>
            </a:r>
          </a:p>
          <a:p>
            <a:endParaRPr lang="en-US" baseline="0" dirty="0" smtClean="0"/>
          </a:p>
          <a:p>
            <a:r>
              <a:rPr lang="en-US" baseline="0" dirty="0" smtClean="0"/>
              <a:t>The protocol also uses a peculiar rapid bit exchange phase. In this phase, instead of exchanging “multiple bit” challenge and response messages, the nodes exchange *single bits*. What is more, these bits have to be fresh (in an intuitive sense). This poses a problem with the way freshness is treated in our model: we pretty much require that if a message (nonce) is fresh, it cannot have been sent before generation. In case of single bits, this cannot work: there are at most two bits that can be fresh in this sense (0 and 1). How to define freshness in this different manner remains an open issue for now.</a:t>
            </a:r>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1">
              <a:defRPr/>
            </a:pPr>
            <a:r>
              <a:rPr lang="en-US" baseline="0" dirty="0" smtClean="0"/>
              <a:t>You might wander do we really need this strange rapid bit exchange. The answer is yes, as demonstrated by the following attack.</a:t>
            </a:r>
          </a:p>
          <a:p>
            <a:endParaRPr lang="en-US" dirty="0" smtClean="0"/>
          </a:p>
          <a:p>
            <a:r>
              <a:rPr lang="en-US" dirty="0" smtClean="0"/>
              <a:t>Consider</a:t>
            </a:r>
            <a:r>
              <a:rPr lang="en-US" baseline="0" dirty="0" smtClean="0"/>
              <a:t> a challenge-response protocol with multi-bit messages. The idea (shown on the left) is that the bottom node sends a challenge, and the top node replies if a response, which is a function of the challenge which only this node can calculate. However, if the top node is adversarial, it can decide to answer prematurely (as shown on  the right). Granted, it will not know the first few bits of the response, because it does not know the whole challenge yet. However, it can guess them, and once it has received the whole challenge, it can continue with the correct bits of the response. </a:t>
            </a:r>
          </a:p>
          <a:p>
            <a:endParaRPr lang="en-US" baseline="0" dirty="0" smtClean="0"/>
          </a:p>
          <a:p>
            <a:r>
              <a:rPr lang="en-US" baseline="0" dirty="0" smtClean="0"/>
              <a:t>This way, we have an attack that can decrease the time-based distance estimate with a very good probability (1/8 in the example).</a:t>
            </a:r>
          </a:p>
          <a:p>
            <a:endParaRPr lang="en-US" baseline="0" dirty="0" smtClean="0"/>
          </a:p>
          <a:p>
            <a:r>
              <a:rPr lang="en-US" baseline="0" dirty="0" smtClean="0"/>
              <a:t>To summarize this, we claim that if we want to reason about ND protocols that can be executed with adversarial nodes, we need to be able to capture attacks like this, and protocols using rapid bit exchange. We need to move from the “message” level to “bit” level.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en-US" baseline="0" dirty="0" smtClean="0"/>
              <a:t>o conclude:</a:t>
            </a:r>
          </a:p>
          <a:p>
            <a:endParaRPr lang="en-US" baseline="0" dirty="0" smtClean="0"/>
          </a:p>
          <a:p>
            <a:r>
              <a:rPr lang="en-US" baseline="0" dirty="0" smtClean="0"/>
              <a:t>In this work, we took on the problem of proving the correctness (and availability) of Secure ND protocols.</a:t>
            </a:r>
          </a:p>
          <a:p>
            <a:endParaRPr lang="en-US" baseline="0" dirty="0" smtClean="0"/>
          </a:p>
          <a:p>
            <a:r>
              <a:rPr lang="en-US" baseline="0" dirty="0" smtClean="0"/>
              <a:t>To this end, we have proposed a model of wireless networks, propose a specification for ND protocols, and demonstrated how we define an ND protocol within our model.</a:t>
            </a:r>
          </a:p>
          <a:p>
            <a:endParaRPr lang="en-US" baseline="0" dirty="0" smtClean="0"/>
          </a:p>
          <a:p>
            <a:r>
              <a:rPr lang="en-US" baseline="0" dirty="0" smtClean="0"/>
              <a:t>We have also highlighted what we consider an interesting direction for future 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was omitted in the talk, and you can find in the paper. For</a:t>
            </a:r>
            <a:r>
              <a:rPr lang="en-US" baseline="0" dirty="0" smtClean="0"/>
              <a:t> one, there is the proof.</a:t>
            </a:r>
          </a:p>
          <a:p>
            <a:endParaRPr lang="en-US" baseline="0" dirty="0" smtClean="0"/>
          </a:p>
          <a:p>
            <a:r>
              <a:rPr lang="en-US" baseline="0" dirty="0" smtClean="0"/>
              <a:t>But we have also considered other SND protocols, and our model allowed us to explicitly state the differences in their functionality and (assumptions / requirements).</a:t>
            </a:r>
          </a:p>
          <a:p>
            <a:endParaRPr lang="en-US" baseline="0" dirty="0" smtClean="0"/>
          </a:p>
          <a:p>
            <a:r>
              <a:rPr lang="en-US" baseline="0" dirty="0" smtClean="0"/>
              <a:t>Thanks.</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attacker sets-up a wormhole: two devices connected via an out-of-bank</a:t>
            </a:r>
            <a:r>
              <a:rPr lang="en-US" baseline="0" dirty="0" smtClean="0"/>
              <a:t> link, relaying the traffic between these two devices</a:t>
            </a:r>
          </a:p>
          <a:p>
            <a:endParaRPr lang="en-US" baseline="0" dirty="0" smtClean="0"/>
          </a:p>
          <a:p>
            <a:r>
              <a:rPr lang="en-US" baseline="0" dirty="0" smtClean="0"/>
              <a:t>This disturbs ND and creates some false links. These links are significant “shortcuts” across the network: a routing protocol preferring shorter/’faster” routes will be attracted to these false links.</a:t>
            </a:r>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result, all the traffic from the “left” side of the network</a:t>
            </a:r>
            <a:r>
              <a:rPr lang="en-US" baseline="0" dirty="0" smtClean="0"/>
              <a:t> to the “right” side of the network will go through the wormhole. With a local attack, the adversary gets global impact. </a:t>
            </a:r>
          </a:p>
          <a:p>
            <a:endParaRPr lang="en-US" baseline="0" dirty="0" smtClean="0"/>
          </a:p>
          <a:p>
            <a:r>
              <a:rPr lang="en-US" baseline="0" dirty="0" smtClean="0"/>
              <a:t>The adversary can eavesdrop, do traffic-analysis, modify, and (perhaps most significantly, as it cannot be stopped by cryptography) drop messages coming through the wormhole, e.g., messages critical to the system operation, such as a fire-alarm.</a:t>
            </a:r>
          </a:p>
          <a:p>
            <a:endParaRPr lang="en-US" dirty="0"/>
          </a:p>
        </p:txBody>
      </p:sp>
      <p:sp>
        <p:nvSpPr>
          <p:cNvPr id="4" name="Slide Number Placeholder 3"/>
          <p:cNvSpPr>
            <a:spLocks noGrp="1"/>
          </p:cNvSpPr>
          <p:nvPr>
            <p:ph type="sldNum" sz="quarter" idx="10"/>
          </p:nvPr>
        </p:nvSpPr>
        <p:spPr/>
        <p:txBody>
          <a:bodyPr/>
          <a:lstStyle/>
          <a:p>
            <a:fld id="{9F83A256-0D3B-45D6-84B4-667C144EC02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F9C5D8-7085-42DC-86EA-74662AF10D9A}" type="datetime1">
              <a:rPr lang="en-US" smtClean="0"/>
              <a:pPr/>
              <a:t>30.11.2009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33B3A-079C-4BDF-93F2-C0FC7CEF834C}" type="datetime1">
              <a:rPr lang="en-US" smtClean="0"/>
              <a:pPr/>
              <a:t>30.11.2009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EA89D-595C-41C8-9215-7F383A1A6E09}" type="datetime1">
              <a:rPr lang="en-US" smtClean="0"/>
              <a:pPr/>
              <a:t>30.11.2009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9EC5E-B46F-4A13-AAF5-A5CF8F23E79D}" type="datetime1">
              <a:rPr lang="en-US" smtClean="0"/>
              <a:pPr/>
              <a:t>30.11.2009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5FC05-A782-4F7C-B686-7BB6E668129A}" type="datetime1">
              <a:rPr lang="en-US" smtClean="0"/>
              <a:pPr/>
              <a:t>30.11.2009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4EE66-8F5F-4231-9CBE-B94CFC9D3782}" type="datetime1">
              <a:rPr lang="en-US" smtClean="0"/>
              <a:pPr/>
              <a:t>30.11.2009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A92EC6-E057-4B6A-BB9E-97B4C763EF63}" type="datetime1">
              <a:rPr lang="en-US" smtClean="0"/>
              <a:pPr/>
              <a:t>30.11.2009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897314-8091-43BC-A98C-8C051FEBE6CC}" type="datetime1">
              <a:rPr lang="en-US" smtClean="0"/>
              <a:pPr/>
              <a:t>30.11.2009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2A9C7-488D-453B-9138-942E34662B5B}" type="datetime1">
              <a:rPr lang="en-US" smtClean="0"/>
              <a:pPr/>
              <a:t>30.11.2009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72160-86D3-493A-AC39-8A7728BF2998}" type="datetime1">
              <a:rPr lang="en-US" smtClean="0"/>
              <a:pPr/>
              <a:t>30.11.2009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788D47-73E6-4F16-AAC3-15C269B4AF37}" type="datetime1">
              <a:rPr lang="en-US" smtClean="0"/>
              <a:pPr/>
              <a:t>30.11.2009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BF1A7-A054-4565-9046-77AE40BF21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83E2B-B05B-46D3-A750-CE1E80793A6B}" type="datetime1">
              <a:rPr lang="en-US" smtClean="0"/>
              <a:pPr/>
              <a:t>30.11.2009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BF1A7-A054-4565-9046-77AE40BF21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9.png"/><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9.png"/><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59.png"/><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59.png"/><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59.png"/><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59.png"/><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Towards Provable Secure Neighbor Discovery in Wireless Networks</a:t>
            </a:r>
            <a:endParaRPr lang="en-US" dirty="0"/>
          </a:p>
        </p:txBody>
      </p:sp>
      <p:sp>
        <p:nvSpPr>
          <p:cNvPr id="3" name="Subtitle 2"/>
          <p:cNvSpPr>
            <a:spLocks noGrp="1"/>
          </p:cNvSpPr>
          <p:nvPr>
            <p:ph type="subTitle" idx="1"/>
          </p:nvPr>
        </p:nvSpPr>
        <p:spPr>
          <a:xfrm>
            <a:off x="1371600" y="3886200"/>
            <a:ext cx="6400800" cy="2699158"/>
          </a:xfrm>
        </p:spPr>
        <p:txBody>
          <a:bodyPr>
            <a:normAutofit/>
          </a:bodyPr>
          <a:lstStyle/>
          <a:p>
            <a:r>
              <a:rPr lang="en-US" dirty="0" smtClean="0"/>
              <a:t>Marcin Poturalski</a:t>
            </a:r>
          </a:p>
          <a:p>
            <a:r>
              <a:rPr lang="en-US" dirty="0" smtClean="0"/>
              <a:t>Panos Papadimitratos</a:t>
            </a:r>
          </a:p>
          <a:p>
            <a:r>
              <a:rPr lang="en-US" dirty="0" smtClean="0"/>
              <a:t>Jean-Pierre Hubaux</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Attacking ND:</a:t>
            </a:r>
            <a:br>
              <a:rPr lang="en-US" dirty="0" smtClean="0"/>
            </a:br>
            <a:r>
              <a:rPr lang="en-US" sz="4000" dirty="0" smtClean="0"/>
              <a:t>RFID Access Control</a:t>
            </a:r>
            <a:endParaRPr lang="en-US" sz="4000" dirty="0"/>
          </a:p>
        </p:txBody>
      </p:sp>
      <p:sp>
        <p:nvSpPr>
          <p:cNvPr id="3" name="Slide Number Placeholder 2"/>
          <p:cNvSpPr>
            <a:spLocks noGrp="1"/>
          </p:cNvSpPr>
          <p:nvPr>
            <p:ph type="sldNum" sz="quarter" idx="12"/>
          </p:nvPr>
        </p:nvSpPr>
        <p:spPr/>
        <p:txBody>
          <a:bodyPr/>
          <a:lstStyle/>
          <a:p>
            <a:fld id="{B6ABF1A7-A054-4565-9046-77AE40BF21F1}" type="slidenum">
              <a:rPr lang="en-US" smtClean="0"/>
              <a:pPr/>
              <a:t>10</a:t>
            </a:fld>
            <a:endParaRPr lang="en-US"/>
          </a:p>
        </p:txBody>
      </p:sp>
      <p:pic>
        <p:nvPicPr>
          <p:cNvPr id="4" name="Picture 6"/>
          <p:cNvPicPr>
            <a:picLocks noChangeAspect="1" noChangeArrowheads="1"/>
          </p:cNvPicPr>
          <p:nvPr/>
        </p:nvPicPr>
        <p:blipFill>
          <a:blip r:embed="rId3" cstate="print"/>
          <a:srcRect/>
          <a:stretch>
            <a:fillRect/>
          </a:stretch>
        </p:blipFill>
        <p:spPr bwMode="auto">
          <a:xfrm>
            <a:off x="3601895" y="2218239"/>
            <a:ext cx="4705350" cy="2667014"/>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a:stretch>
            <a:fillRect/>
          </a:stretch>
        </p:blipFill>
        <p:spPr bwMode="auto">
          <a:xfrm>
            <a:off x="744395" y="2218226"/>
            <a:ext cx="2314575" cy="2667028"/>
          </a:xfrm>
          <a:prstGeom prst="rect">
            <a:avLst/>
          </a:prstGeom>
          <a:noFill/>
          <a:ln w="9525">
            <a:noFill/>
            <a:miter lim="800000"/>
            <a:headEnd/>
            <a:tailEnd/>
          </a:ln>
        </p:spPr>
      </p:pic>
      <p:sp>
        <p:nvSpPr>
          <p:cNvPr id="6" name="TextBox 5"/>
          <p:cNvSpPr txBox="1"/>
          <p:nvPr/>
        </p:nvSpPr>
        <p:spPr>
          <a:xfrm>
            <a:off x="0" y="6053152"/>
            <a:ext cx="9144000" cy="923330"/>
          </a:xfrm>
          <a:prstGeom prst="rect">
            <a:avLst/>
          </a:prstGeom>
          <a:noFill/>
        </p:spPr>
        <p:txBody>
          <a:bodyPr wrap="square" rtlCol="0">
            <a:spAutoFit/>
          </a:bodyPr>
          <a:lstStyle/>
          <a:p>
            <a:r>
              <a:rPr lang="en-US" dirty="0" smtClean="0"/>
              <a:t>[2]   </a:t>
            </a:r>
            <a:r>
              <a:rPr lang="en-US" dirty="0" smtClean="0">
                <a:cs typeface="Times New Roman" pitchFamily="18" charset="0"/>
              </a:rPr>
              <a:t>Z. </a:t>
            </a:r>
            <a:r>
              <a:rPr lang="en-US" dirty="0" err="1" smtClean="0">
                <a:cs typeface="Times New Roman" pitchFamily="18" charset="0"/>
              </a:rPr>
              <a:t>Kfir</a:t>
            </a:r>
            <a:r>
              <a:rPr lang="en-US" dirty="0" smtClean="0">
                <a:cs typeface="Times New Roman" pitchFamily="18" charset="0"/>
              </a:rPr>
              <a:t> and A. Wool. </a:t>
            </a:r>
            <a:r>
              <a:rPr lang="en-US" b="1" dirty="0" smtClean="0">
                <a:cs typeface="Times New Roman" pitchFamily="18" charset="0"/>
              </a:rPr>
              <a:t>Picking virtual pockets using relay attacks on contact-less smartcard.</a:t>
            </a:r>
          </a:p>
          <a:p>
            <a:r>
              <a:rPr lang="en-US" b="1" dirty="0" smtClean="0">
                <a:cs typeface="Times New Roman" pitchFamily="18" charset="0"/>
              </a:rPr>
              <a:t>      </a:t>
            </a:r>
            <a:r>
              <a:rPr lang="en-US" dirty="0" smtClean="0">
                <a:cs typeface="Times New Roman" pitchFamily="18" charset="0"/>
              </a:rPr>
              <a:t>  </a:t>
            </a:r>
            <a:r>
              <a:rPr lang="en-US" i="1" dirty="0" smtClean="0">
                <a:cs typeface="Times New Roman" pitchFamily="18" charset="0"/>
              </a:rPr>
              <a:t>SECURECOMM 2005</a:t>
            </a:r>
          </a:p>
          <a:p>
            <a:endParaRPr lang="en-US" i="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290508" y="0"/>
            <a:ext cx="6419850" cy="6419850"/>
          </a:xfrm>
          <a:prstGeom prst="rect">
            <a:avLst/>
          </a:prstGeom>
          <a:noFill/>
          <a:ln w="9525">
            <a:noFill/>
            <a:miter lim="800000"/>
            <a:headEnd/>
            <a:tailEnd/>
          </a:ln>
          <a:effectLst/>
        </p:spPr>
      </p:pic>
      <p:sp>
        <p:nvSpPr>
          <p:cNvPr id="48131" name="Rectangle 3"/>
          <p:cNvSpPr>
            <a:spLocks noGrp="1" noChangeArrowheads="1"/>
          </p:cNvSpPr>
          <p:nvPr>
            <p:ph type="title"/>
          </p:nvPr>
        </p:nvSpPr>
        <p:spPr/>
        <p:txBody>
          <a:bodyPr/>
          <a:lstStyle/>
          <a:p>
            <a:r>
              <a:rPr lang="en-US" dirty="0"/>
              <a:t>Attacking </a:t>
            </a:r>
            <a:r>
              <a:rPr lang="en-US" dirty="0" smtClean="0"/>
              <a:t>Neighbor Discovery</a:t>
            </a:r>
            <a:endParaRPr lang="en-US" sz="2400" dirty="0"/>
          </a:p>
        </p:txBody>
      </p:sp>
      <p:sp>
        <p:nvSpPr>
          <p:cNvPr id="48132" name="Rectangle 4"/>
          <p:cNvSpPr>
            <a:spLocks noGrp="1" noChangeArrowheads="1"/>
          </p:cNvSpPr>
          <p:nvPr>
            <p:ph idx="1"/>
          </p:nvPr>
        </p:nvSpPr>
        <p:spPr>
          <a:xfrm>
            <a:off x="409552" y="1619240"/>
            <a:ext cx="8229600" cy="4525963"/>
          </a:xfrm>
        </p:spPr>
        <p:txBody>
          <a:bodyPr>
            <a:normAutofit lnSpcReduction="10000"/>
          </a:bodyPr>
          <a:lstStyle/>
          <a:p>
            <a:pPr>
              <a:lnSpc>
                <a:spcPct val="80000"/>
              </a:lnSpc>
            </a:pPr>
            <a:r>
              <a:rPr lang="en-US" b="1" dirty="0"/>
              <a:t>“Relay”</a:t>
            </a:r>
            <a:r>
              <a:rPr lang="en-US" dirty="0"/>
              <a:t>  or </a:t>
            </a:r>
            <a:r>
              <a:rPr lang="en-US" b="1" dirty="0"/>
              <a:t>“Wormhole”</a:t>
            </a:r>
            <a:r>
              <a:rPr lang="en-US" dirty="0"/>
              <a:t> </a:t>
            </a:r>
            <a:r>
              <a:rPr lang="en-US" dirty="0" smtClean="0"/>
              <a:t>Attack</a:t>
            </a:r>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r>
              <a:rPr lang="en-US" dirty="0" smtClean="0"/>
              <a:t>The adversary does not modify any messages</a:t>
            </a:r>
          </a:p>
          <a:p>
            <a:pPr>
              <a:lnSpc>
                <a:spcPct val="80000"/>
              </a:lnSpc>
            </a:pPr>
            <a:r>
              <a:rPr lang="en-US" dirty="0" smtClean="0"/>
              <a:t>Cryptography alone cannot help</a:t>
            </a:r>
            <a:endParaRPr lang="en-US" dirty="0"/>
          </a:p>
        </p:txBody>
      </p:sp>
      <p:sp>
        <p:nvSpPr>
          <p:cNvPr id="48133" name="Text Box 5"/>
          <p:cNvSpPr txBox="1">
            <a:spLocks noChangeArrowheads="1"/>
          </p:cNvSpPr>
          <p:nvPr/>
        </p:nvSpPr>
        <p:spPr bwMode="auto">
          <a:xfrm>
            <a:off x="774643" y="3107222"/>
            <a:ext cx="369012" cy="461665"/>
          </a:xfrm>
          <a:prstGeom prst="rect">
            <a:avLst/>
          </a:prstGeom>
          <a:noFill/>
          <a:ln w="9525">
            <a:noFill/>
            <a:miter lim="800000"/>
            <a:headEnd/>
            <a:tailEnd/>
          </a:ln>
          <a:effectLst/>
        </p:spPr>
        <p:txBody>
          <a:bodyPr wrap="none">
            <a:spAutoFit/>
          </a:bodyPr>
          <a:lstStyle/>
          <a:p>
            <a:r>
              <a:rPr lang="en-US" sz="2400" dirty="0">
                <a:solidFill>
                  <a:srgbClr val="3399FF"/>
                </a:solidFill>
                <a:latin typeface="Tahoma" pitchFamily="34" charset="0"/>
              </a:rPr>
              <a:t>A</a:t>
            </a:r>
            <a:endParaRPr lang="en-US" sz="2400" dirty="0">
              <a:latin typeface="Times New Roman" pitchFamily="18" charset="0"/>
            </a:endParaRPr>
          </a:p>
        </p:txBody>
      </p:sp>
      <p:grpSp>
        <p:nvGrpSpPr>
          <p:cNvPr id="2" name="Group 22"/>
          <p:cNvGrpSpPr/>
          <p:nvPr/>
        </p:nvGrpSpPr>
        <p:grpSpPr>
          <a:xfrm rot="20685829">
            <a:off x="1736652" y="3628133"/>
            <a:ext cx="1997726" cy="886173"/>
            <a:chOff x="1419609" y="4156230"/>
            <a:chExt cx="1997726" cy="886173"/>
          </a:xfrm>
        </p:grpSpPr>
        <p:sp>
          <p:nvSpPr>
            <p:cNvPr id="48134" name="Line 6"/>
            <p:cNvSpPr>
              <a:spLocks noChangeShapeType="1"/>
            </p:cNvSpPr>
            <p:nvPr/>
          </p:nvSpPr>
          <p:spPr bwMode="auto">
            <a:xfrm rot="210582">
              <a:off x="1930166" y="4156230"/>
              <a:ext cx="1322259" cy="615741"/>
            </a:xfrm>
            <a:prstGeom prst="line">
              <a:avLst/>
            </a:prstGeom>
            <a:noFill/>
            <a:ln w="38100">
              <a:solidFill>
                <a:srgbClr val="66CCFF"/>
              </a:solidFill>
              <a:prstDash val="lgDash"/>
              <a:round/>
              <a:headEnd/>
              <a:tailEnd type="triangle" w="lg" len="lg"/>
            </a:ln>
            <a:effectLst/>
          </p:spPr>
          <p:txBody>
            <a:bodyPr/>
            <a:lstStyle/>
            <a:p>
              <a:endParaRPr lang="en-US" sz="2400"/>
            </a:p>
          </p:txBody>
        </p:sp>
        <p:sp>
          <p:nvSpPr>
            <p:cNvPr id="48136" name="Text Box 8"/>
            <p:cNvSpPr txBox="1">
              <a:spLocks noChangeArrowheads="1"/>
            </p:cNvSpPr>
            <p:nvPr/>
          </p:nvSpPr>
          <p:spPr bwMode="auto">
            <a:xfrm rot="1753613">
              <a:off x="1419609" y="4580738"/>
              <a:ext cx="1997726" cy="461665"/>
            </a:xfrm>
            <a:prstGeom prst="rect">
              <a:avLst/>
            </a:prstGeom>
            <a:noFill/>
            <a:ln w="9525">
              <a:noFill/>
              <a:miter lim="800000"/>
              <a:headEnd/>
              <a:tailEnd/>
            </a:ln>
            <a:effectLst/>
          </p:spPr>
          <p:txBody>
            <a:bodyPr wrap="none">
              <a:spAutoFit/>
            </a:bodyPr>
            <a:lstStyle/>
            <a:p>
              <a:r>
                <a:rPr lang="en-US" sz="2400" dirty="0">
                  <a:solidFill>
                    <a:srgbClr val="3399FF"/>
                  </a:solidFill>
                  <a:latin typeface="Tahoma" pitchFamily="34" charset="0"/>
                </a:rPr>
                <a:t>“</a:t>
              </a:r>
              <a:r>
                <a:rPr lang="pl-PL" sz="2400" dirty="0" smtClean="0">
                  <a:solidFill>
                    <a:srgbClr val="3399FF"/>
                  </a:solidFill>
                  <a:latin typeface="Tahoma" pitchFamily="34" charset="0"/>
                </a:rPr>
                <a:t>Hello, </a:t>
              </a:r>
              <a:r>
                <a:rPr lang="pl-PL" sz="2400" dirty="0">
                  <a:solidFill>
                    <a:srgbClr val="3399FF"/>
                  </a:solidFill>
                  <a:latin typeface="Tahoma" pitchFamily="34" charset="0"/>
                </a:rPr>
                <a:t>I’m A</a:t>
              </a:r>
              <a:r>
                <a:rPr lang="en-US" sz="2400" dirty="0">
                  <a:solidFill>
                    <a:srgbClr val="3399FF"/>
                  </a:solidFill>
                  <a:latin typeface="Tahoma" pitchFamily="34" charset="0"/>
                </a:rPr>
                <a:t>”</a:t>
              </a:r>
            </a:p>
          </p:txBody>
        </p:sp>
      </p:grpSp>
      <p:grpSp>
        <p:nvGrpSpPr>
          <p:cNvPr id="3" name="Group 20"/>
          <p:cNvGrpSpPr/>
          <p:nvPr/>
        </p:nvGrpSpPr>
        <p:grpSpPr>
          <a:xfrm rot="1508880">
            <a:off x="5428995" y="2713249"/>
            <a:ext cx="1210225" cy="2039322"/>
            <a:chOff x="5071475" y="4102573"/>
            <a:chExt cx="1210225" cy="2039322"/>
          </a:xfrm>
        </p:grpSpPr>
        <p:sp>
          <p:nvSpPr>
            <p:cNvPr id="48135" name="Line 7"/>
            <p:cNvSpPr>
              <a:spLocks noChangeShapeType="1"/>
            </p:cNvSpPr>
            <p:nvPr/>
          </p:nvSpPr>
          <p:spPr bwMode="auto">
            <a:xfrm flipV="1">
              <a:off x="5071475" y="4102573"/>
              <a:ext cx="1210225" cy="1467816"/>
            </a:xfrm>
            <a:prstGeom prst="line">
              <a:avLst/>
            </a:prstGeom>
            <a:noFill/>
            <a:ln w="38100">
              <a:solidFill>
                <a:srgbClr val="66CCFF"/>
              </a:solidFill>
              <a:prstDash val="lgDash"/>
              <a:round/>
              <a:headEnd/>
              <a:tailEnd type="triangle" w="lg" len="lg"/>
            </a:ln>
            <a:effectLst/>
          </p:spPr>
          <p:txBody>
            <a:bodyPr/>
            <a:lstStyle/>
            <a:p>
              <a:endParaRPr lang="en-US" sz="2400"/>
            </a:p>
          </p:txBody>
        </p:sp>
        <p:sp>
          <p:nvSpPr>
            <p:cNvPr id="48137" name="Text Box 9"/>
            <p:cNvSpPr txBox="1">
              <a:spLocks noChangeArrowheads="1"/>
            </p:cNvSpPr>
            <p:nvPr/>
          </p:nvSpPr>
          <p:spPr bwMode="auto">
            <a:xfrm rot="18567328">
              <a:off x="4778246" y="4912199"/>
              <a:ext cx="1997726" cy="461665"/>
            </a:xfrm>
            <a:prstGeom prst="rect">
              <a:avLst/>
            </a:prstGeom>
            <a:noFill/>
            <a:ln w="9525">
              <a:noFill/>
              <a:miter lim="800000"/>
              <a:headEnd/>
              <a:tailEnd/>
            </a:ln>
            <a:effectLst/>
          </p:spPr>
          <p:txBody>
            <a:bodyPr wrap="none">
              <a:spAutoFit/>
            </a:bodyPr>
            <a:lstStyle/>
            <a:p>
              <a:r>
                <a:rPr lang="en-US" sz="2400" dirty="0">
                  <a:solidFill>
                    <a:srgbClr val="3399FF"/>
                  </a:solidFill>
                  <a:latin typeface="Tahoma" pitchFamily="34" charset="0"/>
                </a:rPr>
                <a:t>“</a:t>
              </a:r>
              <a:r>
                <a:rPr lang="pl-PL" sz="2400" dirty="0" smtClean="0">
                  <a:solidFill>
                    <a:srgbClr val="3399FF"/>
                  </a:solidFill>
                  <a:latin typeface="Tahoma" pitchFamily="34" charset="0"/>
                </a:rPr>
                <a:t>Hello, </a:t>
              </a:r>
              <a:r>
                <a:rPr lang="pl-PL" sz="2400" dirty="0">
                  <a:solidFill>
                    <a:srgbClr val="3399FF"/>
                  </a:solidFill>
                  <a:latin typeface="Tahoma" pitchFamily="34" charset="0"/>
                </a:rPr>
                <a:t>I’m A</a:t>
              </a:r>
              <a:r>
                <a:rPr lang="en-US" sz="2400" dirty="0">
                  <a:solidFill>
                    <a:srgbClr val="3399FF"/>
                  </a:solidFill>
                  <a:latin typeface="Tahoma" pitchFamily="34" charset="0"/>
                </a:rPr>
                <a:t>”</a:t>
              </a:r>
            </a:p>
          </p:txBody>
        </p:sp>
      </p:grpSp>
      <p:sp>
        <p:nvSpPr>
          <p:cNvPr id="48138" name="Text Box 10"/>
          <p:cNvSpPr txBox="1">
            <a:spLocks noChangeArrowheads="1"/>
          </p:cNvSpPr>
          <p:nvPr/>
        </p:nvSpPr>
        <p:spPr bwMode="auto">
          <a:xfrm>
            <a:off x="7143768" y="3429000"/>
            <a:ext cx="2000232" cy="830997"/>
          </a:xfrm>
          <a:prstGeom prst="rect">
            <a:avLst/>
          </a:prstGeom>
          <a:noFill/>
          <a:ln w="9525">
            <a:noFill/>
            <a:miter lim="800000"/>
            <a:headEnd/>
            <a:tailEnd/>
          </a:ln>
          <a:effectLst/>
        </p:spPr>
        <p:txBody>
          <a:bodyPr wrap="square">
            <a:spAutoFit/>
          </a:bodyPr>
          <a:lstStyle/>
          <a:p>
            <a:r>
              <a:rPr lang="en-US" sz="2400" dirty="0" smtClean="0">
                <a:solidFill>
                  <a:srgbClr val="3399FF"/>
                </a:solidFill>
                <a:latin typeface="Tahoma" pitchFamily="34" charset="0"/>
              </a:rPr>
              <a:t>B: “A is my neighbor”</a:t>
            </a:r>
            <a:endParaRPr lang="en-US" sz="2400" dirty="0">
              <a:solidFill>
                <a:srgbClr val="3399FF"/>
              </a:solidFill>
              <a:latin typeface="Tahoma" pitchFamily="34" charset="0"/>
            </a:endParaRPr>
          </a:p>
        </p:txBody>
      </p:sp>
      <p:sp>
        <p:nvSpPr>
          <p:cNvPr id="48139" name="Text Box 11"/>
          <p:cNvSpPr txBox="1">
            <a:spLocks noChangeArrowheads="1"/>
          </p:cNvSpPr>
          <p:nvPr/>
        </p:nvSpPr>
        <p:spPr bwMode="auto">
          <a:xfrm>
            <a:off x="4210048" y="4424368"/>
            <a:ext cx="421910" cy="461665"/>
          </a:xfrm>
          <a:prstGeom prst="rect">
            <a:avLst/>
          </a:prstGeom>
          <a:noFill/>
          <a:ln w="9525">
            <a:noFill/>
            <a:miter lim="800000"/>
            <a:headEnd/>
            <a:tailEnd/>
          </a:ln>
          <a:effectLst/>
        </p:spPr>
        <p:txBody>
          <a:bodyPr wrap="square">
            <a:spAutoFit/>
          </a:bodyPr>
          <a:lstStyle/>
          <a:p>
            <a:r>
              <a:rPr lang="en-US" sz="2400" dirty="0">
                <a:solidFill>
                  <a:srgbClr val="FF3300"/>
                </a:solidFill>
                <a:latin typeface="Tahoma" pitchFamily="34" charset="0"/>
              </a:rPr>
              <a:t>M</a:t>
            </a:r>
            <a:endParaRPr lang="en-US" sz="2400" dirty="0">
              <a:solidFill>
                <a:srgbClr val="FF3300"/>
              </a:solidFill>
              <a:latin typeface="Times New Roman" pitchFamily="18" charset="0"/>
            </a:endParaRPr>
          </a:p>
        </p:txBody>
      </p:sp>
      <p:pic>
        <p:nvPicPr>
          <p:cNvPr id="48142" name="Picture 14" descr="j0433923"/>
          <p:cNvPicPr>
            <a:picLocks noChangeAspect="1" noChangeArrowheads="1"/>
          </p:cNvPicPr>
          <p:nvPr/>
        </p:nvPicPr>
        <p:blipFill>
          <a:blip r:embed="rId4" cstate="print"/>
          <a:srcRect/>
          <a:stretch>
            <a:fillRect/>
          </a:stretch>
        </p:blipFill>
        <p:spPr bwMode="auto">
          <a:xfrm>
            <a:off x="1366614" y="2858749"/>
            <a:ext cx="1025112" cy="923104"/>
          </a:xfrm>
          <a:prstGeom prst="rect">
            <a:avLst/>
          </a:prstGeom>
          <a:noFill/>
        </p:spPr>
      </p:pic>
      <p:pic>
        <p:nvPicPr>
          <p:cNvPr id="48143" name="Picture 15" descr="MCj04315720000[1]"/>
          <p:cNvPicPr>
            <a:picLocks noChangeAspect="1" noChangeArrowheads="1"/>
          </p:cNvPicPr>
          <p:nvPr/>
        </p:nvPicPr>
        <p:blipFill>
          <a:blip r:embed="rId5" cstate="print"/>
          <a:srcRect/>
          <a:stretch>
            <a:fillRect/>
          </a:stretch>
        </p:blipFill>
        <p:spPr bwMode="auto">
          <a:xfrm>
            <a:off x="3762757" y="3235457"/>
            <a:ext cx="1228594" cy="1113276"/>
          </a:xfrm>
          <a:prstGeom prst="rect">
            <a:avLst/>
          </a:prstGeom>
          <a:solidFill>
            <a:srgbClr val="FF0000"/>
          </a:solidFill>
          <a:ln w="38100">
            <a:solidFill>
              <a:schemeClr val="tx1"/>
            </a:solidFill>
            <a:prstDash val="dash"/>
            <a:miter lim="800000"/>
            <a:headEnd/>
            <a:tailEnd/>
          </a:ln>
        </p:spPr>
      </p:pic>
      <p:pic>
        <p:nvPicPr>
          <p:cNvPr id="48144" name="Picture 16" descr="MCj04325650000[1]"/>
          <p:cNvPicPr>
            <a:picLocks noChangeAspect="1" noChangeArrowheads="1"/>
          </p:cNvPicPr>
          <p:nvPr/>
        </p:nvPicPr>
        <p:blipFill>
          <a:blip r:embed="rId6" cstate="print"/>
          <a:srcRect/>
          <a:stretch>
            <a:fillRect/>
          </a:stretch>
        </p:blipFill>
        <p:spPr bwMode="auto">
          <a:xfrm>
            <a:off x="6677158" y="1982843"/>
            <a:ext cx="1486028" cy="1338153"/>
          </a:xfrm>
          <a:prstGeom prst="rect">
            <a:avLst/>
          </a:prstGeom>
          <a:noFill/>
        </p:spPr>
      </p:pic>
      <p:sp>
        <p:nvSpPr>
          <p:cNvPr id="23" name="Slide Number Placeholder 22"/>
          <p:cNvSpPr>
            <a:spLocks noGrp="1"/>
          </p:cNvSpPr>
          <p:nvPr>
            <p:ph type="sldNum" sz="quarter" idx="12"/>
          </p:nvPr>
        </p:nvSpPr>
        <p:spPr/>
        <p:txBody>
          <a:bodyPr/>
          <a:lstStyle/>
          <a:p>
            <a:fld id="{B6ABF1A7-A054-4565-9046-77AE40BF21F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Neighbor Discovery</a:t>
            </a:r>
            <a:endParaRPr lang="en-US" dirty="0"/>
          </a:p>
        </p:txBody>
      </p:sp>
      <p:sp>
        <p:nvSpPr>
          <p:cNvPr id="3" name="Content Placeholder 2"/>
          <p:cNvSpPr>
            <a:spLocks noGrp="1"/>
          </p:cNvSpPr>
          <p:nvPr>
            <p:ph idx="1"/>
          </p:nvPr>
        </p:nvSpPr>
        <p:spPr/>
        <p:txBody>
          <a:bodyPr>
            <a:normAutofit/>
          </a:bodyPr>
          <a:lstStyle/>
          <a:p>
            <a:r>
              <a:rPr lang="en-US" sz="2800" dirty="0" smtClean="0"/>
              <a:t>Use message time-of-flight to measure distance</a:t>
            </a:r>
            <a:br>
              <a:rPr lang="en-US" sz="2800" dirty="0" smtClean="0"/>
            </a:br>
            <a:r>
              <a:rPr lang="en-US" sz="2800" dirty="0" smtClean="0"/>
              <a:t>Reject “neighbors” who are too far away</a:t>
            </a:r>
          </a:p>
          <a:p>
            <a:pPr lvl="1"/>
            <a:r>
              <a:rPr lang="en-US" sz="2400" dirty="0" smtClean="0"/>
              <a:t>Distance Bounding [3]</a:t>
            </a:r>
          </a:p>
          <a:p>
            <a:pPr lvl="1"/>
            <a:r>
              <a:rPr lang="en-US" sz="2400" dirty="0" smtClean="0"/>
              <a:t>Temporal Packet Leashes [1]</a:t>
            </a:r>
          </a:p>
          <a:p>
            <a:pPr lvl="1"/>
            <a:r>
              <a:rPr lang="en-US" sz="2400" dirty="0" smtClean="0"/>
              <a:t>SECTOR [4]</a:t>
            </a:r>
          </a:p>
          <a:p>
            <a:r>
              <a:rPr lang="en-US" sz="2800" dirty="0" smtClean="0"/>
              <a:t>Use node location to measure distance</a:t>
            </a:r>
          </a:p>
          <a:p>
            <a:pPr lvl="1"/>
            <a:r>
              <a:rPr lang="en-US" sz="2400" dirty="0" smtClean="0"/>
              <a:t>Geographical Packet Leashes [1]</a:t>
            </a:r>
          </a:p>
        </p:txBody>
      </p:sp>
      <p:sp>
        <p:nvSpPr>
          <p:cNvPr id="4" name="Slide Number Placeholder 3"/>
          <p:cNvSpPr>
            <a:spLocks noGrp="1"/>
          </p:cNvSpPr>
          <p:nvPr>
            <p:ph type="sldNum" sz="quarter" idx="12"/>
          </p:nvPr>
        </p:nvSpPr>
        <p:spPr/>
        <p:txBody>
          <a:bodyPr/>
          <a:lstStyle/>
          <a:p>
            <a:fld id="{B6ABF1A7-A054-4565-9046-77AE40BF21F1}" type="slidenum">
              <a:rPr lang="en-US" smtClean="0"/>
              <a:pPr/>
              <a:t>12</a:t>
            </a:fld>
            <a:endParaRPr lang="en-US"/>
          </a:p>
        </p:txBody>
      </p:sp>
      <p:sp>
        <p:nvSpPr>
          <p:cNvPr id="5" name="TextBox 4"/>
          <p:cNvSpPr txBox="1"/>
          <p:nvPr/>
        </p:nvSpPr>
        <p:spPr>
          <a:xfrm>
            <a:off x="0" y="5238760"/>
            <a:ext cx="9144000" cy="1477328"/>
          </a:xfrm>
          <a:prstGeom prst="rect">
            <a:avLst/>
          </a:prstGeom>
          <a:noFill/>
        </p:spPr>
        <p:txBody>
          <a:bodyPr wrap="square" rtlCol="0">
            <a:spAutoFit/>
          </a:bodyPr>
          <a:lstStyle/>
          <a:p>
            <a:r>
              <a:rPr lang="en-US" dirty="0" smtClean="0"/>
              <a:t>[1]   Y.-C. </a:t>
            </a:r>
            <a:r>
              <a:rPr lang="en-US" dirty="0" err="1" smtClean="0"/>
              <a:t>Hu</a:t>
            </a:r>
            <a:r>
              <a:rPr lang="en-US" dirty="0" smtClean="0"/>
              <a:t>, A. </a:t>
            </a:r>
            <a:r>
              <a:rPr lang="en-US" dirty="0" err="1" smtClean="0"/>
              <a:t>Perrig</a:t>
            </a:r>
            <a:r>
              <a:rPr lang="en-US" dirty="0" smtClean="0"/>
              <a:t>, and D. B. Johnson. </a:t>
            </a:r>
            <a:r>
              <a:rPr lang="en-US" b="1" dirty="0" smtClean="0"/>
              <a:t>Packet leashes: A defense against wormhole attacks</a:t>
            </a:r>
            <a:br>
              <a:rPr lang="en-US" b="1" dirty="0" smtClean="0"/>
            </a:br>
            <a:r>
              <a:rPr lang="en-US" b="1" dirty="0" smtClean="0"/>
              <a:t>        in wireless networks.</a:t>
            </a:r>
            <a:r>
              <a:rPr lang="en-US" dirty="0" smtClean="0"/>
              <a:t> </a:t>
            </a:r>
            <a:r>
              <a:rPr lang="en-US" i="1" dirty="0" smtClean="0"/>
              <a:t>INFOCOM 2003</a:t>
            </a:r>
          </a:p>
          <a:p>
            <a:r>
              <a:rPr lang="en-US" dirty="0" smtClean="0"/>
              <a:t>[3]   S. Brands and D. </a:t>
            </a:r>
            <a:r>
              <a:rPr lang="en-US" dirty="0" err="1" smtClean="0"/>
              <a:t>Chaum</a:t>
            </a:r>
            <a:r>
              <a:rPr lang="en-US" dirty="0" smtClean="0"/>
              <a:t>. </a:t>
            </a:r>
            <a:r>
              <a:rPr lang="en-US" b="1" dirty="0" smtClean="0"/>
              <a:t>Distance-bounding protocols</a:t>
            </a:r>
            <a:r>
              <a:rPr lang="en-US" dirty="0" smtClean="0"/>
              <a:t>. </a:t>
            </a:r>
            <a:r>
              <a:rPr lang="en-US" i="1" dirty="0" smtClean="0"/>
              <a:t>EUROCRYPT '93</a:t>
            </a:r>
          </a:p>
          <a:p>
            <a:r>
              <a:rPr lang="en-US" dirty="0" smtClean="0"/>
              <a:t>[4]   S. Capkun, L. </a:t>
            </a:r>
            <a:r>
              <a:rPr lang="en-US" dirty="0" err="1" smtClean="0"/>
              <a:t>Buttyan</a:t>
            </a:r>
            <a:r>
              <a:rPr lang="en-US" dirty="0" smtClean="0"/>
              <a:t>, and J.-P. Hubaux. </a:t>
            </a:r>
            <a:r>
              <a:rPr lang="en-US" b="1" dirty="0" smtClean="0"/>
              <a:t>SECTOR: secure tracking of node encounters in</a:t>
            </a:r>
          </a:p>
          <a:p>
            <a:r>
              <a:rPr lang="en-US" b="1" dirty="0" smtClean="0"/>
              <a:t>        multi-hop wireless networks.</a:t>
            </a:r>
            <a:r>
              <a:rPr lang="en-US" dirty="0" smtClean="0"/>
              <a:t> </a:t>
            </a:r>
            <a:r>
              <a:rPr lang="en-US" i="1" dirty="0" smtClean="0"/>
              <a:t>SASN '03</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 “provable”</a:t>
            </a:r>
            <a:endParaRPr lang="en-US" dirty="0"/>
          </a:p>
        </p:txBody>
      </p:sp>
      <p:sp>
        <p:nvSpPr>
          <p:cNvPr id="3" name="Content Placeholder 2"/>
          <p:cNvSpPr>
            <a:spLocks noGrp="1"/>
          </p:cNvSpPr>
          <p:nvPr>
            <p:ph idx="1"/>
          </p:nvPr>
        </p:nvSpPr>
        <p:spPr/>
        <p:txBody>
          <a:bodyPr>
            <a:normAutofit/>
          </a:bodyPr>
          <a:lstStyle/>
          <a:p>
            <a:r>
              <a:rPr lang="en-US" sz="2400" b="1" dirty="0" smtClean="0"/>
              <a:t>Model</a:t>
            </a:r>
            <a:r>
              <a:rPr lang="en-US" sz="2400" dirty="0" smtClean="0"/>
              <a:t> taking into account </a:t>
            </a:r>
            <a:r>
              <a:rPr lang="en-US" sz="2400" b="1" dirty="0" smtClean="0"/>
              <a:t>physical aspects </a:t>
            </a:r>
            <a:r>
              <a:rPr lang="en-US" sz="2400" dirty="0" smtClean="0"/>
              <a:t>of the </a:t>
            </a:r>
            <a:r>
              <a:rPr lang="en-US" sz="2400" b="1" dirty="0" smtClean="0"/>
              <a:t>wireless environment</a:t>
            </a:r>
          </a:p>
          <a:p>
            <a:r>
              <a:rPr lang="en-US" sz="2400" i="1" dirty="0" smtClean="0"/>
              <a:t>Previously </a:t>
            </a:r>
            <a:r>
              <a:rPr lang="en-US" sz="2400" dirty="0" smtClean="0"/>
              <a:t>[5]</a:t>
            </a:r>
            <a:r>
              <a:rPr lang="en-US" sz="2400" i="1" dirty="0" smtClean="0"/>
              <a:t>: </a:t>
            </a:r>
            <a:r>
              <a:rPr lang="en-US" sz="2400" dirty="0" smtClean="0"/>
              <a:t>Impossibility result for time-based protocols</a:t>
            </a:r>
          </a:p>
        </p:txBody>
      </p:sp>
      <p:sp>
        <p:nvSpPr>
          <p:cNvPr id="4" name="Slide Number Placeholder 3"/>
          <p:cNvSpPr>
            <a:spLocks noGrp="1"/>
          </p:cNvSpPr>
          <p:nvPr>
            <p:ph type="sldNum" sz="quarter" idx="12"/>
          </p:nvPr>
        </p:nvSpPr>
        <p:spPr/>
        <p:txBody>
          <a:bodyPr/>
          <a:lstStyle/>
          <a:p>
            <a:fld id="{B6ABF1A7-A054-4565-9046-77AE40BF21F1}" type="slidenum">
              <a:rPr lang="en-US" smtClean="0"/>
              <a:pPr/>
              <a:t>13</a:t>
            </a:fld>
            <a:endParaRPr lang="en-US"/>
          </a:p>
        </p:txBody>
      </p:sp>
      <p:sp>
        <p:nvSpPr>
          <p:cNvPr id="5" name="TextBox 4"/>
          <p:cNvSpPr txBox="1"/>
          <p:nvPr/>
        </p:nvSpPr>
        <p:spPr>
          <a:xfrm>
            <a:off x="0" y="6053152"/>
            <a:ext cx="9144000" cy="646331"/>
          </a:xfrm>
          <a:prstGeom prst="rect">
            <a:avLst/>
          </a:prstGeom>
          <a:noFill/>
        </p:spPr>
        <p:txBody>
          <a:bodyPr wrap="square" rtlCol="0">
            <a:spAutoFit/>
          </a:bodyPr>
          <a:lstStyle/>
          <a:p>
            <a:r>
              <a:rPr lang="en-US" dirty="0" smtClean="0"/>
              <a:t>[5]   M. Poturalski, P. Papadimitratos, and J.-P. Hubaux. </a:t>
            </a:r>
            <a:r>
              <a:rPr lang="en-US" b="1" dirty="0" smtClean="0"/>
              <a:t>Secure Neighbor Discovery in Wireless</a:t>
            </a:r>
          </a:p>
          <a:p>
            <a:r>
              <a:rPr lang="en-US" b="1" dirty="0" smtClean="0"/>
              <a:t>        Networks: Formal Investigation of Possibility.</a:t>
            </a:r>
            <a:r>
              <a:rPr lang="en-US" dirty="0" smtClean="0"/>
              <a:t> </a:t>
            </a:r>
            <a:r>
              <a:rPr lang="en-US" i="1" dirty="0" smtClean="0"/>
              <a:t>ASIACCS '08</a:t>
            </a:r>
            <a:endParaRPr lang="en-US" dirty="0" smtClean="0"/>
          </a:p>
        </p:txBody>
      </p:sp>
      <p:grpSp>
        <p:nvGrpSpPr>
          <p:cNvPr id="22" name="Group 21"/>
          <p:cNvGrpSpPr/>
          <p:nvPr/>
        </p:nvGrpSpPr>
        <p:grpSpPr>
          <a:xfrm>
            <a:off x="697856" y="3153905"/>
            <a:ext cx="2618783" cy="1810369"/>
            <a:chOff x="837339" y="2679167"/>
            <a:chExt cx="3988219" cy="3014569"/>
          </a:xfrm>
        </p:grpSpPr>
        <p:sp>
          <p:nvSpPr>
            <p:cNvPr id="6" name="Rectangle 3" descr="Horizontal brick"/>
            <p:cNvSpPr>
              <a:spLocks noChangeArrowheads="1"/>
            </p:cNvSpPr>
            <p:nvPr/>
          </p:nvSpPr>
          <p:spPr bwMode="auto">
            <a:xfrm>
              <a:off x="2516914" y="3191198"/>
              <a:ext cx="715963" cy="1406525"/>
            </a:xfrm>
            <a:prstGeom prst="rect">
              <a:avLst/>
            </a:prstGeom>
            <a:pattFill prst="horzBrick">
              <a:fgClr>
                <a:schemeClr val="bg1"/>
              </a:fgClr>
              <a:bgClr>
                <a:srgbClr val="D23E10"/>
              </a:bgClr>
            </a:pattFill>
            <a:ln w="9525">
              <a:solidFill>
                <a:srgbClr val="660033"/>
              </a:solidFill>
              <a:miter lim="800000"/>
              <a:headEnd/>
              <a:tailEnd/>
            </a:ln>
          </p:spPr>
          <p:txBody>
            <a:bodyPr wrap="none" anchor="ctr"/>
            <a:lstStyle/>
            <a:p>
              <a:endParaRPr lang="en-US">
                <a:latin typeface="Calibri" pitchFamily="34" charset="0"/>
              </a:endParaRPr>
            </a:p>
          </p:txBody>
        </p:sp>
        <p:sp>
          <p:nvSpPr>
            <p:cNvPr id="7" name="Text Box 5"/>
            <p:cNvSpPr txBox="1">
              <a:spLocks noChangeArrowheads="1"/>
            </p:cNvSpPr>
            <p:nvPr/>
          </p:nvSpPr>
          <p:spPr bwMode="auto">
            <a:xfrm>
              <a:off x="2182041" y="2679167"/>
              <a:ext cx="1439772" cy="512500"/>
            </a:xfrm>
            <a:prstGeom prst="rect">
              <a:avLst/>
            </a:prstGeom>
            <a:noFill/>
            <a:ln w="9525" algn="ctr">
              <a:noFill/>
              <a:miter lim="800000"/>
              <a:headEnd/>
              <a:tailEnd/>
            </a:ln>
          </p:spPr>
          <p:txBody>
            <a:bodyPr wrap="square" lIns="0" tIns="0" rIns="0" bIns="0">
              <a:spAutoFit/>
            </a:bodyPr>
            <a:lstStyle/>
            <a:p>
              <a:pPr algn="ctr" eaLnBrk="0" hangingPunct="0"/>
              <a:r>
                <a:rPr lang="pl-PL" sz="2000" b="1" i="1" dirty="0">
                  <a:latin typeface="Times New Roman" pitchFamily="18" charset="0"/>
                </a:rPr>
                <a:t>obstacle</a:t>
              </a:r>
              <a:endParaRPr lang="en-US" sz="2000" b="1" i="1" dirty="0">
                <a:latin typeface="Times New Roman" pitchFamily="18" charset="0"/>
              </a:endParaRPr>
            </a:p>
          </p:txBody>
        </p:sp>
        <p:pic>
          <p:nvPicPr>
            <p:cNvPr id="8" name="Picture 6"/>
            <p:cNvPicPr>
              <a:picLocks noChangeAspect="1" noChangeArrowheads="1"/>
            </p:cNvPicPr>
            <p:nvPr/>
          </p:nvPicPr>
          <p:blipFill>
            <a:blip r:embed="rId3" cstate="print"/>
            <a:srcRect/>
            <a:stretch>
              <a:fillRect/>
            </a:stretch>
          </p:blipFill>
          <p:spPr bwMode="auto">
            <a:xfrm>
              <a:off x="1142139" y="3194373"/>
              <a:ext cx="920750" cy="747713"/>
            </a:xfrm>
            <a:prstGeom prst="rect">
              <a:avLst/>
            </a:prstGeom>
            <a:noFill/>
            <a:ln w="9525">
              <a:noFill/>
              <a:miter lim="800000"/>
              <a:headEnd/>
              <a:tailEnd/>
            </a:ln>
          </p:spPr>
        </p:pic>
        <p:pic>
          <p:nvPicPr>
            <p:cNvPr id="9" name="Picture 7"/>
            <p:cNvPicPr>
              <a:picLocks noChangeAspect="1" noChangeArrowheads="1"/>
            </p:cNvPicPr>
            <p:nvPr/>
          </p:nvPicPr>
          <p:blipFill>
            <a:blip r:embed="rId3" cstate="print"/>
            <a:srcRect/>
            <a:stretch>
              <a:fillRect/>
            </a:stretch>
          </p:blipFill>
          <p:spPr bwMode="auto">
            <a:xfrm>
              <a:off x="3590064" y="3234061"/>
              <a:ext cx="831850" cy="674687"/>
            </a:xfrm>
            <a:prstGeom prst="rect">
              <a:avLst/>
            </a:prstGeom>
            <a:noFill/>
            <a:ln w="9525">
              <a:noFill/>
              <a:miter lim="800000"/>
              <a:headEnd/>
              <a:tailEnd/>
            </a:ln>
          </p:spPr>
        </p:pic>
        <p:grpSp>
          <p:nvGrpSpPr>
            <p:cNvPr id="10" name="Group 8"/>
            <p:cNvGrpSpPr>
              <a:grpSpLocks/>
            </p:cNvGrpSpPr>
            <p:nvPr/>
          </p:nvGrpSpPr>
          <p:grpSpPr bwMode="auto">
            <a:xfrm rot="4696296">
              <a:off x="1433445" y="4231805"/>
              <a:ext cx="892175" cy="363538"/>
              <a:chOff x="1248" y="2736"/>
              <a:chExt cx="240" cy="192"/>
            </a:xfrm>
          </p:grpSpPr>
          <p:sp>
            <p:nvSpPr>
              <p:cNvPr id="11" name="Line 9"/>
              <p:cNvSpPr>
                <a:spLocks noChangeShapeType="1"/>
              </p:cNvSpPr>
              <p:nvPr/>
            </p:nvSpPr>
            <p:spPr bwMode="auto">
              <a:xfrm flipV="1">
                <a:off x="1296" y="2736"/>
                <a:ext cx="192" cy="96"/>
              </a:xfrm>
              <a:prstGeom prst="line">
                <a:avLst/>
              </a:prstGeom>
              <a:noFill/>
              <a:ln w="25400">
                <a:solidFill>
                  <a:srgbClr val="3399FF"/>
                </a:solidFill>
                <a:round/>
                <a:headEnd/>
                <a:tailEnd type="triangle" w="lg" len="lg"/>
              </a:ln>
            </p:spPr>
            <p:txBody>
              <a:bodyPr wrap="none" anchor="ctr"/>
              <a:lstStyle/>
              <a:p>
                <a:endParaRPr lang="en-US"/>
              </a:p>
            </p:txBody>
          </p:sp>
          <p:sp>
            <p:nvSpPr>
              <p:cNvPr id="12" name="Line 10"/>
              <p:cNvSpPr>
                <a:spLocks noChangeShapeType="1"/>
              </p:cNvSpPr>
              <p:nvPr/>
            </p:nvSpPr>
            <p:spPr bwMode="auto">
              <a:xfrm flipH="1">
                <a:off x="1248" y="2832"/>
                <a:ext cx="192" cy="96"/>
              </a:xfrm>
              <a:prstGeom prst="line">
                <a:avLst/>
              </a:prstGeom>
              <a:noFill/>
              <a:ln w="25400">
                <a:solidFill>
                  <a:srgbClr val="3399FF"/>
                </a:solidFill>
                <a:round/>
                <a:headEnd/>
                <a:tailEnd type="triangle" w="lg" len="lg"/>
              </a:ln>
            </p:spPr>
            <p:txBody>
              <a:bodyPr wrap="none" anchor="ctr"/>
              <a:lstStyle/>
              <a:p>
                <a:endParaRPr lang="en-US"/>
              </a:p>
            </p:txBody>
          </p:sp>
          <p:sp>
            <p:nvSpPr>
              <p:cNvPr id="13" name="Line 11"/>
              <p:cNvSpPr>
                <a:spLocks noChangeShapeType="1"/>
              </p:cNvSpPr>
              <p:nvPr/>
            </p:nvSpPr>
            <p:spPr bwMode="auto">
              <a:xfrm>
                <a:off x="1296" y="2832"/>
                <a:ext cx="144" cy="0"/>
              </a:xfrm>
              <a:prstGeom prst="line">
                <a:avLst/>
              </a:prstGeom>
              <a:noFill/>
              <a:ln w="25400">
                <a:solidFill>
                  <a:srgbClr val="3399FF"/>
                </a:solidFill>
                <a:round/>
                <a:headEnd/>
                <a:tailEnd/>
              </a:ln>
            </p:spPr>
            <p:txBody>
              <a:bodyPr wrap="none" anchor="ctr"/>
              <a:lstStyle/>
              <a:p>
                <a:endParaRPr lang="en-US"/>
              </a:p>
            </p:txBody>
          </p:sp>
        </p:grpSp>
        <p:grpSp>
          <p:nvGrpSpPr>
            <p:cNvPr id="14" name="Group 12"/>
            <p:cNvGrpSpPr>
              <a:grpSpLocks/>
            </p:cNvGrpSpPr>
            <p:nvPr/>
          </p:nvGrpSpPr>
          <p:grpSpPr bwMode="auto">
            <a:xfrm rot="8933564">
              <a:off x="3347177" y="4167511"/>
              <a:ext cx="784225" cy="427037"/>
              <a:chOff x="1248" y="2736"/>
              <a:chExt cx="240" cy="192"/>
            </a:xfrm>
          </p:grpSpPr>
          <p:sp>
            <p:nvSpPr>
              <p:cNvPr id="15" name="Line 13"/>
              <p:cNvSpPr>
                <a:spLocks noChangeShapeType="1"/>
              </p:cNvSpPr>
              <p:nvPr/>
            </p:nvSpPr>
            <p:spPr bwMode="auto">
              <a:xfrm flipV="1">
                <a:off x="1296" y="2736"/>
                <a:ext cx="192" cy="96"/>
              </a:xfrm>
              <a:prstGeom prst="line">
                <a:avLst/>
              </a:prstGeom>
              <a:noFill/>
              <a:ln w="25400">
                <a:solidFill>
                  <a:srgbClr val="3399FF"/>
                </a:solidFill>
                <a:round/>
                <a:headEnd/>
                <a:tailEnd type="triangle" w="lg" len="lg"/>
              </a:ln>
            </p:spPr>
            <p:txBody>
              <a:bodyPr wrap="none" anchor="ctr"/>
              <a:lstStyle/>
              <a:p>
                <a:endParaRPr lang="en-US"/>
              </a:p>
            </p:txBody>
          </p:sp>
          <p:sp>
            <p:nvSpPr>
              <p:cNvPr id="16" name="Line 14"/>
              <p:cNvSpPr>
                <a:spLocks noChangeShapeType="1"/>
              </p:cNvSpPr>
              <p:nvPr/>
            </p:nvSpPr>
            <p:spPr bwMode="auto">
              <a:xfrm flipH="1">
                <a:off x="1248" y="2832"/>
                <a:ext cx="192" cy="96"/>
              </a:xfrm>
              <a:prstGeom prst="line">
                <a:avLst/>
              </a:prstGeom>
              <a:noFill/>
              <a:ln w="25400">
                <a:solidFill>
                  <a:srgbClr val="3399FF"/>
                </a:solidFill>
                <a:round/>
                <a:headEnd/>
                <a:tailEnd type="triangle" w="lg" len="lg"/>
              </a:ln>
            </p:spPr>
            <p:txBody>
              <a:bodyPr wrap="none" anchor="ctr"/>
              <a:lstStyle/>
              <a:p>
                <a:endParaRPr lang="en-US"/>
              </a:p>
            </p:txBody>
          </p:sp>
          <p:sp>
            <p:nvSpPr>
              <p:cNvPr id="17" name="Line 15"/>
              <p:cNvSpPr>
                <a:spLocks noChangeShapeType="1"/>
              </p:cNvSpPr>
              <p:nvPr/>
            </p:nvSpPr>
            <p:spPr bwMode="auto">
              <a:xfrm>
                <a:off x="1296" y="2832"/>
                <a:ext cx="144" cy="0"/>
              </a:xfrm>
              <a:prstGeom prst="line">
                <a:avLst/>
              </a:prstGeom>
              <a:noFill/>
              <a:ln w="25400">
                <a:solidFill>
                  <a:srgbClr val="3399FF"/>
                </a:solidFill>
                <a:round/>
                <a:headEnd/>
                <a:tailEnd/>
              </a:ln>
            </p:spPr>
            <p:txBody>
              <a:bodyPr wrap="none" anchor="ctr"/>
              <a:lstStyle/>
              <a:p>
                <a:endParaRPr lang="en-US"/>
              </a:p>
            </p:txBody>
          </p:sp>
        </p:grpSp>
        <p:sp>
          <p:nvSpPr>
            <p:cNvPr id="18" name="Text Box 22"/>
            <p:cNvSpPr txBox="1">
              <a:spLocks noChangeArrowheads="1"/>
            </p:cNvSpPr>
            <p:nvPr/>
          </p:nvSpPr>
          <p:spPr bwMode="auto">
            <a:xfrm>
              <a:off x="837339" y="3024511"/>
              <a:ext cx="519113" cy="615000"/>
            </a:xfrm>
            <a:prstGeom prst="rect">
              <a:avLst/>
            </a:prstGeom>
            <a:solidFill>
              <a:srgbClr val="FFFFFF"/>
            </a:solidFill>
            <a:ln w="9525" algn="ctr">
              <a:noFill/>
              <a:miter lim="800000"/>
              <a:headEnd/>
              <a:tailEnd/>
            </a:ln>
          </p:spPr>
          <p:txBody>
            <a:bodyPr lIns="0" tIns="0" rIns="0" bIns="0">
              <a:spAutoFit/>
            </a:bodyPr>
            <a:lstStyle/>
            <a:p>
              <a:pPr algn="ctr" eaLnBrk="0" hangingPunct="0"/>
              <a:r>
                <a:rPr lang="en-US" sz="2400">
                  <a:solidFill>
                    <a:srgbClr val="66CCFF"/>
                  </a:solidFill>
                  <a:latin typeface="Tahoma" pitchFamily="34" charset="0"/>
                </a:rPr>
                <a:t>A</a:t>
              </a:r>
            </a:p>
          </p:txBody>
        </p:sp>
        <p:sp>
          <p:nvSpPr>
            <p:cNvPr id="19" name="Text Box 23"/>
            <p:cNvSpPr txBox="1">
              <a:spLocks noChangeArrowheads="1"/>
            </p:cNvSpPr>
            <p:nvPr/>
          </p:nvSpPr>
          <p:spPr bwMode="auto">
            <a:xfrm>
              <a:off x="4490596" y="3087561"/>
              <a:ext cx="334962" cy="615000"/>
            </a:xfrm>
            <a:prstGeom prst="rect">
              <a:avLst/>
            </a:prstGeom>
            <a:noFill/>
            <a:ln w="9525" algn="ctr">
              <a:noFill/>
              <a:miter lim="800000"/>
              <a:headEnd/>
              <a:tailEnd/>
            </a:ln>
          </p:spPr>
          <p:txBody>
            <a:bodyPr lIns="0" tIns="0" rIns="0" bIns="0">
              <a:spAutoFit/>
            </a:bodyPr>
            <a:lstStyle/>
            <a:p>
              <a:pPr eaLnBrk="0" hangingPunct="0"/>
              <a:r>
                <a:rPr lang="en-US" sz="2400" dirty="0">
                  <a:solidFill>
                    <a:srgbClr val="66CCFF"/>
                  </a:solidFill>
                  <a:latin typeface="Tahoma" pitchFamily="34" charset="0"/>
                </a:rPr>
                <a:t>B</a:t>
              </a:r>
            </a:p>
          </p:txBody>
        </p:sp>
        <p:sp>
          <p:nvSpPr>
            <p:cNvPr id="20" name="Text Box 26"/>
            <p:cNvSpPr txBox="1">
              <a:spLocks noChangeArrowheads="1"/>
            </p:cNvSpPr>
            <p:nvPr/>
          </p:nvSpPr>
          <p:spPr bwMode="auto">
            <a:xfrm>
              <a:off x="3431314" y="5078736"/>
              <a:ext cx="487363" cy="615000"/>
            </a:xfrm>
            <a:prstGeom prst="rect">
              <a:avLst/>
            </a:prstGeom>
            <a:noFill/>
            <a:ln w="9525" algn="ctr">
              <a:noFill/>
              <a:miter lim="800000"/>
              <a:headEnd/>
              <a:tailEnd/>
            </a:ln>
          </p:spPr>
          <p:txBody>
            <a:bodyPr lIns="0" tIns="0" rIns="0" bIns="0">
              <a:spAutoFit/>
            </a:bodyPr>
            <a:lstStyle/>
            <a:p>
              <a:pPr eaLnBrk="0" hangingPunct="0"/>
              <a:r>
                <a:rPr lang="en-US" sz="2400">
                  <a:solidFill>
                    <a:srgbClr val="FF3300"/>
                  </a:solidFill>
                  <a:latin typeface="Tahoma" pitchFamily="34" charset="0"/>
                </a:rPr>
                <a:t>M</a:t>
              </a:r>
            </a:p>
          </p:txBody>
        </p:sp>
        <p:pic>
          <p:nvPicPr>
            <p:cNvPr id="21" name="Picture 27" descr="MCj04315720000[1]"/>
            <p:cNvPicPr>
              <a:picLocks noChangeAspect="1" noChangeArrowheads="1"/>
            </p:cNvPicPr>
            <p:nvPr/>
          </p:nvPicPr>
          <p:blipFill>
            <a:blip r:embed="rId4" cstate="print"/>
            <a:srcRect/>
            <a:stretch>
              <a:fillRect/>
            </a:stretch>
          </p:blipFill>
          <p:spPr bwMode="auto">
            <a:xfrm>
              <a:off x="2507389" y="4746948"/>
              <a:ext cx="781050" cy="785813"/>
            </a:xfrm>
            <a:prstGeom prst="rect">
              <a:avLst/>
            </a:prstGeom>
            <a:solidFill>
              <a:srgbClr val="FF0000"/>
            </a:solidFill>
            <a:ln w="38100">
              <a:solidFill>
                <a:schemeClr val="tx1"/>
              </a:solidFill>
              <a:prstDash val="dash"/>
              <a:miter lim="800000"/>
              <a:headEnd/>
              <a:tailEnd/>
            </a:ln>
          </p:spPr>
        </p:pic>
      </p:grpSp>
      <p:grpSp>
        <p:nvGrpSpPr>
          <p:cNvPr id="40" name="Group 39"/>
          <p:cNvGrpSpPr/>
          <p:nvPr/>
        </p:nvGrpSpPr>
        <p:grpSpPr>
          <a:xfrm>
            <a:off x="3834002" y="3481413"/>
            <a:ext cx="4457592" cy="1457975"/>
            <a:chOff x="3671270" y="3489162"/>
            <a:chExt cx="4457592" cy="1457975"/>
          </a:xfrm>
        </p:grpSpPr>
        <p:sp>
          <p:nvSpPr>
            <p:cNvPr id="36" name="Text Box 24"/>
            <p:cNvSpPr txBox="1">
              <a:spLocks noChangeArrowheads="1"/>
            </p:cNvSpPr>
            <p:nvPr/>
          </p:nvSpPr>
          <p:spPr bwMode="auto">
            <a:xfrm>
              <a:off x="3671270" y="3489162"/>
              <a:ext cx="392505" cy="369332"/>
            </a:xfrm>
            <a:prstGeom prst="rect">
              <a:avLst/>
            </a:prstGeom>
            <a:solidFill>
              <a:srgbClr val="FFFFFF"/>
            </a:solidFill>
            <a:ln w="9525" algn="ctr">
              <a:noFill/>
              <a:miter lim="800000"/>
              <a:headEnd/>
              <a:tailEnd/>
            </a:ln>
          </p:spPr>
          <p:txBody>
            <a:bodyPr lIns="0" tIns="0" rIns="0" bIns="0">
              <a:spAutoFit/>
            </a:bodyPr>
            <a:lstStyle/>
            <a:p>
              <a:pPr algn="ctr" eaLnBrk="0" hangingPunct="0"/>
              <a:r>
                <a:rPr lang="en-US" sz="2400" dirty="0">
                  <a:solidFill>
                    <a:srgbClr val="66CCFF"/>
                  </a:solidFill>
                  <a:latin typeface="Tahoma" pitchFamily="34" charset="0"/>
                </a:rPr>
                <a:t>A</a:t>
              </a:r>
            </a:p>
          </p:txBody>
        </p:sp>
        <p:pic>
          <p:nvPicPr>
            <p:cNvPr id="30" name="Picture 16"/>
            <p:cNvPicPr>
              <a:picLocks noChangeAspect="1" noChangeArrowheads="1"/>
            </p:cNvPicPr>
            <p:nvPr/>
          </p:nvPicPr>
          <p:blipFill>
            <a:blip r:embed="rId3" cstate="print"/>
            <a:srcRect/>
            <a:stretch>
              <a:fillRect/>
            </a:stretch>
          </p:blipFill>
          <p:spPr bwMode="auto">
            <a:xfrm>
              <a:off x="3902614" y="3590430"/>
              <a:ext cx="585979" cy="475856"/>
            </a:xfrm>
            <a:prstGeom prst="rect">
              <a:avLst/>
            </a:prstGeom>
            <a:noFill/>
            <a:ln w="9525">
              <a:noFill/>
              <a:miter lim="800000"/>
              <a:headEnd/>
              <a:tailEnd/>
            </a:ln>
          </p:spPr>
        </p:pic>
        <p:pic>
          <p:nvPicPr>
            <p:cNvPr id="31" name="Picture 17"/>
            <p:cNvPicPr>
              <a:picLocks noChangeAspect="1" noChangeArrowheads="1"/>
            </p:cNvPicPr>
            <p:nvPr/>
          </p:nvPicPr>
          <p:blipFill>
            <a:blip r:embed="rId3" cstate="print"/>
            <a:srcRect/>
            <a:stretch>
              <a:fillRect/>
            </a:stretch>
          </p:blipFill>
          <p:spPr bwMode="auto">
            <a:xfrm>
              <a:off x="7242711" y="4517756"/>
              <a:ext cx="529402" cy="429381"/>
            </a:xfrm>
            <a:prstGeom prst="rect">
              <a:avLst/>
            </a:prstGeom>
            <a:noFill/>
            <a:ln w="9525">
              <a:noFill/>
              <a:miter lim="800000"/>
              <a:headEnd/>
              <a:tailEnd/>
            </a:ln>
          </p:spPr>
        </p:pic>
        <p:grpSp>
          <p:nvGrpSpPr>
            <p:cNvPr id="32" name="Group 18"/>
            <p:cNvGrpSpPr>
              <a:grpSpLocks/>
            </p:cNvGrpSpPr>
            <p:nvPr/>
          </p:nvGrpSpPr>
          <p:grpSpPr bwMode="auto">
            <a:xfrm rot="1204902">
              <a:off x="4501675" y="4205997"/>
              <a:ext cx="2819343" cy="274874"/>
              <a:chOff x="1248" y="2736"/>
              <a:chExt cx="240" cy="192"/>
            </a:xfrm>
          </p:grpSpPr>
          <p:sp>
            <p:nvSpPr>
              <p:cNvPr id="33" name="Line 19"/>
              <p:cNvSpPr>
                <a:spLocks noChangeShapeType="1"/>
              </p:cNvSpPr>
              <p:nvPr/>
            </p:nvSpPr>
            <p:spPr bwMode="auto">
              <a:xfrm flipV="1">
                <a:off x="1296" y="2736"/>
                <a:ext cx="192" cy="96"/>
              </a:xfrm>
              <a:prstGeom prst="line">
                <a:avLst/>
              </a:prstGeom>
              <a:noFill/>
              <a:ln w="25400">
                <a:solidFill>
                  <a:srgbClr val="3399FF"/>
                </a:solidFill>
                <a:round/>
                <a:headEnd/>
                <a:tailEnd type="triangle" w="lg" len="lg"/>
              </a:ln>
            </p:spPr>
            <p:txBody>
              <a:bodyPr wrap="none" anchor="ctr"/>
              <a:lstStyle/>
              <a:p>
                <a:endParaRPr lang="en-US"/>
              </a:p>
            </p:txBody>
          </p:sp>
          <p:sp>
            <p:nvSpPr>
              <p:cNvPr id="34" name="Line 20"/>
              <p:cNvSpPr>
                <a:spLocks noChangeShapeType="1"/>
              </p:cNvSpPr>
              <p:nvPr/>
            </p:nvSpPr>
            <p:spPr bwMode="auto">
              <a:xfrm flipH="1">
                <a:off x="1248" y="2832"/>
                <a:ext cx="192" cy="96"/>
              </a:xfrm>
              <a:prstGeom prst="line">
                <a:avLst/>
              </a:prstGeom>
              <a:noFill/>
              <a:ln w="25400">
                <a:solidFill>
                  <a:srgbClr val="3399FF"/>
                </a:solidFill>
                <a:round/>
                <a:headEnd/>
                <a:tailEnd type="triangle" w="lg" len="lg"/>
              </a:ln>
            </p:spPr>
            <p:txBody>
              <a:bodyPr wrap="none" anchor="ctr"/>
              <a:lstStyle/>
              <a:p>
                <a:endParaRPr lang="en-US"/>
              </a:p>
            </p:txBody>
          </p:sp>
          <p:sp>
            <p:nvSpPr>
              <p:cNvPr id="35" name="Line 21"/>
              <p:cNvSpPr>
                <a:spLocks noChangeShapeType="1"/>
              </p:cNvSpPr>
              <p:nvPr/>
            </p:nvSpPr>
            <p:spPr bwMode="auto">
              <a:xfrm>
                <a:off x="1296" y="2832"/>
                <a:ext cx="144" cy="0"/>
              </a:xfrm>
              <a:prstGeom prst="line">
                <a:avLst/>
              </a:prstGeom>
              <a:noFill/>
              <a:ln w="25400">
                <a:solidFill>
                  <a:srgbClr val="3399FF"/>
                </a:solidFill>
                <a:round/>
                <a:headEnd/>
                <a:tailEnd/>
              </a:ln>
            </p:spPr>
            <p:txBody>
              <a:bodyPr wrap="none" anchor="ctr"/>
              <a:lstStyle/>
              <a:p>
                <a:endParaRPr lang="en-US"/>
              </a:p>
            </p:txBody>
          </p:sp>
        </p:grpSp>
        <p:sp>
          <p:nvSpPr>
            <p:cNvPr id="37" name="Text Box 25"/>
            <p:cNvSpPr txBox="1">
              <a:spLocks noChangeArrowheads="1"/>
            </p:cNvSpPr>
            <p:nvPr/>
          </p:nvSpPr>
          <p:spPr bwMode="auto">
            <a:xfrm>
              <a:off x="7875595" y="4504679"/>
              <a:ext cx="253267" cy="369332"/>
            </a:xfrm>
            <a:prstGeom prst="rect">
              <a:avLst/>
            </a:prstGeom>
            <a:noFill/>
            <a:ln w="9525" algn="ctr">
              <a:noFill/>
              <a:miter lim="800000"/>
              <a:headEnd/>
              <a:tailEnd/>
            </a:ln>
          </p:spPr>
          <p:txBody>
            <a:bodyPr lIns="0" tIns="0" rIns="0" bIns="0">
              <a:spAutoFit/>
            </a:bodyPr>
            <a:lstStyle/>
            <a:p>
              <a:pPr eaLnBrk="0" hangingPunct="0"/>
              <a:r>
                <a:rPr lang="en-US" sz="2400" dirty="0">
                  <a:solidFill>
                    <a:srgbClr val="66CCFF"/>
                  </a:solidFill>
                  <a:latin typeface="Tahoma" pitchFamily="34" charset="0"/>
                </a:rPr>
                <a:t>B</a:t>
              </a:r>
            </a:p>
          </p:txBody>
        </p:sp>
      </p:grpSp>
      <p:sp>
        <p:nvSpPr>
          <p:cNvPr id="38" name="TextBox 37"/>
          <p:cNvSpPr txBox="1"/>
          <p:nvPr/>
        </p:nvSpPr>
        <p:spPr>
          <a:xfrm>
            <a:off x="720090" y="5166360"/>
            <a:ext cx="7657994" cy="461665"/>
          </a:xfrm>
          <a:prstGeom prst="rect">
            <a:avLst/>
          </a:prstGeom>
          <a:noFill/>
        </p:spPr>
        <p:txBody>
          <a:bodyPr wrap="none" rtlCol="0">
            <a:spAutoFit/>
          </a:bodyPr>
          <a:lstStyle/>
          <a:p>
            <a:r>
              <a:rPr lang="en-US" sz="2400" dirty="0" smtClean="0">
                <a:solidFill>
                  <a:schemeClr val="accent2"/>
                </a:solidFill>
              </a:rPr>
              <a:t>No time-based protocol can distinguish these two situations</a:t>
            </a: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 “provable”</a:t>
            </a:r>
            <a:endParaRPr lang="en-US" dirty="0"/>
          </a:p>
        </p:txBody>
      </p:sp>
      <p:sp>
        <p:nvSpPr>
          <p:cNvPr id="3" name="Content Placeholder 2"/>
          <p:cNvSpPr>
            <a:spLocks noGrp="1"/>
          </p:cNvSpPr>
          <p:nvPr>
            <p:ph idx="1"/>
          </p:nvPr>
        </p:nvSpPr>
        <p:spPr/>
        <p:txBody>
          <a:bodyPr>
            <a:normAutofit/>
          </a:bodyPr>
          <a:lstStyle/>
          <a:p>
            <a:r>
              <a:rPr lang="en-US" sz="2400" b="1" dirty="0" smtClean="0"/>
              <a:t>Model</a:t>
            </a:r>
            <a:r>
              <a:rPr lang="en-US" sz="2400" dirty="0" smtClean="0"/>
              <a:t> taking into account </a:t>
            </a:r>
            <a:r>
              <a:rPr lang="en-US" sz="2400" b="1" dirty="0" smtClean="0"/>
              <a:t>physical aspects </a:t>
            </a:r>
            <a:r>
              <a:rPr lang="en-US" sz="2400" dirty="0" smtClean="0"/>
              <a:t>of the </a:t>
            </a:r>
            <a:r>
              <a:rPr lang="en-US" sz="2400" b="1" dirty="0" smtClean="0"/>
              <a:t>wireless environment</a:t>
            </a:r>
          </a:p>
          <a:p>
            <a:endParaRPr lang="en-US" sz="2400" b="1" dirty="0" smtClean="0"/>
          </a:p>
          <a:p>
            <a:r>
              <a:rPr lang="en-US" sz="2400" i="1" dirty="0" smtClean="0"/>
              <a:t>This work: </a:t>
            </a:r>
            <a:r>
              <a:rPr lang="en-US" sz="2400" dirty="0" smtClean="0"/>
              <a:t>Proving the correctness of ND protocols</a:t>
            </a:r>
          </a:p>
          <a:p>
            <a:pPr lvl="1"/>
            <a:r>
              <a:rPr lang="en-US" sz="2000" dirty="0" smtClean="0"/>
              <a:t>Model extended and modified</a:t>
            </a:r>
          </a:p>
          <a:p>
            <a:pPr lvl="2"/>
            <a:r>
              <a:rPr lang="en-US" sz="1600" dirty="0" smtClean="0"/>
              <a:t>Closer representation of the wireless environment</a:t>
            </a:r>
          </a:p>
          <a:p>
            <a:pPr lvl="1"/>
            <a:r>
              <a:rPr lang="en-US" sz="2000" dirty="0" smtClean="0"/>
              <a:t>Stronger availability properties</a:t>
            </a:r>
          </a:p>
          <a:p>
            <a:pPr lvl="1"/>
            <a:r>
              <a:rPr lang="en-US" sz="2000" dirty="0" err="1" smtClean="0"/>
              <a:t>Composability</a:t>
            </a:r>
            <a:endParaRPr lang="en-US" sz="2000" dirty="0" smtClean="0"/>
          </a:p>
          <a:p>
            <a:pPr lvl="1"/>
            <a:endParaRPr lang="en-US" sz="2400"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model</a:t>
            </a:r>
          </a:p>
          <a:p>
            <a:r>
              <a:rPr lang="en-US" dirty="0" smtClean="0"/>
              <a:t>ND properties</a:t>
            </a:r>
          </a:p>
          <a:p>
            <a:r>
              <a:rPr lang="en-US" dirty="0" smtClean="0"/>
              <a:t>Example ND protocol</a:t>
            </a:r>
          </a:p>
          <a:p>
            <a:r>
              <a:rPr lang="en-US" dirty="0" smtClean="0"/>
              <a:t>Skip proof</a:t>
            </a:r>
          </a:p>
          <a:p>
            <a:r>
              <a:rPr lang="en-US" dirty="0" smtClean="0"/>
              <a:t>Limitations and possible extensions </a:t>
            </a:r>
          </a:p>
        </p:txBody>
      </p:sp>
      <p:sp>
        <p:nvSpPr>
          <p:cNvPr id="4" name="Slide Number Placeholder 3"/>
          <p:cNvSpPr>
            <a:spLocks noGrp="1"/>
          </p:cNvSpPr>
          <p:nvPr>
            <p:ph type="sldNum" sz="quarter" idx="12"/>
          </p:nvPr>
        </p:nvSpPr>
        <p:spPr/>
        <p:txBody>
          <a:bodyPr/>
          <a:lstStyle/>
          <a:p>
            <a:fld id="{B6ABF1A7-A054-4565-9046-77AE40BF21F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Any of the following is a message:</a:t>
            </a:r>
          </a:p>
          <a:p>
            <a:endParaRPr lang="en-US" dirty="0"/>
          </a:p>
          <a:p>
            <a:endParaRPr lang="en-US" dirty="0" smtClean="0"/>
          </a:p>
          <a:p>
            <a:endParaRPr lang="en-US" dirty="0" smtClean="0"/>
          </a:p>
          <a:p>
            <a:endParaRPr lang="en-US" dirty="0" smtClean="0"/>
          </a:p>
          <a:p>
            <a:endParaRPr lang="en-US" dirty="0" smtClean="0"/>
          </a:p>
          <a:p>
            <a:r>
              <a:rPr lang="en-US" dirty="0" smtClean="0"/>
              <a:t>An authenticator is a message:</a:t>
            </a:r>
          </a:p>
          <a:p>
            <a:r>
              <a:rPr lang="en-US" dirty="0" smtClean="0"/>
              <a:t>A concatenation is a message:</a:t>
            </a:r>
          </a:p>
          <a:p>
            <a:r>
              <a:rPr lang="en-US" dirty="0" smtClean="0"/>
              <a:t>Message are essentially terms</a:t>
            </a:r>
          </a:p>
          <a:p>
            <a:pPr lvl="1"/>
            <a:r>
              <a:rPr lang="en-US" dirty="0" err="1" smtClean="0"/>
              <a:t>Subterm</a:t>
            </a:r>
            <a:r>
              <a:rPr lang="en-US" dirty="0" smtClean="0"/>
              <a:t> relation</a:t>
            </a:r>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1223944" y="2105971"/>
            <a:ext cx="3073736" cy="1974314"/>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5692146" y="4345310"/>
            <a:ext cx="1495425" cy="457200"/>
          </a:xfrm>
          <a:prstGeom prst="rect">
            <a:avLst/>
          </a:prstGeom>
          <a:noFill/>
          <a:ln w="9525">
            <a:noFill/>
            <a:miter lim="800000"/>
            <a:headEnd/>
            <a:tailEnd/>
          </a:ln>
          <a:effectLst/>
        </p:spPr>
      </p:pic>
      <p:pic>
        <p:nvPicPr>
          <p:cNvPr id="15366" name="Picture 6"/>
          <p:cNvPicPr>
            <a:picLocks noChangeAspect="1" noChangeArrowheads="1"/>
          </p:cNvPicPr>
          <p:nvPr/>
        </p:nvPicPr>
        <p:blipFill>
          <a:blip r:embed="rId5" cstate="print"/>
          <a:srcRect/>
          <a:stretch>
            <a:fillRect/>
          </a:stretch>
        </p:blipFill>
        <p:spPr bwMode="auto">
          <a:xfrm>
            <a:off x="5578798" y="4786320"/>
            <a:ext cx="1362075" cy="419100"/>
          </a:xfrm>
          <a:prstGeom prst="rect">
            <a:avLst/>
          </a:prstGeom>
          <a:noFill/>
          <a:ln w="9525">
            <a:noFill/>
            <a:miter lim="800000"/>
            <a:headEnd/>
            <a:tailEnd/>
          </a:ln>
          <a:effectLst/>
        </p:spPr>
      </p:pic>
      <p:pic>
        <p:nvPicPr>
          <p:cNvPr id="15367" name="Picture 7"/>
          <p:cNvPicPr>
            <a:picLocks noChangeAspect="1" noChangeArrowheads="1"/>
          </p:cNvPicPr>
          <p:nvPr/>
        </p:nvPicPr>
        <p:blipFill>
          <a:blip r:embed="rId6" cstate="print"/>
          <a:srcRect/>
          <a:stretch>
            <a:fillRect/>
          </a:stretch>
        </p:blipFill>
        <p:spPr bwMode="auto">
          <a:xfrm>
            <a:off x="3610922" y="5650240"/>
            <a:ext cx="381000" cy="419100"/>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B6ABF1A7-A054-4565-9046-77AE40BF21F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 Temporal Structure</a:t>
            </a:r>
            <a:endParaRPr lang="en-US" dirty="0"/>
          </a:p>
        </p:txBody>
      </p:sp>
      <p:sp>
        <p:nvSpPr>
          <p:cNvPr id="3" name="Content Placeholder 2"/>
          <p:cNvSpPr>
            <a:spLocks noGrp="1"/>
          </p:cNvSpPr>
          <p:nvPr>
            <p:ph idx="1"/>
          </p:nvPr>
        </p:nvSpPr>
        <p:spPr/>
        <p:txBody>
          <a:bodyPr/>
          <a:lstStyle/>
          <a:p>
            <a:r>
              <a:rPr lang="en-US" dirty="0" smtClean="0"/>
              <a:t>Message </a:t>
            </a:r>
            <a:r>
              <a:rPr lang="en-US" i="1" dirty="0" smtClean="0">
                <a:latin typeface="Times New Roman" pitchFamily="18" charset="0"/>
                <a:cs typeface="Times New Roman" pitchFamily="18" charset="0"/>
              </a:rPr>
              <a:t>m</a:t>
            </a:r>
            <a:r>
              <a:rPr lang="en-US" dirty="0" smtClean="0"/>
              <a:t> has a duration |</a:t>
            </a:r>
            <a:r>
              <a:rPr lang="en-US" i="1" dirty="0" smtClean="0">
                <a:latin typeface="Times New Roman" pitchFamily="18" charset="0"/>
                <a:cs typeface="Times New Roman" pitchFamily="18" charset="0"/>
              </a:rPr>
              <a:t>m</a:t>
            </a:r>
            <a:r>
              <a:rPr lang="en-US" dirty="0" smtClean="0"/>
              <a:t>|</a:t>
            </a:r>
          </a:p>
          <a:p>
            <a:pPr lvl="1"/>
            <a:r>
              <a:rPr lang="en-US" dirty="0" smtClean="0"/>
              <a:t>message transmission time (bit-rate dependant)</a:t>
            </a:r>
            <a:br>
              <a:rPr lang="en-US" dirty="0" smtClean="0"/>
            </a:br>
            <a:endParaRPr lang="en-US" dirty="0"/>
          </a:p>
          <a:p>
            <a:r>
              <a:rPr lang="en-US" dirty="0" smtClean="0"/>
              <a:t>Duration is preserved by concatenation</a:t>
            </a:r>
          </a:p>
          <a:p>
            <a:endParaRPr lang="en-US" dirty="0"/>
          </a:p>
          <a:p>
            <a:endParaRPr lang="en-US" dirty="0" smtClean="0"/>
          </a:p>
          <a:p>
            <a:endParaRPr lang="en-US" dirty="0"/>
          </a:p>
        </p:txBody>
      </p:sp>
      <p:grpSp>
        <p:nvGrpSpPr>
          <p:cNvPr id="18" name="Group 17"/>
          <p:cNvGrpSpPr/>
          <p:nvPr/>
        </p:nvGrpSpPr>
        <p:grpSpPr>
          <a:xfrm>
            <a:off x="1585896" y="4514856"/>
            <a:ext cx="5214974" cy="428628"/>
            <a:chOff x="1142976" y="4071942"/>
            <a:chExt cx="5214974" cy="428628"/>
          </a:xfrm>
        </p:grpSpPr>
        <p:sp>
          <p:nvSpPr>
            <p:cNvPr id="4" name="Rectangle 3"/>
            <p:cNvSpPr/>
            <p:nvPr/>
          </p:nvSpPr>
          <p:spPr>
            <a:xfrm>
              <a:off x="1142976" y="4071942"/>
              <a:ext cx="928694"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Rectangle 4"/>
            <p:cNvSpPr/>
            <p:nvPr/>
          </p:nvSpPr>
          <p:spPr>
            <a:xfrm>
              <a:off x="2071670" y="4071942"/>
              <a:ext cx="571504"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p:nvSpPr>
          <p:spPr>
            <a:xfrm>
              <a:off x="2643174" y="4071942"/>
              <a:ext cx="785818"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p:nvSpPr>
          <p:spPr>
            <a:xfrm>
              <a:off x="3428992" y="4071942"/>
              <a:ext cx="1571636" cy="428628"/>
            </a:xfrm>
            <a:prstGeom prst="rect">
              <a:avLst/>
            </a:prstGeom>
            <a:ln>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5000628" y="4071942"/>
              <a:ext cx="1357322"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p:nvSpPr>
          <p:spPr>
            <a:xfrm>
              <a:off x="1428728" y="4071942"/>
              <a:ext cx="428322" cy="369332"/>
            </a:xfrm>
            <a:prstGeom prst="rect">
              <a:avLst/>
            </a:prstGeom>
          </p:spPr>
          <p:txBody>
            <a:bodyPr wrap="none">
              <a:spAutoFit/>
            </a:bodyPr>
            <a:lstStyle/>
            <a:p>
              <a:r>
                <a:rPr lang="en-US" i="1" dirty="0" smtClean="0">
                  <a:solidFill>
                    <a:schemeClr val="bg1"/>
                  </a:solidFill>
                  <a:latin typeface="Times New Roman" pitchFamily="18" charset="0"/>
                  <a:cs typeface="Times New Roman" pitchFamily="18" charset="0"/>
                </a:rPr>
                <a:t>m</a:t>
              </a:r>
              <a:r>
                <a:rPr lang="en-US" i="1" baseline="-25000" dirty="0" smtClean="0">
                  <a:solidFill>
                    <a:schemeClr val="bg1"/>
                  </a:solidFill>
                  <a:latin typeface="Times New Roman" pitchFamily="18" charset="0"/>
                  <a:cs typeface="Times New Roman" pitchFamily="18" charset="0"/>
                </a:rPr>
                <a:t>1</a:t>
              </a:r>
              <a:endParaRPr lang="en-US" dirty="0">
                <a:solidFill>
                  <a:schemeClr val="bg1"/>
                </a:solidFill>
                <a:latin typeface="Times New Roman" pitchFamily="18" charset="0"/>
                <a:cs typeface="Times New Roman" pitchFamily="18" charset="0"/>
              </a:endParaRPr>
            </a:p>
          </p:txBody>
        </p:sp>
        <p:sp>
          <p:nvSpPr>
            <p:cNvPr id="11" name="Rectangle 10"/>
            <p:cNvSpPr/>
            <p:nvPr/>
          </p:nvSpPr>
          <p:spPr>
            <a:xfrm>
              <a:off x="2143108" y="4071942"/>
              <a:ext cx="428322" cy="369332"/>
            </a:xfrm>
            <a:prstGeom prst="rect">
              <a:avLst/>
            </a:prstGeom>
          </p:spPr>
          <p:txBody>
            <a:bodyPr wrap="none">
              <a:spAutoFit/>
            </a:bodyPr>
            <a:lstStyle/>
            <a:p>
              <a:r>
                <a:rPr lang="en-US" i="1" dirty="0" smtClean="0">
                  <a:solidFill>
                    <a:schemeClr val="bg1"/>
                  </a:solidFill>
                  <a:latin typeface="Times New Roman" pitchFamily="18" charset="0"/>
                  <a:cs typeface="Times New Roman" pitchFamily="18" charset="0"/>
                </a:rPr>
                <a:t>m</a:t>
              </a:r>
              <a:r>
                <a:rPr lang="en-US" i="1" baseline="-25000" dirty="0" smtClean="0">
                  <a:solidFill>
                    <a:schemeClr val="bg1"/>
                  </a:solidFill>
                  <a:latin typeface="Times New Roman" pitchFamily="18" charset="0"/>
                  <a:cs typeface="Times New Roman" pitchFamily="18" charset="0"/>
                </a:rPr>
                <a:t>2</a:t>
              </a:r>
              <a:endParaRPr lang="en-US" dirty="0">
                <a:solidFill>
                  <a:schemeClr val="bg1"/>
                </a:solidFill>
                <a:latin typeface="Times New Roman" pitchFamily="18" charset="0"/>
                <a:cs typeface="Times New Roman" pitchFamily="18" charset="0"/>
              </a:endParaRPr>
            </a:p>
          </p:txBody>
        </p:sp>
        <p:sp>
          <p:nvSpPr>
            <p:cNvPr id="12" name="Rectangle 11"/>
            <p:cNvSpPr/>
            <p:nvPr/>
          </p:nvSpPr>
          <p:spPr>
            <a:xfrm>
              <a:off x="2857488" y="4071942"/>
              <a:ext cx="428322" cy="369332"/>
            </a:xfrm>
            <a:prstGeom prst="rect">
              <a:avLst/>
            </a:prstGeom>
          </p:spPr>
          <p:txBody>
            <a:bodyPr wrap="none">
              <a:spAutoFit/>
            </a:bodyPr>
            <a:lstStyle/>
            <a:p>
              <a:r>
                <a:rPr lang="en-US" i="1" dirty="0" smtClean="0">
                  <a:solidFill>
                    <a:schemeClr val="bg1"/>
                  </a:solidFill>
                  <a:latin typeface="Times New Roman" pitchFamily="18" charset="0"/>
                  <a:cs typeface="Times New Roman" pitchFamily="18" charset="0"/>
                </a:rPr>
                <a:t>m</a:t>
              </a:r>
              <a:r>
                <a:rPr lang="en-US" i="1" baseline="-25000" dirty="0" smtClean="0">
                  <a:solidFill>
                    <a:schemeClr val="bg1"/>
                  </a:solidFill>
                  <a:latin typeface="Times New Roman" pitchFamily="18" charset="0"/>
                  <a:cs typeface="Times New Roman" pitchFamily="18" charset="0"/>
                </a:rPr>
                <a:t>3</a:t>
              </a:r>
              <a:endParaRPr lang="en-US" dirty="0">
                <a:solidFill>
                  <a:schemeClr val="bg1"/>
                </a:solidFill>
                <a:latin typeface="Times New Roman" pitchFamily="18" charset="0"/>
                <a:cs typeface="Times New Roman" pitchFamily="18" charset="0"/>
              </a:endParaRPr>
            </a:p>
          </p:txBody>
        </p:sp>
        <p:sp>
          <p:nvSpPr>
            <p:cNvPr id="13" name="Rectangle 12"/>
            <p:cNvSpPr/>
            <p:nvPr/>
          </p:nvSpPr>
          <p:spPr>
            <a:xfrm>
              <a:off x="5429256" y="4071942"/>
              <a:ext cx="420308" cy="369332"/>
            </a:xfrm>
            <a:prstGeom prst="rect">
              <a:avLst/>
            </a:prstGeom>
          </p:spPr>
          <p:txBody>
            <a:bodyPr wrap="none">
              <a:spAutoFit/>
            </a:bodyPr>
            <a:lstStyle/>
            <a:p>
              <a:r>
                <a:rPr lang="en-US" i="1" dirty="0" err="1" smtClean="0">
                  <a:solidFill>
                    <a:schemeClr val="bg1"/>
                  </a:solidFill>
                  <a:latin typeface="Times New Roman" pitchFamily="18" charset="0"/>
                  <a:cs typeface="Times New Roman" pitchFamily="18" charset="0"/>
                </a:rPr>
                <a:t>m</a:t>
              </a:r>
              <a:r>
                <a:rPr lang="en-US" i="1" baseline="-25000" dirty="0" err="1" smtClean="0">
                  <a:solidFill>
                    <a:schemeClr val="bg1"/>
                  </a:solidFill>
                  <a:latin typeface="Times New Roman" pitchFamily="18" charset="0"/>
                  <a:cs typeface="Times New Roman" pitchFamily="18" charset="0"/>
                </a:rPr>
                <a:t>k</a:t>
              </a:r>
              <a:endParaRPr lang="en-US" dirty="0">
                <a:solidFill>
                  <a:schemeClr val="bg1"/>
                </a:solidFill>
                <a:latin typeface="Times New Roman" pitchFamily="18" charset="0"/>
                <a:cs typeface="Times New Roman" pitchFamily="18" charset="0"/>
              </a:endParaRPr>
            </a:p>
          </p:txBody>
        </p:sp>
      </p:grpSp>
      <p:pic>
        <p:nvPicPr>
          <p:cNvPr id="14340" name="Picture 4"/>
          <p:cNvPicPr>
            <a:picLocks noChangeAspect="1" noChangeArrowheads="1"/>
          </p:cNvPicPr>
          <p:nvPr/>
        </p:nvPicPr>
        <p:blipFill>
          <a:blip r:embed="rId3" cstate="print"/>
          <a:srcRect/>
          <a:stretch>
            <a:fillRect/>
          </a:stretch>
        </p:blipFill>
        <p:spPr bwMode="auto">
          <a:xfrm>
            <a:off x="2219312" y="3791904"/>
            <a:ext cx="3695700" cy="457200"/>
          </a:xfrm>
          <a:prstGeom prst="rect">
            <a:avLst/>
          </a:prstGeom>
          <a:noFill/>
          <a:ln w="9525">
            <a:noFill/>
            <a:miter lim="800000"/>
            <a:headEnd/>
            <a:tailEnd/>
          </a:ln>
          <a:effectLst/>
        </p:spPr>
      </p:pic>
      <p:sp>
        <p:nvSpPr>
          <p:cNvPr id="19" name="Slide Number Placeholder 18"/>
          <p:cNvSpPr>
            <a:spLocks noGrp="1"/>
          </p:cNvSpPr>
          <p:nvPr>
            <p:ph type="sldNum" sz="quarter" idx="12"/>
          </p:nvPr>
        </p:nvSpPr>
        <p:spPr/>
        <p:txBody>
          <a:bodyPr/>
          <a:lstStyle/>
          <a:p>
            <a:fld id="{B6ABF1A7-A054-4565-9046-77AE40BF21F1}" type="slidenum">
              <a:rPr lang="en-US" smtClean="0"/>
              <a:pPr/>
              <a:t>17</a:t>
            </a:fld>
            <a:endParaRPr lang="en-US"/>
          </a:p>
        </p:txBody>
      </p:sp>
      <p:pic>
        <p:nvPicPr>
          <p:cNvPr id="1026" name="Picture 2"/>
          <p:cNvPicPr>
            <a:picLocks noChangeAspect="1" noChangeArrowheads="1"/>
          </p:cNvPicPr>
          <p:nvPr/>
        </p:nvPicPr>
        <p:blipFill>
          <a:blip r:embed="rId4" cstate="print"/>
          <a:srcRect/>
          <a:stretch>
            <a:fillRect/>
          </a:stretch>
        </p:blipFill>
        <p:spPr bwMode="auto">
          <a:xfrm>
            <a:off x="1536469" y="5807298"/>
            <a:ext cx="5362575" cy="4857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1908089" y="5197948"/>
            <a:ext cx="4800600" cy="58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00040" y="1347776"/>
            <a:ext cx="7362872" cy="2328148"/>
          </a:xfrm>
          <a:prstGeom prst="rect">
            <a:avLst/>
          </a:prstGeom>
          <a:noFill/>
          <a:ln w="9525">
            <a:noFill/>
            <a:miter lim="800000"/>
            <a:headEnd/>
            <a:tailEnd/>
          </a:ln>
          <a:effectLst/>
        </p:spPr>
      </p:pic>
      <p:sp>
        <p:nvSpPr>
          <p:cNvPr id="27" name="Slide Number Placeholder 26"/>
          <p:cNvSpPr>
            <a:spLocks noGrp="1"/>
          </p:cNvSpPr>
          <p:nvPr>
            <p:ph type="sldNum" sz="quarter" idx="12"/>
          </p:nvPr>
        </p:nvSpPr>
        <p:spPr/>
        <p:txBody>
          <a:bodyPr/>
          <a:lstStyle/>
          <a:p>
            <a:fld id="{B6ABF1A7-A054-4565-9046-77AE40BF21F1}" type="slidenum">
              <a:rPr lang="en-US" smtClean="0"/>
              <a:pPr/>
              <a:t>18</a:t>
            </a:fld>
            <a:endParaRPr lang="en-US"/>
          </a:p>
        </p:txBody>
      </p:sp>
      <p:sp>
        <p:nvSpPr>
          <p:cNvPr id="18" name="TextBox 17"/>
          <p:cNvSpPr txBox="1"/>
          <p:nvPr/>
        </p:nvSpPr>
        <p:spPr>
          <a:xfrm>
            <a:off x="4593861" y="4309551"/>
            <a:ext cx="2290627"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t</a:t>
            </a:r>
            <a:r>
              <a:rPr lang="en-US" sz="2800" dirty="0" smtClean="0"/>
              <a:t>  –  start time </a:t>
            </a:r>
            <a:endParaRPr lang="en-US" sz="2800" dirty="0"/>
          </a:p>
        </p:txBody>
      </p:sp>
      <p:sp>
        <p:nvSpPr>
          <p:cNvPr id="19" name="TextBox 18"/>
          <p:cNvSpPr txBox="1"/>
          <p:nvPr/>
        </p:nvSpPr>
        <p:spPr>
          <a:xfrm>
            <a:off x="635580" y="3839994"/>
            <a:ext cx="7495166" cy="523220"/>
          </a:xfrm>
          <a:prstGeom prst="rect">
            <a:avLst/>
          </a:prstGeom>
          <a:noFill/>
        </p:spPr>
        <p:txBody>
          <a:bodyPr wrap="square" rtlCol="0">
            <a:spAutoFit/>
          </a:bodyPr>
          <a:lstStyle/>
          <a:p>
            <a:r>
              <a:rPr lang="en-US" sz="2800" dirty="0" smtClean="0"/>
              <a:t>Events temporal structure: inherited from </a:t>
            </a:r>
            <a:r>
              <a:rPr lang="en-US" sz="2800" i="1" dirty="0" smtClean="0">
                <a:latin typeface="Times New Roman" pitchFamily="18" charset="0"/>
                <a:cs typeface="Times New Roman" pitchFamily="18" charset="0"/>
              </a:rPr>
              <a:t>m</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00040" y="1347776"/>
            <a:ext cx="7362872" cy="2328148"/>
          </a:xfrm>
          <a:prstGeom prst="rect">
            <a:avLst/>
          </a:prstGeom>
          <a:noFill/>
          <a:ln w="9525">
            <a:noFill/>
            <a:miter lim="800000"/>
            <a:headEnd/>
            <a:tailEnd/>
          </a:ln>
          <a:effectLst/>
        </p:spPr>
      </p:pic>
      <p:grpSp>
        <p:nvGrpSpPr>
          <p:cNvPr id="3" name="Group 25"/>
          <p:cNvGrpSpPr/>
          <p:nvPr/>
        </p:nvGrpSpPr>
        <p:grpSpPr>
          <a:xfrm>
            <a:off x="582290" y="5362456"/>
            <a:ext cx="8072494" cy="961731"/>
            <a:chOff x="714348" y="4714884"/>
            <a:chExt cx="8072494" cy="961731"/>
          </a:xfrm>
        </p:grpSpPr>
        <p:cxnSp>
          <p:nvCxnSpPr>
            <p:cNvPr id="24" name="Straight Connector 23"/>
            <p:cNvCxnSpPr/>
            <p:nvPr/>
          </p:nvCxnSpPr>
          <p:spPr>
            <a:xfrm rot="5400000">
              <a:off x="5714214" y="5143512"/>
              <a:ext cx="858050" cy="794"/>
            </a:xfrm>
            <a:prstGeom prst="line">
              <a:avLst/>
            </a:prstGeom>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4" cstate="print"/>
            <a:srcRect/>
            <a:stretch>
              <a:fillRect/>
            </a:stretch>
          </p:blipFill>
          <p:spPr bwMode="auto">
            <a:xfrm>
              <a:off x="714348" y="4714884"/>
              <a:ext cx="3295650" cy="476250"/>
            </a:xfrm>
            <a:prstGeom prst="rect">
              <a:avLst/>
            </a:prstGeom>
            <a:noFill/>
            <a:ln w="9525">
              <a:noFill/>
              <a:miter lim="800000"/>
              <a:headEnd/>
              <a:tailEnd/>
            </a:ln>
            <a:effectLst/>
          </p:spPr>
        </p:pic>
        <p:grpSp>
          <p:nvGrpSpPr>
            <p:cNvPr id="4" name="Group 12"/>
            <p:cNvGrpSpPr/>
            <p:nvPr/>
          </p:nvGrpSpPr>
          <p:grpSpPr>
            <a:xfrm>
              <a:off x="5214942" y="4714884"/>
              <a:ext cx="2286016" cy="428628"/>
              <a:chOff x="1000100" y="5572140"/>
              <a:chExt cx="2286016" cy="428628"/>
            </a:xfrm>
          </p:grpSpPr>
          <p:sp>
            <p:nvSpPr>
              <p:cNvPr id="7" name="Rectangle 6"/>
              <p:cNvSpPr/>
              <p:nvPr/>
            </p:nvSpPr>
            <p:spPr>
              <a:xfrm>
                <a:off x="1000100" y="5572140"/>
                <a:ext cx="928694"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1928794" y="5572140"/>
                <a:ext cx="571504"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p:nvSpPr>
            <p:spPr>
              <a:xfrm>
                <a:off x="2500298" y="5572140"/>
                <a:ext cx="785818"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p:cNvSpPr/>
              <p:nvPr/>
            </p:nvSpPr>
            <p:spPr>
              <a:xfrm>
                <a:off x="2000232" y="5572140"/>
                <a:ext cx="428322" cy="369332"/>
              </a:xfrm>
              <a:prstGeom prst="rect">
                <a:avLst/>
              </a:prstGeom>
            </p:spPr>
            <p:txBody>
              <a:bodyPr wrap="none">
                <a:spAutoFit/>
              </a:bodyPr>
              <a:lstStyle/>
              <a:p>
                <a:r>
                  <a:rPr lang="en-US" i="1" dirty="0" smtClean="0">
                    <a:solidFill>
                      <a:schemeClr val="bg1"/>
                    </a:solidFill>
                    <a:latin typeface="Times New Roman" pitchFamily="18" charset="0"/>
                    <a:cs typeface="Times New Roman" pitchFamily="18" charset="0"/>
                  </a:rPr>
                  <a:t>m</a:t>
                </a:r>
                <a:r>
                  <a:rPr lang="en-US" i="1" baseline="-25000" dirty="0" smtClean="0">
                    <a:solidFill>
                      <a:schemeClr val="bg1"/>
                    </a:solidFill>
                    <a:latin typeface="Times New Roman" pitchFamily="18" charset="0"/>
                    <a:cs typeface="Times New Roman" pitchFamily="18" charset="0"/>
                  </a:rPr>
                  <a:t>1</a:t>
                </a:r>
                <a:endParaRPr lang="en-US" dirty="0">
                  <a:solidFill>
                    <a:schemeClr val="bg1"/>
                  </a:solidFill>
                  <a:latin typeface="Times New Roman" pitchFamily="18" charset="0"/>
                  <a:cs typeface="Times New Roman" pitchFamily="18" charset="0"/>
                </a:endParaRPr>
              </a:p>
            </p:txBody>
          </p:sp>
        </p:grpSp>
        <p:cxnSp>
          <p:nvCxnSpPr>
            <p:cNvPr id="15" name="Straight Connector 14"/>
            <p:cNvCxnSpPr/>
            <p:nvPr/>
          </p:nvCxnSpPr>
          <p:spPr>
            <a:xfrm>
              <a:off x="4286248" y="5143512"/>
              <a:ext cx="4500594" cy="1588"/>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5857884" y="5214950"/>
              <a:ext cx="269626"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grpSp>
      <p:sp>
        <p:nvSpPr>
          <p:cNvPr id="27" name="Slide Number Placeholder 26"/>
          <p:cNvSpPr>
            <a:spLocks noGrp="1"/>
          </p:cNvSpPr>
          <p:nvPr>
            <p:ph type="sldNum" sz="quarter" idx="12"/>
          </p:nvPr>
        </p:nvSpPr>
        <p:spPr/>
        <p:txBody>
          <a:bodyPr/>
          <a:lstStyle/>
          <a:p>
            <a:fld id="{B6ABF1A7-A054-4565-9046-77AE40BF21F1}" type="slidenum">
              <a:rPr lang="en-US" smtClean="0"/>
              <a:pPr/>
              <a:t>19</a:t>
            </a:fld>
            <a:endParaRPr lang="en-US"/>
          </a:p>
        </p:txBody>
      </p:sp>
      <p:sp>
        <p:nvSpPr>
          <p:cNvPr id="20" name="TextBox 19"/>
          <p:cNvSpPr txBox="1"/>
          <p:nvPr/>
        </p:nvSpPr>
        <p:spPr>
          <a:xfrm>
            <a:off x="4593861" y="4309551"/>
            <a:ext cx="2290627"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t</a:t>
            </a:r>
            <a:r>
              <a:rPr lang="en-US" sz="2800" dirty="0" smtClean="0"/>
              <a:t>  –  start time </a:t>
            </a:r>
            <a:endParaRPr lang="en-US" sz="2800" dirty="0"/>
          </a:p>
        </p:txBody>
      </p:sp>
      <p:sp>
        <p:nvSpPr>
          <p:cNvPr id="21" name="TextBox 20"/>
          <p:cNvSpPr txBox="1"/>
          <p:nvPr/>
        </p:nvSpPr>
        <p:spPr>
          <a:xfrm>
            <a:off x="635580" y="3839994"/>
            <a:ext cx="7495166" cy="523220"/>
          </a:xfrm>
          <a:prstGeom prst="rect">
            <a:avLst/>
          </a:prstGeom>
          <a:noFill/>
        </p:spPr>
        <p:txBody>
          <a:bodyPr wrap="square" rtlCol="0">
            <a:spAutoFit/>
          </a:bodyPr>
          <a:lstStyle/>
          <a:p>
            <a:r>
              <a:rPr lang="en-US" sz="2800" dirty="0" smtClean="0"/>
              <a:t>Events temporal structure: inherited from </a:t>
            </a:r>
            <a:r>
              <a:rPr lang="en-US" sz="2800" i="1" dirty="0" smtClean="0">
                <a:latin typeface="Times New Roman" pitchFamily="18" charset="0"/>
                <a:cs typeface="Times New Roman" pitchFamily="18" charset="0"/>
              </a:rPr>
              <a:t>m</a:t>
            </a:r>
            <a:endParaRPr lang="en-US" sz="2800" dirty="0"/>
          </a:p>
        </p:txBody>
      </p:sp>
      <p:sp>
        <p:nvSpPr>
          <p:cNvPr id="22" name="Up-Down Arrow 21"/>
          <p:cNvSpPr/>
          <p:nvPr/>
        </p:nvSpPr>
        <p:spPr>
          <a:xfrm>
            <a:off x="2718486" y="5914767"/>
            <a:ext cx="229260" cy="359417"/>
          </a:xfrm>
          <a:prstGeom prst="upDownArrow">
            <a:avLst>
              <a:gd name="adj1" fmla="val 46600"/>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435" name="Picture 3"/>
          <p:cNvPicPr>
            <a:picLocks noChangeAspect="1" noChangeArrowheads="1"/>
          </p:cNvPicPr>
          <p:nvPr/>
        </p:nvPicPr>
        <p:blipFill>
          <a:blip r:embed="rId5" cstate="print"/>
          <a:srcRect/>
          <a:stretch>
            <a:fillRect/>
          </a:stretch>
        </p:blipFill>
        <p:spPr bwMode="auto">
          <a:xfrm>
            <a:off x="605738" y="6281352"/>
            <a:ext cx="4933950" cy="457200"/>
          </a:xfrm>
          <a:prstGeom prst="rect">
            <a:avLst/>
          </a:prstGeom>
          <a:noFill/>
          <a:ln w="9525">
            <a:noFill/>
            <a:miter lim="800000"/>
            <a:headEnd/>
            <a:tailEnd/>
          </a:ln>
          <a:effectLst/>
        </p:spPr>
      </p:pic>
      <p:sp>
        <p:nvSpPr>
          <p:cNvPr id="19" name="TextBox 18"/>
          <p:cNvSpPr txBox="1"/>
          <p:nvPr/>
        </p:nvSpPr>
        <p:spPr>
          <a:xfrm>
            <a:off x="595618" y="4999839"/>
            <a:ext cx="1864869" cy="400110"/>
          </a:xfrm>
          <a:prstGeom prst="rect">
            <a:avLst/>
          </a:prstGeom>
          <a:noFill/>
        </p:spPr>
        <p:txBody>
          <a:bodyPr wrap="none" rtlCol="0">
            <a:spAutoFit/>
          </a:bodyPr>
          <a:lstStyle/>
          <a:p>
            <a:r>
              <a:rPr lang="en-US" sz="2000" dirty="0" smtClean="0"/>
              <a:t>Useful notation:</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C:\Documents and Settings\poturals\My Documents\epfl\wireless future slides\telos2420_2.jpg"/>
          <p:cNvPicPr>
            <a:picLocks noChangeAspect="1" noChangeArrowheads="1"/>
          </p:cNvPicPr>
          <p:nvPr/>
        </p:nvPicPr>
        <p:blipFill>
          <a:blip r:embed="rId3" cstate="print"/>
          <a:srcRect/>
          <a:stretch>
            <a:fillRect/>
          </a:stretch>
        </p:blipFill>
        <p:spPr bwMode="auto">
          <a:xfrm>
            <a:off x="409552" y="1981192"/>
            <a:ext cx="1990736" cy="1358641"/>
          </a:xfrm>
          <a:prstGeom prst="rect">
            <a:avLst/>
          </a:prstGeom>
          <a:noFill/>
        </p:spPr>
      </p:pic>
      <p:sp>
        <p:nvSpPr>
          <p:cNvPr id="2" name="Title 1"/>
          <p:cNvSpPr>
            <a:spLocks noGrp="1"/>
          </p:cNvSpPr>
          <p:nvPr>
            <p:ph type="title"/>
          </p:nvPr>
        </p:nvSpPr>
        <p:spPr/>
        <p:txBody>
          <a:bodyPr>
            <a:normAutofit/>
          </a:bodyPr>
          <a:lstStyle/>
          <a:p>
            <a:r>
              <a:rPr lang="en-US" dirty="0" smtClean="0"/>
              <a:t>Proliferation of Wireless Networks</a:t>
            </a:r>
            <a:endParaRPr lang="en-US"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2</a:t>
            </a:fld>
            <a:endParaRPr lang="en-US"/>
          </a:p>
        </p:txBody>
      </p:sp>
      <p:grpSp>
        <p:nvGrpSpPr>
          <p:cNvPr id="13" name="Group 12"/>
          <p:cNvGrpSpPr/>
          <p:nvPr/>
        </p:nvGrpSpPr>
        <p:grpSpPr>
          <a:xfrm>
            <a:off x="4300536" y="3609976"/>
            <a:ext cx="4324380" cy="2600342"/>
            <a:chOff x="428596" y="1643050"/>
            <a:chExt cx="7881982" cy="4676343"/>
          </a:xfrm>
        </p:grpSpPr>
        <p:pic>
          <p:nvPicPr>
            <p:cNvPr id="5" name="Picture 2" descr="C:\Documents and Settings\poturals\My Documents\epfl\wireless future slides\camera.jpg"/>
            <p:cNvPicPr>
              <a:picLocks noChangeAspect="1" noChangeArrowheads="1"/>
            </p:cNvPicPr>
            <p:nvPr/>
          </p:nvPicPr>
          <p:blipFill>
            <a:blip r:embed="rId4" cstate="print"/>
            <a:srcRect/>
            <a:stretch>
              <a:fillRect/>
            </a:stretch>
          </p:blipFill>
          <p:spPr bwMode="auto">
            <a:xfrm>
              <a:off x="857224" y="4929198"/>
              <a:ext cx="1643074" cy="1390195"/>
            </a:xfrm>
            <a:prstGeom prst="rect">
              <a:avLst/>
            </a:prstGeom>
            <a:noFill/>
          </p:spPr>
        </p:pic>
        <p:pic>
          <p:nvPicPr>
            <p:cNvPr id="6" name="Picture 4" descr="C:\Documents and Settings\poturals\My Documents\epfl\wireless future slides\fridge.JPG"/>
            <p:cNvPicPr>
              <a:picLocks noChangeAspect="1" noChangeArrowheads="1"/>
            </p:cNvPicPr>
            <p:nvPr/>
          </p:nvPicPr>
          <p:blipFill>
            <a:blip r:embed="rId5" cstate="print"/>
            <a:srcRect/>
            <a:stretch>
              <a:fillRect/>
            </a:stretch>
          </p:blipFill>
          <p:spPr bwMode="auto">
            <a:xfrm>
              <a:off x="6786578" y="3357562"/>
              <a:ext cx="1524000" cy="2865437"/>
            </a:xfrm>
            <a:prstGeom prst="rect">
              <a:avLst/>
            </a:prstGeom>
            <a:noFill/>
          </p:spPr>
        </p:pic>
        <p:pic>
          <p:nvPicPr>
            <p:cNvPr id="7" name="Picture 6" descr="C:\Documents and Settings\poturals\My Documents\epfl\wireless future slides\estarling-digital-frame.jpg"/>
            <p:cNvPicPr>
              <a:picLocks noChangeAspect="1" noChangeArrowheads="1"/>
            </p:cNvPicPr>
            <p:nvPr/>
          </p:nvPicPr>
          <p:blipFill>
            <a:blip r:embed="rId6" cstate="print"/>
            <a:srcRect/>
            <a:stretch>
              <a:fillRect/>
            </a:stretch>
          </p:blipFill>
          <p:spPr bwMode="auto">
            <a:xfrm>
              <a:off x="6572264" y="1643050"/>
              <a:ext cx="1643074" cy="1366006"/>
            </a:xfrm>
            <a:prstGeom prst="rect">
              <a:avLst/>
            </a:prstGeom>
            <a:noFill/>
          </p:spPr>
        </p:pic>
        <p:pic>
          <p:nvPicPr>
            <p:cNvPr id="8" name="Picture 7" descr="C:\Documents and Settings\poturals\My Documents\epfl\wireless future slides\rovio-angle-camera-lift-large-300x199.jpg"/>
            <p:cNvPicPr>
              <a:picLocks noChangeAspect="1" noChangeArrowheads="1"/>
            </p:cNvPicPr>
            <p:nvPr/>
          </p:nvPicPr>
          <p:blipFill>
            <a:blip r:embed="rId7" cstate="print"/>
            <a:srcRect/>
            <a:stretch>
              <a:fillRect/>
            </a:stretch>
          </p:blipFill>
          <p:spPr bwMode="auto">
            <a:xfrm>
              <a:off x="3357554" y="4357694"/>
              <a:ext cx="2857500" cy="1895475"/>
            </a:xfrm>
            <a:prstGeom prst="rect">
              <a:avLst/>
            </a:prstGeom>
            <a:noFill/>
          </p:spPr>
        </p:pic>
        <p:pic>
          <p:nvPicPr>
            <p:cNvPr id="9" name="Picture 8" descr="C:\Documents and Settings\poturals\My Documents\epfl\wireless future slides\wifi_detecting_watch.jpg"/>
            <p:cNvPicPr>
              <a:picLocks noChangeAspect="1" noChangeArrowheads="1"/>
            </p:cNvPicPr>
            <p:nvPr/>
          </p:nvPicPr>
          <p:blipFill>
            <a:blip r:embed="rId8" cstate="print"/>
            <a:srcRect/>
            <a:stretch>
              <a:fillRect/>
            </a:stretch>
          </p:blipFill>
          <p:spPr bwMode="auto">
            <a:xfrm>
              <a:off x="428596" y="3143248"/>
              <a:ext cx="960083" cy="1252522"/>
            </a:xfrm>
            <a:prstGeom prst="rect">
              <a:avLst/>
            </a:prstGeom>
            <a:noFill/>
          </p:spPr>
        </p:pic>
        <p:pic>
          <p:nvPicPr>
            <p:cNvPr id="10" name="Picture 10"/>
            <p:cNvPicPr>
              <a:picLocks noChangeAspect="1" noChangeArrowheads="1"/>
            </p:cNvPicPr>
            <p:nvPr/>
          </p:nvPicPr>
          <p:blipFill>
            <a:blip r:embed="rId9" cstate="print"/>
            <a:srcRect/>
            <a:stretch>
              <a:fillRect/>
            </a:stretch>
          </p:blipFill>
          <p:spPr bwMode="auto">
            <a:xfrm>
              <a:off x="2071670" y="3214686"/>
              <a:ext cx="1214446" cy="1374059"/>
            </a:xfrm>
            <a:prstGeom prst="rect">
              <a:avLst/>
            </a:prstGeom>
            <a:noFill/>
            <a:ln w="9525">
              <a:noFill/>
              <a:miter lim="800000"/>
              <a:headEnd/>
              <a:tailEnd/>
            </a:ln>
            <a:effectLst/>
          </p:spPr>
        </p:pic>
        <p:pic>
          <p:nvPicPr>
            <p:cNvPr id="11" name="Picture 12"/>
            <p:cNvPicPr>
              <a:picLocks noChangeAspect="1" noChangeArrowheads="1"/>
            </p:cNvPicPr>
            <p:nvPr/>
          </p:nvPicPr>
          <p:blipFill>
            <a:blip r:embed="rId10" cstate="print"/>
            <a:srcRect/>
            <a:stretch>
              <a:fillRect/>
            </a:stretch>
          </p:blipFill>
          <p:spPr bwMode="auto">
            <a:xfrm>
              <a:off x="3786182" y="1928802"/>
              <a:ext cx="2345975" cy="1900240"/>
            </a:xfrm>
            <a:prstGeom prst="rect">
              <a:avLst/>
            </a:prstGeom>
            <a:noFill/>
            <a:ln w="9525">
              <a:noFill/>
              <a:miter lim="800000"/>
              <a:headEnd/>
              <a:tailEnd/>
            </a:ln>
            <a:effectLst/>
          </p:spPr>
        </p:pic>
        <p:pic>
          <p:nvPicPr>
            <p:cNvPr id="12" name="Picture 9"/>
            <p:cNvPicPr>
              <a:picLocks noChangeAspect="1" noChangeArrowheads="1"/>
            </p:cNvPicPr>
            <p:nvPr/>
          </p:nvPicPr>
          <p:blipFill>
            <a:blip r:embed="rId11" cstate="print"/>
            <a:srcRect/>
            <a:stretch>
              <a:fillRect/>
            </a:stretch>
          </p:blipFill>
          <p:spPr bwMode="auto">
            <a:xfrm>
              <a:off x="2285984" y="2000240"/>
              <a:ext cx="1000132" cy="1000132"/>
            </a:xfrm>
            <a:prstGeom prst="rect">
              <a:avLst/>
            </a:prstGeom>
            <a:noFill/>
            <a:ln w="9525">
              <a:noFill/>
              <a:miter lim="800000"/>
              <a:headEnd/>
              <a:tailEnd/>
            </a:ln>
            <a:effectLst/>
          </p:spPr>
        </p:pic>
      </p:grpSp>
      <p:pic>
        <p:nvPicPr>
          <p:cNvPr id="43" name="Picture 5" descr="C:\Documents and Settings\poturals\My Documents\epfl\wireless future slides\MICAz_Lg.jpg"/>
          <p:cNvPicPr>
            <a:picLocks noChangeAspect="1" noChangeArrowheads="1"/>
          </p:cNvPicPr>
          <p:nvPr/>
        </p:nvPicPr>
        <p:blipFill>
          <a:blip r:embed="rId12" cstate="print"/>
          <a:srcRect/>
          <a:stretch>
            <a:fillRect/>
          </a:stretch>
        </p:blipFill>
        <p:spPr bwMode="auto">
          <a:xfrm>
            <a:off x="6291272" y="1347776"/>
            <a:ext cx="998446" cy="891860"/>
          </a:xfrm>
          <a:prstGeom prst="rect">
            <a:avLst/>
          </a:prstGeom>
          <a:noFill/>
        </p:spPr>
      </p:pic>
      <p:pic>
        <p:nvPicPr>
          <p:cNvPr id="46" name="Picture 6" descr="C:\Documents and Settings\poturals\My Documents\epfl\wireless future slides\imote2_4.jpg"/>
          <p:cNvPicPr>
            <a:picLocks noChangeAspect="1" noChangeArrowheads="1"/>
          </p:cNvPicPr>
          <p:nvPr/>
        </p:nvPicPr>
        <p:blipFill>
          <a:blip r:embed="rId13" cstate="print"/>
          <a:srcRect/>
          <a:stretch>
            <a:fillRect/>
          </a:stretch>
        </p:blipFill>
        <p:spPr bwMode="auto">
          <a:xfrm>
            <a:off x="2309800" y="1619240"/>
            <a:ext cx="983959" cy="724090"/>
          </a:xfrm>
          <a:prstGeom prst="rect">
            <a:avLst/>
          </a:prstGeom>
          <a:noFill/>
        </p:spPr>
      </p:pic>
      <p:pic>
        <p:nvPicPr>
          <p:cNvPr id="49" name="Picture 3" descr="C:\Documents and Settings\poturals\My Documents\epfl\wireless future slides\IRIS_sml.jpg"/>
          <p:cNvPicPr>
            <a:picLocks noChangeAspect="1" noChangeArrowheads="1"/>
          </p:cNvPicPr>
          <p:nvPr/>
        </p:nvPicPr>
        <p:blipFill>
          <a:blip r:embed="rId14" cstate="print"/>
          <a:srcRect/>
          <a:stretch>
            <a:fillRect/>
          </a:stretch>
        </p:blipFill>
        <p:spPr bwMode="auto">
          <a:xfrm>
            <a:off x="5024440" y="1347776"/>
            <a:ext cx="868213" cy="834038"/>
          </a:xfrm>
          <a:prstGeom prst="rect">
            <a:avLst/>
          </a:prstGeom>
          <a:noFill/>
        </p:spPr>
      </p:pic>
      <p:pic>
        <p:nvPicPr>
          <p:cNvPr id="53" name="Picture 2"/>
          <p:cNvPicPr>
            <a:picLocks noChangeAspect="1" noChangeArrowheads="1"/>
          </p:cNvPicPr>
          <p:nvPr/>
        </p:nvPicPr>
        <p:blipFill>
          <a:blip r:embed="rId15" cstate="print"/>
          <a:srcRect/>
          <a:stretch>
            <a:fillRect/>
          </a:stretch>
        </p:blipFill>
        <p:spPr bwMode="auto">
          <a:xfrm>
            <a:off x="3667120" y="1619240"/>
            <a:ext cx="955579" cy="487268"/>
          </a:xfrm>
          <a:prstGeom prst="rect">
            <a:avLst/>
          </a:prstGeom>
          <a:noFill/>
          <a:ln w="9525">
            <a:noFill/>
            <a:miter lim="800000"/>
            <a:headEnd/>
            <a:tailEnd/>
          </a:ln>
          <a:effectLst/>
        </p:spPr>
      </p:pic>
      <p:sp>
        <p:nvSpPr>
          <p:cNvPr id="55" name="TextBox 54"/>
          <p:cNvSpPr txBox="1"/>
          <p:nvPr/>
        </p:nvSpPr>
        <p:spPr>
          <a:xfrm>
            <a:off x="2943216" y="2343144"/>
            <a:ext cx="3432093" cy="461665"/>
          </a:xfrm>
          <a:prstGeom prst="rect">
            <a:avLst/>
          </a:prstGeom>
          <a:noFill/>
        </p:spPr>
        <p:txBody>
          <a:bodyPr wrap="none" rtlCol="0">
            <a:spAutoFit/>
          </a:bodyPr>
          <a:lstStyle/>
          <a:p>
            <a:r>
              <a:rPr lang="en-US" sz="2400" dirty="0" smtClean="0"/>
              <a:t>Wireless Sensor Networks</a:t>
            </a:r>
            <a:endParaRPr lang="en-US" sz="2400" dirty="0"/>
          </a:p>
        </p:txBody>
      </p:sp>
      <p:sp>
        <p:nvSpPr>
          <p:cNvPr id="56" name="TextBox 55"/>
          <p:cNvSpPr txBox="1"/>
          <p:nvPr/>
        </p:nvSpPr>
        <p:spPr>
          <a:xfrm>
            <a:off x="4210048" y="3338512"/>
            <a:ext cx="4666919" cy="461665"/>
          </a:xfrm>
          <a:prstGeom prst="rect">
            <a:avLst/>
          </a:prstGeom>
          <a:noFill/>
        </p:spPr>
        <p:txBody>
          <a:bodyPr wrap="none" rtlCol="0">
            <a:spAutoFit/>
          </a:bodyPr>
          <a:lstStyle/>
          <a:p>
            <a:r>
              <a:rPr lang="en-US" sz="2400" dirty="0" err="1" smtClean="0"/>
              <a:t>WiFi</a:t>
            </a:r>
            <a:r>
              <a:rPr lang="en-US" sz="2400" dirty="0" smtClean="0"/>
              <a:t> and Bluetooth enabled devices</a:t>
            </a:r>
            <a:endParaRPr lang="en-US" sz="2400" dirty="0"/>
          </a:p>
        </p:txBody>
      </p:sp>
      <p:sp>
        <p:nvSpPr>
          <p:cNvPr id="57" name="TextBox 56"/>
          <p:cNvSpPr txBox="1"/>
          <p:nvPr/>
        </p:nvSpPr>
        <p:spPr>
          <a:xfrm>
            <a:off x="2038336" y="5238760"/>
            <a:ext cx="758541" cy="461665"/>
          </a:xfrm>
          <a:prstGeom prst="rect">
            <a:avLst/>
          </a:prstGeom>
          <a:noFill/>
        </p:spPr>
        <p:txBody>
          <a:bodyPr wrap="none" rtlCol="0">
            <a:spAutoFit/>
          </a:bodyPr>
          <a:lstStyle/>
          <a:p>
            <a:r>
              <a:rPr lang="en-US" sz="2400" dirty="0" smtClean="0"/>
              <a:t>RFID</a:t>
            </a:r>
            <a:endParaRPr lang="en-US" sz="2400" dirty="0"/>
          </a:p>
        </p:txBody>
      </p:sp>
      <p:pic>
        <p:nvPicPr>
          <p:cNvPr id="58" name="Picture 2"/>
          <p:cNvPicPr>
            <a:picLocks noChangeAspect="1" noChangeArrowheads="1"/>
          </p:cNvPicPr>
          <p:nvPr/>
        </p:nvPicPr>
        <p:blipFill>
          <a:blip r:embed="rId16" cstate="print"/>
          <a:srcRect/>
          <a:stretch>
            <a:fillRect/>
          </a:stretch>
        </p:blipFill>
        <p:spPr bwMode="auto">
          <a:xfrm>
            <a:off x="409552" y="4243392"/>
            <a:ext cx="1538139" cy="1638297"/>
          </a:xfrm>
          <a:prstGeom prst="rect">
            <a:avLst/>
          </a:prstGeom>
          <a:noFill/>
          <a:ln w="9525">
            <a:noFill/>
            <a:miter lim="800000"/>
            <a:headEnd/>
            <a:tailEnd/>
          </a:ln>
          <a:effectLst/>
        </p:spPr>
      </p:pic>
      <p:pic>
        <p:nvPicPr>
          <p:cNvPr id="59" name="Picture 3"/>
          <p:cNvPicPr>
            <a:picLocks noChangeAspect="1" noChangeArrowheads="1"/>
          </p:cNvPicPr>
          <p:nvPr/>
        </p:nvPicPr>
        <p:blipFill>
          <a:blip r:embed="rId17" cstate="print"/>
          <a:srcRect/>
          <a:stretch>
            <a:fillRect/>
          </a:stretch>
        </p:blipFill>
        <p:spPr bwMode="auto">
          <a:xfrm>
            <a:off x="2400288" y="4514856"/>
            <a:ext cx="574773" cy="570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a:t>
            </a:r>
            <a:endParaRPr lang="en-US" dirty="0"/>
          </a:p>
        </p:txBody>
      </p:sp>
      <p:sp>
        <p:nvSpPr>
          <p:cNvPr id="24" name="Content Placeholder 23"/>
          <p:cNvSpPr>
            <a:spLocks noGrp="1"/>
          </p:cNvSpPr>
          <p:nvPr>
            <p:ph idx="1"/>
          </p:nvPr>
        </p:nvSpPr>
        <p:spPr/>
        <p:txBody>
          <a:bodyPr/>
          <a:lstStyle/>
          <a:p>
            <a:r>
              <a:rPr lang="en-US" dirty="0" smtClean="0"/>
              <a:t>A </a:t>
            </a:r>
            <a:r>
              <a:rPr lang="en-US" b="1" i="1" dirty="0" smtClean="0"/>
              <a:t>trace </a:t>
            </a:r>
            <a:r>
              <a:rPr lang="en-US" dirty="0" smtClean="0"/>
              <a:t>model a system execution</a:t>
            </a:r>
            <a:endParaRPr lang="en-US" i="1" dirty="0" smtClean="0"/>
          </a:p>
          <a:p>
            <a:r>
              <a:rPr lang="en-US" dirty="0" smtClean="0"/>
              <a:t>A trace </a:t>
            </a:r>
            <a:r>
              <a:rPr lang="en-US" dirty="0" smtClean="0">
                <a:sym typeface="Symbol"/>
              </a:rPr>
              <a:t> in  </a:t>
            </a:r>
            <a:r>
              <a:rPr lang="en-US" dirty="0" smtClean="0"/>
              <a:t>is a set of events</a:t>
            </a:r>
          </a:p>
          <a:p>
            <a:endParaRPr lang="en-US" dirty="0" smtClean="0"/>
          </a:p>
        </p:txBody>
      </p:sp>
      <p:sp>
        <p:nvSpPr>
          <p:cNvPr id="10" name="Slide Number Placeholder 9"/>
          <p:cNvSpPr>
            <a:spLocks noGrp="1"/>
          </p:cNvSpPr>
          <p:nvPr>
            <p:ph type="sldNum" sz="quarter" idx="12"/>
          </p:nvPr>
        </p:nvSpPr>
        <p:spPr/>
        <p:txBody>
          <a:bodyPr/>
          <a:lstStyle/>
          <a:p>
            <a:fld id="{2DA85B93-9471-4801-9077-5AE3F4F84169}" type="slidenum">
              <a:rPr lang="en-US" smtClean="0"/>
              <a:pPr/>
              <a:t>20</a:t>
            </a:fld>
            <a:endParaRPr lang="en-US" dirty="0"/>
          </a:p>
        </p:txBody>
      </p:sp>
      <p:grpSp>
        <p:nvGrpSpPr>
          <p:cNvPr id="23" name="Group 22"/>
          <p:cNvGrpSpPr/>
          <p:nvPr/>
        </p:nvGrpSpPr>
        <p:grpSpPr>
          <a:xfrm>
            <a:off x="571472" y="2871989"/>
            <a:ext cx="7674838" cy="2940522"/>
            <a:chOff x="571472" y="2795584"/>
            <a:chExt cx="7674838" cy="3016927"/>
          </a:xfrm>
        </p:grpSpPr>
        <p:pic>
          <p:nvPicPr>
            <p:cNvPr id="3080" name="Picture 8"/>
            <p:cNvPicPr>
              <a:picLocks noChangeAspect="1" noChangeArrowheads="1"/>
            </p:cNvPicPr>
            <p:nvPr/>
          </p:nvPicPr>
          <p:blipFill>
            <a:blip r:embed="rId3" cstate="print"/>
            <a:srcRect/>
            <a:stretch>
              <a:fillRect/>
            </a:stretch>
          </p:blipFill>
          <p:spPr bwMode="auto">
            <a:xfrm>
              <a:off x="3664219" y="5431511"/>
              <a:ext cx="1924050" cy="3810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4213279" y="4814565"/>
              <a:ext cx="2019300" cy="390525"/>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5531685" y="2802770"/>
              <a:ext cx="2714625" cy="4000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4190435" y="3786914"/>
              <a:ext cx="1724025" cy="4000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7" cstate="print"/>
            <a:srcRect/>
            <a:stretch>
              <a:fillRect/>
            </a:stretch>
          </p:blipFill>
          <p:spPr bwMode="auto">
            <a:xfrm>
              <a:off x="3124192" y="2818831"/>
              <a:ext cx="1962150" cy="3619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8" cstate="print"/>
            <a:srcRect/>
            <a:stretch>
              <a:fillRect/>
            </a:stretch>
          </p:blipFill>
          <p:spPr bwMode="auto">
            <a:xfrm>
              <a:off x="1314432" y="2795584"/>
              <a:ext cx="1733550" cy="390525"/>
            </a:xfrm>
            <a:prstGeom prst="rect">
              <a:avLst/>
            </a:prstGeom>
            <a:noFill/>
            <a:ln w="9525">
              <a:noFill/>
              <a:miter lim="800000"/>
              <a:headEnd/>
              <a:tailEnd/>
            </a:ln>
            <a:effectLst/>
          </p:spPr>
        </p:pic>
        <p:cxnSp>
          <p:nvCxnSpPr>
            <p:cNvPr id="15" name="Straight Connector 14"/>
            <p:cNvCxnSpPr/>
            <p:nvPr/>
          </p:nvCxnSpPr>
          <p:spPr>
            <a:xfrm>
              <a:off x="1000100" y="3286124"/>
              <a:ext cx="7143800" cy="1588"/>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000100" y="4286256"/>
              <a:ext cx="7143800" cy="1588"/>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000100" y="5286388"/>
              <a:ext cx="7143800" cy="1588"/>
            </a:xfrm>
            <a:prstGeom prst="line">
              <a:avLst/>
            </a:prstGeom>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71472" y="3000372"/>
              <a:ext cx="404278"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A</a:t>
              </a:r>
              <a:endParaRPr lang="en-US" sz="2800" i="1" dirty="0">
                <a:latin typeface="Times New Roman" pitchFamily="18" charset="0"/>
                <a:cs typeface="Times New Roman" pitchFamily="18" charset="0"/>
              </a:endParaRPr>
            </a:p>
          </p:txBody>
        </p:sp>
        <p:sp>
          <p:nvSpPr>
            <p:cNvPr id="31" name="TextBox 30"/>
            <p:cNvSpPr txBox="1"/>
            <p:nvPr/>
          </p:nvSpPr>
          <p:spPr>
            <a:xfrm>
              <a:off x="571472" y="4000504"/>
              <a:ext cx="404278"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B</a:t>
              </a:r>
              <a:endParaRPr lang="en-US" sz="2800" i="1" dirty="0">
                <a:latin typeface="Times New Roman" pitchFamily="18" charset="0"/>
                <a:cs typeface="Times New Roman" pitchFamily="18" charset="0"/>
              </a:endParaRPr>
            </a:p>
          </p:txBody>
        </p:sp>
        <p:sp>
          <p:nvSpPr>
            <p:cNvPr id="32" name="TextBox 31"/>
            <p:cNvSpPr txBox="1"/>
            <p:nvPr/>
          </p:nvSpPr>
          <p:spPr>
            <a:xfrm>
              <a:off x="571472" y="5000636"/>
              <a:ext cx="423514"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C</a:t>
              </a:r>
              <a:endParaRPr lang="en-US" sz="2800" i="1" dirty="0">
                <a:latin typeface="Times New Roman" pitchFamily="18" charset="0"/>
                <a:cs typeface="Times New Roman" pitchFamily="18" charset="0"/>
              </a:endParaRPr>
            </a:p>
          </p:txBody>
        </p:sp>
        <p:sp>
          <p:nvSpPr>
            <p:cNvPr id="34" name="Rectangle 33"/>
            <p:cNvSpPr/>
            <p:nvPr/>
          </p:nvSpPr>
          <p:spPr>
            <a:xfrm>
              <a:off x="1428728" y="3143248"/>
              <a:ext cx="1214446"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5" name="Rectangle 34"/>
            <p:cNvSpPr/>
            <p:nvPr/>
          </p:nvSpPr>
          <p:spPr>
            <a:xfrm>
              <a:off x="3214678" y="3143248"/>
              <a:ext cx="78581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8" name="Rectangle 37"/>
            <p:cNvSpPr/>
            <p:nvPr/>
          </p:nvSpPr>
          <p:spPr>
            <a:xfrm>
              <a:off x="5643570" y="3143248"/>
              <a:ext cx="7143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1" name="Rectangle 40"/>
            <p:cNvSpPr/>
            <p:nvPr/>
          </p:nvSpPr>
          <p:spPr>
            <a:xfrm>
              <a:off x="4286248" y="4143380"/>
              <a:ext cx="78581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2" name="Rectangle 41"/>
            <p:cNvSpPr/>
            <p:nvPr/>
          </p:nvSpPr>
          <p:spPr>
            <a:xfrm>
              <a:off x="4286248" y="5143512"/>
              <a:ext cx="1785950"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3" name="Rectangle 42"/>
            <p:cNvSpPr/>
            <p:nvPr/>
          </p:nvSpPr>
          <p:spPr>
            <a:xfrm>
              <a:off x="3714744" y="5286388"/>
              <a:ext cx="1214446"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a:t>
            </a:r>
            <a:endParaRPr lang="en-US" dirty="0"/>
          </a:p>
        </p:txBody>
      </p:sp>
      <p:sp>
        <p:nvSpPr>
          <p:cNvPr id="24" name="Content Placeholder 23"/>
          <p:cNvSpPr>
            <a:spLocks noGrp="1"/>
          </p:cNvSpPr>
          <p:nvPr>
            <p:ph idx="1"/>
          </p:nvPr>
        </p:nvSpPr>
        <p:spPr>
          <a:xfrm>
            <a:off x="457200" y="1600200"/>
            <a:ext cx="8229600" cy="5071056"/>
          </a:xfrm>
        </p:spPr>
        <p:txBody>
          <a:bodyPr/>
          <a:lstStyle/>
          <a:p>
            <a:r>
              <a:rPr lang="en-US" dirty="0" smtClean="0"/>
              <a:t>A </a:t>
            </a:r>
            <a:r>
              <a:rPr lang="en-US" b="1" i="1" dirty="0" smtClean="0"/>
              <a:t>trace </a:t>
            </a:r>
            <a:r>
              <a:rPr lang="en-US" dirty="0" smtClean="0"/>
              <a:t>model a system execution</a:t>
            </a:r>
            <a:endParaRPr lang="en-US" i="1" dirty="0" smtClean="0"/>
          </a:p>
          <a:p>
            <a:r>
              <a:rPr lang="en-US" dirty="0" smtClean="0"/>
              <a:t>A trace </a:t>
            </a:r>
            <a:r>
              <a:rPr lang="en-US" dirty="0" smtClean="0">
                <a:sym typeface="Symbol"/>
              </a:rPr>
              <a:t> in  </a:t>
            </a:r>
            <a:r>
              <a:rPr lang="en-US" dirty="0" smtClean="0"/>
              <a:t>is a set of events</a:t>
            </a:r>
          </a:p>
        </p:txBody>
      </p:sp>
      <p:sp>
        <p:nvSpPr>
          <p:cNvPr id="10" name="Slide Number Placeholder 9"/>
          <p:cNvSpPr>
            <a:spLocks noGrp="1"/>
          </p:cNvSpPr>
          <p:nvPr>
            <p:ph type="sldNum" sz="quarter" idx="12"/>
          </p:nvPr>
        </p:nvSpPr>
        <p:spPr/>
        <p:txBody>
          <a:bodyPr/>
          <a:lstStyle/>
          <a:p>
            <a:fld id="{2DA85B93-9471-4801-9077-5AE3F4F84169}" type="slidenum">
              <a:rPr lang="en-US" smtClean="0"/>
              <a:pPr/>
              <a:t>21</a:t>
            </a:fld>
            <a:endParaRPr lang="en-US" dirty="0"/>
          </a:p>
        </p:txBody>
      </p:sp>
      <p:grpSp>
        <p:nvGrpSpPr>
          <p:cNvPr id="26" name="Group 25"/>
          <p:cNvGrpSpPr/>
          <p:nvPr/>
        </p:nvGrpSpPr>
        <p:grpSpPr>
          <a:xfrm>
            <a:off x="571472" y="2871990"/>
            <a:ext cx="7674838" cy="2940522"/>
            <a:chOff x="571472" y="2795584"/>
            <a:chExt cx="7674838" cy="3016927"/>
          </a:xfrm>
        </p:grpSpPr>
        <p:pic>
          <p:nvPicPr>
            <p:cNvPr id="3080" name="Picture 8"/>
            <p:cNvPicPr>
              <a:picLocks noChangeAspect="1" noChangeArrowheads="1"/>
            </p:cNvPicPr>
            <p:nvPr/>
          </p:nvPicPr>
          <p:blipFill>
            <a:blip r:embed="rId3" cstate="print"/>
            <a:srcRect/>
            <a:stretch>
              <a:fillRect/>
            </a:stretch>
          </p:blipFill>
          <p:spPr bwMode="auto">
            <a:xfrm>
              <a:off x="3664219" y="5431511"/>
              <a:ext cx="1924050" cy="3810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4213279" y="4814565"/>
              <a:ext cx="2019300" cy="390525"/>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5531685" y="2802770"/>
              <a:ext cx="2714625" cy="4000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4190435" y="3786914"/>
              <a:ext cx="1724025" cy="4000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7" cstate="print"/>
            <a:srcRect/>
            <a:stretch>
              <a:fillRect/>
            </a:stretch>
          </p:blipFill>
          <p:spPr bwMode="auto">
            <a:xfrm>
              <a:off x="3124192" y="2818831"/>
              <a:ext cx="1962150" cy="3619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8" cstate="print"/>
            <a:srcRect/>
            <a:stretch>
              <a:fillRect/>
            </a:stretch>
          </p:blipFill>
          <p:spPr bwMode="auto">
            <a:xfrm>
              <a:off x="1314432" y="2795584"/>
              <a:ext cx="1733550" cy="390525"/>
            </a:xfrm>
            <a:prstGeom prst="rect">
              <a:avLst/>
            </a:prstGeom>
            <a:noFill/>
            <a:ln w="9525">
              <a:noFill/>
              <a:miter lim="800000"/>
              <a:headEnd/>
              <a:tailEnd/>
            </a:ln>
            <a:effectLst/>
          </p:spPr>
        </p:pic>
        <p:cxnSp>
          <p:nvCxnSpPr>
            <p:cNvPr id="15" name="Straight Connector 14"/>
            <p:cNvCxnSpPr/>
            <p:nvPr/>
          </p:nvCxnSpPr>
          <p:spPr>
            <a:xfrm>
              <a:off x="1000100" y="3286124"/>
              <a:ext cx="7143800" cy="1588"/>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000100" y="4286256"/>
              <a:ext cx="7143800" cy="1588"/>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000100" y="5286388"/>
              <a:ext cx="7143800" cy="1588"/>
            </a:xfrm>
            <a:prstGeom prst="line">
              <a:avLst/>
            </a:prstGeom>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71472" y="3000372"/>
              <a:ext cx="404278"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A</a:t>
              </a:r>
              <a:endParaRPr lang="en-US" sz="2800" i="1" dirty="0">
                <a:latin typeface="Times New Roman" pitchFamily="18" charset="0"/>
                <a:cs typeface="Times New Roman" pitchFamily="18" charset="0"/>
              </a:endParaRPr>
            </a:p>
          </p:txBody>
        </p:sp>
        <p:sp>
          <p:nvSpPr>
            <p:cNvPr id="31" name="TextBox 30"/>
            <p:cNvSpPr txBox="1"/>
            <p:nvPr/>
          </p:nvSpPr>
          <p:spPr>
            <a:xfrm>
              <a:off x="571472" y="4000504"/>
              <a:ext cx="404278"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B</a:t>
              </a:r>
              <a:endParaRPr lang="en-US" sz="2800" i="1" dirty="0">
                <a:latin typeface="Times New Roman" pitchFamily="18" charset="0"/>
                <a:cs typeface="Times New Roman" pitchFamily="18" charset="0"/>
              </a:endParaRPr>
            </a:p>
          </p:txBody>
        </p:sp>
        <p:sp>
          <p:nvSpPr>
            <p:cNvPr id="32" name="TextBox 31"/>
            <p:cNvSpPr txBox="1"/>
            <p:nvPr/>
          </p:nvSpPr>
          <p:spPr>
            <a:xfrm>
              <a:off x="571472" y="5000636"/>
              <a:ext cx="423514"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C</a:t>
              </a:r>
              <a:endParaRPr lang="en-US" sz="2800" i="1" dirty="0">
                <a:latin typeface="Times New Roman" pitchFamily="18" charset="0"/>
                <a:cs typeface="Times New Roman" pitchFamily="18" charset="0"/>
              </a:endParaRPr>
            </a:p>
          </p:txBody>
        </p:sp>
        <p:sp>
          <p:nvSpPr>
            <p:cNvPr id="34" name="Rectangle 33"/>
            <p:cNvSpPr/>
            <p:nvPr/>
          </p:nvSpPr>
          <p:spPr>
            <a:xfrm>
              <a:off x="1428728" y="3143248"/>
              <a:ext cx="1214446"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5" name="Rectangle 34"/>
            <p:cNvSpPr/>
            <p:nvPr/>
          </p:nvSpPr>
          <p:spPr>
            <a:xfrm>
              <a:off x="3214678" y="3143248"/>
              <a:ext cx="78581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8" name="Rectangle 37"/>
            <p:cNvSpPr/>
            <p:nvPr/>
          </p:nvSpPr>
          <p:spPr>
            <a:xfrm>
              <a:off x="5643570" y="3143248"/>
              <a:ext cx="7143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1" name="Rectangle 40"/>
            <p:cNvSpPr/>
            <p:nvPr/>
          </p:nvSpPr>
          <p:spPr>
            <a:xfrm>
              <a:off x="4286248" y="4143380"/>
              <a:ext cx="78581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2" name="Rectangle 41"/>
            <p:cNvSpPr/>
            <p:nvPr/>
          </p:nvSpPr>
          <p:spPr>
            <a:xfrm>
              <a:off x="4286248" y="5143512"/>
              <a:ext cx="1785950"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3" name="Rectangle 42"/>
            <p:cNvSpPr/>
            <p:nvPr/>
          </p:nvSpPr>
          <p:spPr>
            <a:xfrm>
              <a:off x="3714744" y="5286388"/>
              <a:ext cx="1214446"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3" name="Group 52"/>
            <p:cNvGrpSpPr/>
            <p:nvPr/>
          </p:nvGrpSpPr>
          <p:grpSpPr>
            <a:xfrm>
              <a:off x="3214678" y="3286124"/>
              <a:ext cx="1857388" cy="1000132"/>
              <a:chOff x="3214678" y="3286124"/>
              <a:chExt cx="1857388" cy="1000132"/>
            </a:xfrm>
          </p:grpSpPr>
          <p:cxnSp>
            <p:nvCxnSpPr>
              <p:cNvPr id="36" name="Straight Arrow Connector 35"/>
              <p:cNvCxnSpPr/>
              <p:nvPr/>
            </p:nvCxnSpPr>
            <p:spPr>
              <a:xfrm rot="10800000">
                <a:off x="3214678" y="3286124"/>
                <a:ext cx="1071570" cy="100013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a:off x="4000496" y="3286124"/>
                <a:ext cx="1071570" cy="100013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9" name="Rectangle 28"/>
          <p:cNvSpPr/>
          <p:nvPr/>
        </p:nvSpPr>
        <p:spPr>
          <a:xfrm>
            <a:off x="1554208" y="4797558"/>
            <a:ext cx="6400800" cy="1043188"/>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i="1" dirty="0" smtClean="0"/>
              <a:t>A</a:t>
            </a:r>
            <a:r>
              <a:rPr lang="en-US" sz="2800" dirty="0" smtClean="0"/>
              <a:t> receives </a:t>
            </a:r>
            <a:r>
              <a:rPr lang="en-US" sz="2800" i="1" dirty="0" smtClean="0"/>
              <a:t>m</a:t>
            </a:r>
            <a:r>
              <a:rPr lang="en-US" sz="2800" i="1" baseline="-25000" dirty="0" smtClean="0"/>
              <a:t>2</a:t>
            </a:r>
            <a:r>
              <a:rPr lang="en-US" sz="2800" dirty="0" smtClean="0"/>
              <a:t> before B sends it…</a:t>
            </a:r>
            <a:endParaRPr lang="en-US" sz="2800" i="1" baseline="-25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a:t>
            </a:r>
            <a:endParaRPr lang="en-US" dirty="0"/>
          </a:p>
        </p:txBody>
      </p:sp>
      <p:sp>
        <p:nvSpPr>
          <p:cNvPr id="24" name="Content Placeholder 23"/>
          <p:cNvSpPr>
            <a:spLocks noGrp="1"/>
          </p:cNvSpPr>
          <p:nvPr>
            <p:ph idx="1"/>
          </p:nvPr>
        </p:nvSpPr>
        <p:spPr>
          <a:xfrm>
            <a:off x="457200" y="1600200"/>
            <a:ext cx="8229600" cy="5071056"/>
          </a:xfrm>
        </p:spPr>
        <p:txBody>
          <a:bodyPr/>
          <a:lstStyle/>
          <a:p>
            <a:r>
              <a:rPr lang="en-US" dirty="0" smtClean="0"/>
              <a:t>A </a:t>
            </a:r>
            <a:r>
              <a:rPr lang="en-US" b="1" i="1" dirty="0" smtClean="0"/>
              <a:t>trace </a:t>
            </a:r>
            <a:r>
              <a:rPr lang="en-US" dirty="0" smtClean="0"/>
              <a:t>model a system execution</a:t>
            </a:r>
            <a:endParaRPr lang="en-US" i="1" dirty="0" smtClean="0"/>
          </a:p>
          <a:p>
            <a:r>
              <a:rPr lang="en-US" dirty="0" smtClean="0"/>
              <a:t>A trace </a:t>
            </a:r>
            <a:r>
              <a:rPr lang="en-US" dirty="0" smtClean="0">
                <a:sym typeface="Symbol"/>
              </a:rPr>
              <a:t> in  </a:t>
            </a:r>
            <a:r>
              <a:rPr lang="en-US" dirty="0" smtClean="0"/>
              <a:t>is a set of events</a:t>
            </a:r>
          </a:p>
        </p:txBody>
      </p:sp>
      <p:sp>
        <p:nvSpPr>
          <p:cNvPr id="10" name="Slide Number Placeholder 9"/>
          <p:cNvSpPr>
            <a:spLocks noGrp="1"/>
          </p:cNvSpPr>
          <p:nvPr>
            <p:ph type="sldNum" sz="quarter" idx="12"/>
          </p:nvPr>
        </p:nvSpPr>
        <p:spPr/>
        <p:txBody>
          <a:bodyPr/>
          <a:lstStyle/>
          <a:p>
            <a:fld id="{2DA85B93-9471-4801-9077-5AE3F4F84169}" type="slidenum">
              <a:rPr lang="en-US" smtClean="0"/>
              <a:pPr/>
              <a:t>22</a:t>
            </a:fld>
            <a:endParaRPr lang="en-US" dirty="0"/>
          </a:p>
        </p:txBody>
      </p:sp>
      <p:grpSp>
        <p:nvGrpSpPr>
          <p:cNvPr id="3" name="Group 25"/>
          <p:cNvGrpSpPr/>
          <p:nvPr/>
        </p:nvGrpSpPr>
        <p:grpSpPr>
          <a:xfrm>
            <a:off x="571472" y="2871990"/>
            <a:ext cx="7674838" cy="2940522"/>
            <a:chOff x="571472" y="2795584"/>
            <a:chExt cx="7674838" cy="3016927"/>
          </a:xfrm>
        </p:grpSpPr>
        <p:pic>
          <p:nvPicPr>
            <p:cNvPr id="3080" name="Picture 8"/>
            <p:cNvPicPr>
              <a:picLocks noChangeAspect="1" noChangeArrowheads="1"/>
            </p:cNvPicPr>
            <p:nvPr/>
          </p:nvPicPr>
          <p:blipFill>
            <a:blip r:embed="rId3" cstate="print"/>
            <a:srcRect/>
            <a:stretch>
              <a:fillRect/>
            </a:stretch>
          </p:blipFill>
          <p:spPr bwMode="auto">
            <a:xfrm>
              <a:off x="3664219" y="5431511"/>
              <a:ext cx="1924050" cy="3810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4213279" y="4814565"/>
              <a:ext cx="2019300" cy="390525"/>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5531685" y="2802770"/>
              <a:ext cx="2714625" cy="4000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4190435" y="3786914"/>
              <a:ext cx="1724025" cy="4000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7" cstate="print"/>
            <a:srcRect/>
            <a:stretch>
              <a:fillRect/>
            </a:stretch>
          </p:blipFill>
          <p:spPr bwMode="auto">
            <a:xfrm>
              <a:off x="3124192" y="2818831"/>
              <a:ext cx="1962150" cy="3619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8" cstate="print"/>
            <a:srcRect/>
            <a:stretch>
              <a:fillRect/>
            </a:stretch>
          </p:blipFill>
          <p:spPr bwMode="auto">
            <a:xfrm>
              <a:off x="1314432" y="2795584"/>
              <a:ext cx="1733550" cy="390525"/>
            </a:xfrm>
            <a:prstGeom prst="rect">
              <a:avLst/>
            </a:prstGeom>
            <a:noFill/>
            <a:ln w="9525">
              <a:noFill/>
              <a:miter lim="800000"/>
              <a:headEnd/>
              <a:tailEnd/>
            </a:ln>
            <a:effectLst/>
          </p:spPr>
        </p:pic>
        <p:cxnSp>
          <p:nvCxnSpPr>
            <p:cNvPr id="15" name="Straight Connector 14"/>
            <p:cNvCxnSpPr/>
            <p:nvPr/>
          </p:nvCxnSpPr>
          <p:spPr>
            <a:xfrm>
              <a:off x="1000100" y="3286124"/>
              <a:ext cx="7143800" cy="1588"/>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000100" y="4286256"/>
              <a:ext cx="7143800" cy="1588"/>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000100" y="5286388"/>
              <a:ext cx="7143800" cy="1588"/>
            </a:xfrm>
            <a:prstGeom prst="line">
              <a:avLst/>
            </a:prstGeom>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71472" y="3000372"/>
              <a:ext cx="404278"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A</a:t>
              </a:r>
              <a:endParaRPr lang="en-US" sz="2800" i="1" dirty="0">
                <a:latin typeface="Times New Roman" pitchFamily="18" charset="0"/>
                <a:cs typeface="Times New Roman" pitchFamily="18" charset="0"/>
              </a:endParaRPr>
            </a:p>
          </p:txBody>
        </p:sp>
        <p:sp>
          <p:nvSpPr>
            <p:cNvPr id="31" name="TextBox 30"/>
            <p:cNvSpPr txBox="1"/>
            <p:nvPr/>
          </p:nvSpPr>
          <p:spPr>
            <a:xfrm>
              <a:off x="571472" y="4000504"/>
              <a:ext cx="404278"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B</a:t>
              </a:r>
              <a:endParaRPr lang="en-US" sz="2800" i="1" dirty="0">
                <a:latin typeface="Times New Roman" pitchFamily="18" charset="0"/>
                <a:cs typeface="Times New Roman" pitchFamily="18" charset="0"/>
              </a:endParaRPr>
            </a:p>
          </p:txBody>
        </p:sp>
        <p:sp>
          <p:nvSpPr>
            <p:cNvPr id="32" name="TextBox 31"/>
            <p:cNvSpPr txBox="1"/>
            <p:nvPr/>
          </p:nvSpPr>
          <p:spPr>
            <a:xfrm>
              <a:off x="571472" y="5000636"/>
              <a:ext cx="423514" cy="523220"/>
            </a:xfrm>
            <a:prstGeom prst="rect">
              <a:avLst/>
            </a:prstGeom>
            <a:noFill/>
          </p:spPr>
          <p:txBody>
            <a:bodyPr wrap="none" rtlCol="0">
              <a:spAutoFit/>
            </a:bodyPr>
            <a:lstStyle/>
            <a:p>
              <a:r>
                <a:rPr lang="en-US" sz="2800" i="1" dirty="0" smtClean="0">
                  <a:latin typeface="Times New Roman" pitchFamily="18" charset="0"/>
                  <a:cs typeface="Times New Roman" pitchFamily="18" charset="0"/>
                </a:rPr>
                <a:t>C</a:t>
              </a:r>
              <a:endParaRPr lang="en-US" sz="2800" i="1" dirty="0">
                <a:latin typeface="Times New Roman" pitchFamily="18" charset="0"/>
                <a:cs typeface="Times New Roman" pitchFamily="18" charset="0"/>
              </a:endParaRPr>
            </a:p>
          </p:txBody>
        </p:sp>
        <p:sp>
          <p:nvSpPr>
            <p:cNvPr id="34" name="Rectangle 33"/>
            <p:cNvSpPr/>
            <p:nvPr/>
          </p:nvSpPr>
          <p:spPr>
            <a:xfrm>
              <a:off x="1428728" y="3143248"/>
              <a:ext cx="1214446"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5" name="Rectangle 34"/>
            <p:cNvSpPr/>
            <p:nvPr/>
          </p:nvSpPr>
          <p:spPr>
            <a:xfrm>
              <a:off x="3214678" y="3143248"/>
              <a:ext cx="78581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8" name="Rectangle 37"/>
            <p:cNvSpPr/>
            <p:nvPr/>
          </p:nvSpPr>
          <p:spPr>
            <a:xfrm>
              <a:off x="5643570" y="3143248"/>
              <a:ext cx="7143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1" name="Rectangle 40"/>
            <p:cNvSpPr/>
            <p:nvPr/>
          </p:nvSpPr>
          <p:spPr>
            <a:xfrm>
              <a:off x="4286248" y="4143380"/>
              <a:ext cx="785818"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2" name="Rectangle 41"/>
            <p:cNvSpPr/>
            <p:nvPr/>
          </p:nvSpPr>
          <p:spPr>
            <a:xfrm>
              <a:off x="4286248" y="5143512"/>
              <a:ext cx="1785950"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3" name="Rectangle 42"/>
            <p:cNvSpPr/>
            <p:nvPr/>
          </p:nvSpPr>
          <p:spPr>
            <a:xfrm>
              <a:off x="3714744" y="5286388"/>
              <a:ext cx="1214446" cy="1428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4" name="Group 52"/>
            <p:cNvGrpSpPr/>
            <p:nvPr/>
          </p:nvGrpSpPr>
          <p:grpSpPr>
            <a:xfrm>
              <a:off x="3214678" y="3286124"/>
              <a:ext cx="1857388" cy="1000132"/>
              <a:chOff x="3214678" y="3286124"/>
              <a:chExt cx="1857388" cy="1000132"/>
            </a:xfrm>
          </p:grpSpPr>
          <p:cxnSp>
            <p:nvCxnSpPr>
              <p:cNvPr id="36" name="Straight Arrow Connector 35"/>
              <p:cNvCxnSpPr/>
              <p:nvPr/>
            </p:nvCxnSpPr>
            <p:spPr>
              <a:xfrm rot="10800000">
                <a:off x="3214678" y="3286124"/>
                <a:ext cx="1071570" cy="100013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a:off x="4000496" y="3286124"/>
                <a:ext cx="1071570" cy="100013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7" name="Rectangle 26"/>
          <p:cNvSpPr/>
          <p:nvPr/>
        </p:nvSpPr>
        <p:spPr>
          <a:xfrm>
            <a:off x="1378039" y="3799268"/>
            <a:ext cx="6400800" cy="10431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We need to constrain traces </a:t>
            </a:r>
            <a:br>
              <a:rPr lang="en-US" sz="2800" dirty="0" smtClean="0"/>
            </a:br>
            <a:r>
              <a:rPr lang="en-US" sz="2800" dirty="0" smtClean="0"/>
              <a:t>to make them meaningful</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A </a:t>
            </a:r>
            <a:r>
              <a:rPr lang="en-US" b="1" i="1" dirty="0" smtClean="0">
                <a:cs typeface="Times New Roman" pitchFamily="18" charset="0"/>
              </a:rPr>
              <a:t>setting</a:t>
            </a:r>
            <a:r>
              <a:rPr lang="en-US" dirty="0" smtClean="0">
                <a:cs typeface="Times New Roman" pitchFamily="18" charset="0"/>
              </a:rPr>
              <a:t> models an instance of the environment</a:t>
            </a:r>
          </a:p>
          <a:p>
            <a:endParaRPr lang="en-US" i="1" dirty="0" smtClean="0">
              <a:latin typeface="Times New Roman" pitchFamily="18" charset="0"/>
              <a:cs typeface="Times New Roman" pitchFamily="18" charset="0"/>
            </a:endParaRPr>
          </a:p>
          <a:p>
            <a:r>
              <a:rPr lang="en-US" dirty="0" smtClean="0">
                <a:cs typeface="Times New Roman" pitchFamily="18" charset="0"/>
              </a:rPr>
              <a:t>Formally: </a:t>
            </a:r>
            <a:r>
              <a:rPr lang="en-US" i="1" dirty="0" smtClean="0">
                <a:latin typeface="Times New Roman" pitchFamily="18" charset="0"/>
                <a:cs typeface="Times New Roman" pitchFamily="18" charset="0"/>
              </a:rPr>
              <a:t>S = (nodes, loc, type, link, </a:t>
            </a:r>
            <a:r>
              <a:rPr lang="en-US" i="1" dirty="0" err="1" smtClean="0">
                <a:latin typeface="Times New Roman" pitchFamily="18" charset="0"/>
                <a:cs typeface="Times New Roman" pitchFamily="18" charset="0"/>
              </a:rPr>
              <a:t>nlos</a:t>
            </a:r>
            <a:r>
              <a:rPr lang="en-US" i="1" dirty="0" smtClean="0">
                <a:latin typeface="Times New Roman" pitchFamily="18" charset="0"/>
                <a:cs typeface="Times New Roman" pitchFamily="18" charset="0"/>
              </a:rPr>
              <a:t>)</a:t>
            </a:r>
          </a:p>
          <a:p>
            <a:endParaRPr lang="en-US" i="1" dirty="0" smtClean="0">
              <a:latin typeface="Times New Roman" pitchFamily="18" charset="0"/>
              <a:cs typeface="Times New Roman" pitchFamily="18" charset="0"/>
            </a:endParaRPr>
          </a:p>
        </p:txBody>
      </p:sp>
      <p:sp>
        <p:nvSpPr>
          <p:cNvPr id="76" name="Slide Number Placeholder 75"/>
          <p:cNvSpPr>
            <a:spLocks noGrp="1"/>
          </p:cNvSpPr>
          <p:nvPr>
            <p:ph type="sldNum" sz="quarter" idx="12"/>
          </p:nvPr>
        </p:nvSpPr>
        <p:spPr/>
        <p:txBody>
          <a:bodyPr/>
          <a:lstStyle/>
          <a:p>
            <a:fld id="{B6ABF1A7-A054-4565-9046-77AE40BF21F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i="1" dirty="0" smtClean="0">
                <a:latin typeface="Times New Roman" pitchFamily="18" charset="0"/>
                <a:cs typeface="Times New Roman" pitchFamily="18" charset="0"/>
              </a:rPr>
              <a:t>S = (nodes, loc, type, link, </a:t>
            </a:r>
            <a:r>
              <a:rPr lang="en-US" i="1" dirty="0" err="1" smtClean="0">
                <a:latin typeface="Times New Roman" pitchFamily="18" charset="0"/>
                <a:cs typeface="Times New Roman" pitchFamily="18" charset="0"/>
              </a:rPr>
              <a:t>nlos</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sp>
        <p:nvSpPr>
          <p:cNvPr id="76" name="Slide Number Placeholder 75"/>
          <p:cNvSpPr>
            <a:spLocks noGrp="1"/>
          </p:cNvSpPr>
          <p:nvPr>
            <p:ph type="sldNum" sz="quarter" idx="12"/>
          </p:nvPr>
        </p:nvSpPr>
        <p:spPr/>
        <p:txBody>
          <a:bodyPr/>
          <a:lstStyle/>
          <a:p>
            <a:fld id="{B6ABF1A7-A054-4565-9046-77AE40BF21F1}" type="slidenum">
              <a:rPr lang="en-US" smtClean="0"/>
              <a:pPr/>
              <a:t>24</a:t>
            </a:fld>
            <a:endParaRPr lang="en-US"/>
          </a:p>
        </p:txBody>
      </p:sp>
      <p:sp>
        <p:nvSpPr>
          <p:cNvPr id="59" name="TextBox 58"/>
          <p:cNvSpPr txBox="1"/>
          <p:nvPr/>
        </p:nvSpPr>
        <p:spPr>
          <a:xfrm>
            <a:off x="2219312" y="4243392"/>
            <a:ext cx="3241208"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 A, B, C, D, E, F, G, H }</a:t>
            </a:r>
            <a:endParaRPr lang="en-US" sz="2400" i="1" dirty="0">
              <a:latin typeface="Times New Roman" pitchFamily="18" charset="0"/>
              <a:cs typeface="Times New Roman" pitchFamily="18" charset="0"/>
            </a:endParaRPr>
          </a:p>
        </p:txBody>
      </p:sp>
      <p:cxnSp>
        <p:nvCxnSpPr>
          <p:cNvPr id="12" name="Straight Arrow Connector 11"/>
          <p:cNvCxnSpPr/>
          <p:nvPr/>
        </p:nvCxnSpPr>
        <p:spPr>
          <a:xfrm rot="5400000">
            <a:off x="1951944" y="2389032"/>
            <a:ext cx="488607" cy="13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22738" y="2601532"/>
            <a:ext cx="3187476" cy="830997"/>
          </a:xfrm>
          <a:prstGeom prst="rect">
            <a:avLst/>
          </a:prstGeom>
          <a:noFill/>
        </p:spPr>
        <p:txBody>
          <a:bodyPr wrap="none" rtlCol="0">
            <a:spAutoFit/>
          </a:bodyPr>
          <a:lstStyle/>
          <a:p>
            <a:r>
              <a:rPr lang="en-US" sz="2400" dirty="0" smtClean="0"/>
              <a:t>The nodes in the setting</a:t>
            </a:r>
          </a:p>
          <a:p>
            <a:r>
              <a:rPr lang="en-US" sz="2400" i="1" dirty="0" smtClean="0"/>
              <a:t>Notation: </a:t>
            </a:r>
            <a:r>
              <a:rPr lang="en-US" sz="2400" i="1" dirty="0" smtClean="0">
                <a:latin typeface="Times New Roman" pitchFamily="18" charset="0"/>
                <a:cs typeface="Times New Roman" pitchFamily="18" charset="0"/>
              </a:rPr>
              <a:t>V</a:t>
            </a:r>
            <a:endParaRPr lang="en-US" sz="24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i="1" dirty="0" smtClean="0">
                <a:latin typeface="Times New Roman" pitchFamily="18" charset="0"/>
                <a:cs typeface="Times New Roman" pitchFamily="18" charset="0"/>
              </a:rPr>
              <a:t>S = (nodes, loc, type, link, </a:t>
            </a:r>
            <a:r>
              <a:rPr lang="en-US" i="1" dirty="0" err="1" smtClean="0">
                <a:latin typeface="Times New Roman" pitchFamily="18" charset="0"/>
                <a:cs typeface="Times New Roman" pitchFamily="18" charset="0"/>
              </a:rPr>
              <a:t>nlos</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grpSp>
        <p:nvGrpSpPr>
          <p:cNvPr id="6" name="Group 29"/>
          <p:cNvGrpSpPr/>
          <p:nvPr/>
        </p:nvGrpSpPr>
        <p:grpSpPr>
          <a:xfrm>
            <a:off x="1042968" y="3248024"/>
            <a:ext cx="7183239" cy="3404649"/>
            <a:chOff x="1071538" y="2714620"/>
            <a:chExt cx="7183239" cy="3404649"/>
          </a:xfrm>
        </p:grpSpPr>
        <p:sp>
          <p:nvSpPr>
            <p:cNvPr id="31" name="Text Box 265"/>
            <p:cNvSpPr txBox="1">
              <a:spLocks noChangeArrowheads="1"/>
            </p:cNvSpPr>
            <p:nvPr/>
          </p:nvSpPr>
          <p:spPr bwMode="auto">
            <a:xfrm>
              <a:off x="7643834" y="4214818"/>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H</a:t>
              </a:r>
              <a:endParaRPr lang="en-US" sz="2400" i="1" dirty="0">
                <a:latin typeface="Times New Roman" pitchFamily="18" charset="0"/>
              </a:endParaRPr>
            </a:p>
          </p:txBody>
        </p:sp>
        <p:grpSp>
          <p:nvGrpSpPr>
            <p:cNvPr id="7" name="Group 41"/>
            <p:cNvGrpSpPr/>
            <p:nvPr/>
          </p:nvGrpSpPr>
          <p:grpSpPr>
            <a:xfrm>
              <a:off x="1071538" y="2714620"/>
              <a:ext cx="6544588" cy="3404649"/>
              <a:chOff x="1071538" y="2714620"/>
              <a:chExt cx="6544588" cy="3404649"/>
            </a:xfrm>
          </p:grpSpPr>
          <p:sp>
            <p:nvSpPr>
              <p:cNvPr id="33" name="Oval 243"/>
              <p:cNvSpPr>
                <a:spLocks noChangeArrowheads="1"/>
              </p:cNvSpPr>
              <p:nvPr/>
            </p:nvSpPr>
            <p:spPr bwMode="auto">
              <a:xfrm>
                <a:off x="3428180" y="439934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4" name="Oval 244"/>
              <p:cNvSpPr>
                <a:spLocks noChangeArrowheads="1"/>
              </p:cNvSpPr>
              <p:nvPr/>
            </p:nvSpPr>
            <p:spPr bwMode="auto">
              <a:xfrm>
                <a:off x="4273916" y="444007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5" name="Oval 245"/>
              <p:cNvSpPr>
                <a:spLocks noChangeArrowheads="1"/>
              </p:cNvSpPr>
              <p:nvPr/>
            </p:nvSpPr>
            <p:spPr bwMode="auto">
              <a:xfrm>
                <a:off x="6284033" y="318704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6" name="Oval 246"/>
              <p:cNvSpPr>
                <a:spLocks noChangeArrowheads="1"/>
              </p:cNvSpPr>
              <p:nvPr/>
            </p:nvSpPr>
            <p:spPr bwMode="auto">
              <a:xfrm>
                <a:off x="1767856" y="5455912"/>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7" name="Oval 247"/>
              <p:cNvSpPr>
                <a:spLocks noChangeArrowheads="1"/>
              </p:cNvSpPr>
              <p:nvPr/>
            </p:nvSpPr>
            <p:spPr bwMode="auto">
              <a:xfrm>
                <a:off x="6073198" y="5448724"/>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8" name="Oval 248"/>
              <p:cNvSpPr>
                <a:spLocks noChangeArrowheads="1"/>
              </p:cNvSpPr>
              <p:nvPr/>
            </p:nvSpPr>
            <p:spPr bwMode="auto">
              <a:xfrm>
                <a:off x="7481958" y="442809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9" name="Text Box 258"/>
              <p:cNvSpPr txBox="1">
                <a:spLocks noChangeArrowheads="1"/>
              </p:cNvSpPr>
              <p:nvPr/>
            </p:nvSpPr>
            <p:spPr bwMode="auto">
              <a:xfrm>
                <a:off x="1357290" y="5429264"/>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A</a:t>
                </a:r>
                <a:endParaRPr lang="en-US" sz="2400" i="1" dirty="0">
                  <a:latin typeface="Times New Roman" pitchFamily="18" charset="0"/>
                </a:endParaRPr>
              </a:p>
            </p:txBody>
          </p:sp>
          <p:sp>
            <p:nvSpPr>
              <p:cNvPr id="40" name="Text Box 259"/>
              <p:cNvSpPr txBox="1">
                <a:spLocks noChangeArrowheads="1"/>
              </p:cNvSpPr>
              <p:nvPr/>
            </p:nvSpPr>
            <p:spPr bwMode="auto">
              <a:xfrm>
                <a:off x="3357554" y="3929066"/>
                <a:ext cx="584587"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C</a:t>
                </a:r>
                <a:endParaRPr lang="en-US" sz="2400" i="1" dirty="0">
                  <a:latin typeface="Times New Roman" pitchFamily="18" charset="0"/>
                </a:endParaRPr>
              </a:p>
            </p:txBody>
          </p:sp>
          <p:sp>
            <p:nvSpPr>
              <p:cNvPr id="41" name="Text Box 260"/>
              <p:cNvSpPr txBox="1">
                <a:spLocks noChangeArrowheads="1"/>
              </p:cNvSpPr>
              <p:nvPr/>
            </p:nvSpPr>
            <p:spPr bwMode="auto">
              <a:xfrm>
                <a:off x="3714744" y="5357826"/>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B</a:t>
                </a:r>
                <a:endParaRPr lang="en-US" sz="2400" i="1" dirty="0">
                  <a:latin typeface="Times New Roman" pitchFamily="18" charset="0"/>
                </a:endParaRPr>
              </a:p>
            </p:txBody>
          </p:sp>
          <p:sp>
            <p:nvSpPr>
              <p:cNvPr id="42" name="Text Box 262"/>
              <p:cNvSpPr txBox="1">
                <a:spLocks noChangeArrowheads="1"/>
              </p:cNvSpPr>
              <p:nvPr/>
            </p:nvSpPr>
            <p:spPr bwMode="auto">
              <a:xfrm>
                <a:off x="4143372" y="3929066"/>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D</a:t>
                </a:r>
                <a:endParaRPr lang="en-US" sz="2400" i="1" dirty="0">
                  <a:latin typeface="Times New Roman" pitchFamily="18" charset="0"/>
                </a:endParaRPr>
              </a:p>
            </p:txBody>
          </p:sp>
          <p:sp>
            <p:nvSpPr>
              <p:cNvPr id="43" name="Text Box 263"/>
              <p:cNvSpPr txBox="1">
                <a:spLocks noChangeArrowheads="1"/>
              </p:cNvSpPr>
              <p:nvPr/>
            </p:nvSpPr>
            <p:spPr bwMode="auto">
              <a:xfrm>
                <a:off x="6215074" y="5429264"/>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G</a:t>
                </a:r>
                <a:endParaRPr lang="en-US" sz="2400" i="1" dirty="0">
                  <a:latin typeface="Times New Roman" pitchFamily="18" charset="0"/>
                </a:endParaRPr>
              </a:p>
            </p:txBody>
          </p:sp>
          <p:sp>
            <p:nvSpPr>
              <p:cNvPr id="44" name="Text Box 264"/>
              <p:cNvSpPr txBox="1">
                <a:spLocks noChangeArrowheads="1"/>
              </p:cNvSpPr>
              <p:nvPr/>
            </p:nvSpPr>
            <p:spPr bwMode="auto">
              <a:xfrm>
                <a:off x="6286512" y="2714620"/>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F</a:t>
                </a:r>
                <a:endParaRPr lang="en-US" sz="2400" i="1" dirty="0">
                  <a:latin typeface="Times New Roman" pitchFamily="18" charset="0"/>
                </a:endParaRPr>
              </a:p>
            </p:txBody>
          </p:sp>
          <p:sp>
            <p:nvSpPr>
              <p:cNvPr id="45" name="Text Box 261"/>
              <p:cNvSpPr txBox="1">
                <a:spLocks noChangeArrowheads="1"/>
              </p:cNvSpPr>
              <p:nvPr/>
            </p:nvSpPr>
            <p:spPr bwMode="auto">
              <a:xfrm>
                <a:off x="1071538" y="2786058"/>
                <a:ext cx="558232"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E</a:t>
                </a:r>
                <a:endParaRPr lang="en-US" sz="2400" i="1" dirty="0">
                  <a:latin typeface="Times New Roman" pitchFamily="18" charset="0"/>
                </a:endParaRPr>
              </a:p>
            </p:txBody>
          </p:sp>
          <p:sp>
            <p:nvSpPr>
              <p:cNvPr id="46" name="Oval 243"/>
              <p:cNvSpPr>
                <a:spLocks noChangeArrowheads="1"/>
              </p:cNvSpPr>
              <p:nvPr/>
            </p:nvSpPr>
            <p:spPr bwMode="auto">
              <a:xfrm>
                <a:off x="1214414" y="3214686"/>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47" name="Oval 244"/>
              <p:cNvSpPr>
                <a:spLocks noChangeArrowheads="1"/>
              </p:cNvSpPr>
              <p:nvPr/>
            </p:nvSpPr>
            <p:spPr bwMode="auto">
              <a:xfrm>
                <a:off x="3929058" y="5286388"/>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grpSp>
      </p:grpSp>
      <p:sp>
        <p:nvSpPr>
          <p:cNvPr id="76" name="Slide Number Placeholder 75"/>
          <p:cNvSpPr>
            <a:spLocks noGrp="1"/>
          </p:cNvSpPr>
          <p:nvPr>
            <p:ph type="sldNum" sz="quarter" idx="12"/>
          </p:nvPr>
        </p:nvSpPr>
        <p:spPr/>
        <p:txBody>
          <a:bodyPr/>
          <a:lstStyle/>
          <a:p>
            <a:fld id="{B6ABF1A7-A054-4565-9046-77AE40BF21F1}" type="slidenum">
              <a:rPr lang="en-US" smtClean="0"/>
              <a:pPr/>
              <a:t>25</a:t>
            </a:fld>
            <a:endParaRPr lang="en-US"/>
          </a:p>
        </p:txBody>
      </p:sp>
      <p:cxnSp>
        <p:nvCxnSpPr>
          <p:cNvPr id="26" name="Straight Arrow Connector 25"/>
          <p:cNvCxnSpPr/>
          <p:nvPr/>
        </p:nvCxnSpPr>
        <p:spPr>
          <a:xfrm rot="5400000">
            <a:off x="2827707" y="2376154"/>
            <a:ext cx="488607" cy="13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50772" y="2614410"/>
            <a:ext cx="3039165" cy="830997"/>
          </a:xfrm>
          <a:prstGeom prst="rect">
            <a:avLst/>
          </a:prstGeom>
          <a:noFill/>
        </p:spPr>
        <p:txBody>
          <a:bodyPr wrap="none" rtlCol="0">
            <a:spAutoFit/>
          </a:bodyPr>
          <a:lstStyle/>
          <a:p>
            <a:r>
              <a:rPr lang="en-US" sz="2400" dirty="0" smtClean="0"/>
              <a:t>Location of every node</a:t>
            </a:r>
          </a:p>
          <a:p>
            <a:r>
              <a:rPr lang="en-US" sz="2400" i="1" dirty="0" smtClean="0"/>
              <a:t>Notation: </a:t>
            </a:r>
            <a:r>
              <a:rPr lang="en-US" sz="2400" i="1" dirty="0" smtClean="0">
                <a:latin typeface="Times New Roman" pitchFamily="18" charset="0"/>
                <a:cs typeface="Times New Roman" pitchFamily="18" charset="0"/>
              </a:rPr>
              <a:t>dist</a:t>
            </a:r>
            <a:endParaRPr lang="en-US" sz="24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i="1" dirty="0" smtClean="0">
                <a:latin typeface="Times New Roman" pitchFamily="18" charset="0"/>
                <a:cs typeface="Times New Roman" pitchFamily="18" charset="0"/>
              </a:rPr>
              <a:t>S = (nodes, loc, type, link, </a:t>
            </a:r>
            <a:r>
              <a:rPr lang="en-US" i="1" dirty="0" err="1" smtClean="0">
                <a:latin typeface="Times New Roman" pitchFamily="18" charset="0"/>
                <a:cs typeface="Times New Roman" pitchFamily="18" charset="0"/>
              </a:rPr>
              <a:t>nlos</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grpSp>
        <p:nvGrpSpPr>
          <p:cNvPr id="6" name="Group 29"/>
          <p:cNvGrpSpPr/>
          <p:nvPr/>
        </p:nvGrpSpPr>
        <p:grpSpPr>
          <a:xfrm>
            <a:off x="1042968" y="3248024"/>
            <a:ext cx="7183239" cy="3404649"/>
            <a:chOff x="1071538" y="2714620"/>
            <a:chExt cx="7183239" cy="3404649"/>
          </a:xfrm>
        </p:grpSpPr>
        <p:sp>
          <p:nvSpPr>
            <p:cNvPr id="31" name="Text Box 265"/>
            <p:cNvSpPr txBox="1">
              <a:spLocks noChangeArrowheads="1"/>
            </p:cNvSpPr>
            <p:nvPr/>
          </p:nvSpPr>
          <p:spPr bwMode="auto">
            <a:xfrm>
              <a:off x="7643834" y="4214818"/>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H</a:t>
              </a:r>
              <a:endParaRPr lang="en-US" sz="2400" i="1" dirty="0">
                <a:latin typeface="Times New Roman" pitchFamily="18" charset="0"/>
              </a:endParaRPr>
            </a:p>
          </p:txBody>
        </p:sp>
        <p:grpSp>
          <p:nvGrpSpPr>
            <p:cNvPr id="7" name="Group 41"/>
            <p:cNvGrpSpPr/>
            <p:nvPr/>
          </p:nvGrpSpPr>
          <p:grpSpPr>
            <a:xfrm>
              <a:off x="1071538" y="2714620"/>
              <a:ext cx="6544588" cy="3404649"/>
              <a:chOff x="1071538" y="2714620"/>
              <a:chExt cx="6544588" cy="3404649"/>
            </a:xfrm>
          </p:grpSpPr>
          <p:sp>
            <p:nvSpPr>
              <p:cNvPr id="33" name="Oval 243"/>
              <p:cNvSpPr>
                <a:spLocks noChangeArrowheads="1"/>
              </p:cNvSpPr>
              <p:nvPr/>
            </p:nvSpPr>
            <p:spPr bwMode="auto">
              <a:xfrm>
                <a:off x="3428180" y="439934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4" name="Oval 244"/>
              <p:cNvSpPr>
                <a:spLocks noChangeArrowheads="1"/>
              </p:cNvSpPr>
              <p:nvPr/>
            </p:nvSpPr>
            <p:spPr bwMode="auto">
              <a:xfrm>
                <a:off x="4273916" y="444007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5" name="Oval 245"/>
              <p:cNvSpPr>
                <a:spLocks noChangeArrowheads="1"/>
              </p:cNvSpPr>
              <p:nvPr/>
            </p:nvSpPr>
            <p:spPr bwMode="auto">
              <a:xfrm>
                <a:off x="6284033" y="318704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6" name="Oval 246"/>
              <p:cNvSpPr>
                <a:spLocks noChangeArrowheads="1"/>
              </p:cNvSpPr>
              <p:nvPr/>
            </p:nvSpPr>
            <p:spPr bwMode="auto">
              <a:xfrm>
                <a:off x="1767856" y="5455912"/>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7" name="Oval 247"/>
              <p:cNvSpPr>
                <a:spLocks noChangeArrowheads="1"/>
              </p:cNvSpPr>
              <p:nvPr/>
            </p:nvSpPr>
            <p:spPr bwMode="auto">
              <a:xfrm>
                <a:off x="6073198" y="5448724"/>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8" name="Oval 248"/>
              <p:cNvSpPr>
                <a:spLocks noChangeArrowheads="1"/>
              </p:cNvSpPr>
              <p:nvPr/>
            </p:nvSpPr>
            <p:spPr bwMode="auto">
              <a:xfrm>
                <a:off x="7481958" y="442809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9" name="Text Box 258"/>
              <p:cNvSpPr txBox="1">
                <a:spLocks noChangeArrowheads="1"/>
              </p:cNvSpPr>
              <p:nvPr/>
            </p:nvSpPr>
            <p:spPr bwMode="auto">
              <a:xfrm>
                <a:off x="1357290" y="5429264"/>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A</a:t>
                </a:r>
                <a:endParaRPr lang="en-US" sz="2400" i="1" dirty="0">
                  <a:latin typeface="Times New Roman" pitchFamily="18" charset="0"/>
                </a:endParaRPr>
              </a:p>
            </p:txBody>
          </p:sp>
          <p:sp>
            <p:nvSpPr>
              <p:cNvPr id="40" name="Text Box 259"/>
              <p:cNvSpPr txBox="1">
                <a:spLocks noChangeArrowheads="1"/>
              </p:cNvSpPr>
              <p:nvPr/>
            </p:nvSpPr>
            <p:spPr bwMode="auto">
              <a:xfrm>
                <a:off x="3357554" y="3929066"/>
                <a:ext cx="584587"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C</a:t>
                </a:r>
                <a:endParaRPr lang="en-US" sz="2400" i="1" dirty="0">
                  <a:latin typeface="Times New Roman" pitchFamily="18" charset="0"/>
                </a:endParaRPr>
              </a:p>
            </p:txBody>
          </p:sp>
          <p:sp>
            <p:nvSpPr>
              <p:cNvPr id="41" name="Text Box 260"/>
              <p:cNvSpPr txBox="1">
                <a:spLocks noChangeArrowheads="1"/>
              </p:cNvSpPr>
              <p:nvPr/>
            </p:nvSpPr>
            <p:spPr bwMode="auto">
              <a:xfrm>
                <a:off x="3714744" y="5357826"/>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B</a:t>
                </a:r>
                <a:endParaRPr lang="en-US" sz="2400" i="1" dirty="0">
                  <a:latin typeface="Times New Roman" pitchFamily="18" charset="0"/>
                </a:endParaRPr>
              </a:p>
            </p:txBody>
          </p:sp>
          <p:sp>
            <p:nvSpPr>
              <p:cNvPr id="42" name="Text Box 262"/>
              <p:cNvSpPr txBox="1">
                <a:spLocks noChangeArrowheads="1"/>
              </p:cNvSpPr>
              <p:nvPr/>
            </p:nvSpPr>
            <p:spPr bwMode="auto">
              <a:xfrm>
                <a:off x="4143372" y="3929066"/>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D</a:t>
                </a:r>
                <a:endParaRPr lang="en-US" sz="2400" i="1" dirty="0">
                  <a:latin typeface="Times New Roman" pitchFamily="18" charset="0"/>
                </a:endParaRPr>
              </a:p>
            </p:txBody>
          </p:sp>
          <p:sp>
            <p:nvSpPr>
              <p:cNvPr id="43" name="Text Box 263"/>
              <p:cNvSpPr txBox="1">
                <a:spLocks noChangeArrowheads="1"/>
              </p:cNvSpPr>
              <p:nvPr/>
            </p:nvSpPr>
            <p:spPr bwMode="auto">
              <a:xfrm>
                <a:off x="6215074" y="5429264"/>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G</a:t>
                </a:r>
                <a:endParaRPr lang="en-US" sz="2400" i="1" dirty="0">
                  <a:latin typeface="Times New Roman" pitchFamily="18" charset="0"/>
                </a:endParaRPr>
              </a:p>
            </p:txBody>
          </p:sp>
          <p:sp>
            <p:nvSpPr>
              <p:cNvPr id="44" name="Text Box 264"/>
              <p:cNvSpPr txBox="1">
                <a:spLocks noChangeArrowheads="1"/>
              </p:cNvSpPr>
              <p:nvPr/>
            </p:nvSpPr>
            <p:spPr bwMode="auto">
              <a:xfrm>
                <a:off x="6286512" y="2714620"/>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F</a:t>
                </a:r>
                <a:endParaRPr lang="en-US" sz="2400" i="1" dirty="0">
                  <a:latin typeface="Times New Roman" pitchFamily="18" charset="0"/>
                </a:endParaRPr>
              </a:p>
            </p:txBody>
          </p:sp>
          <p:sp>
            <p:nvSpPr>
              <p:cNvPr id="45" name="Text Box 261"/>
              <p:cNvSpPr txBox="1">
                <a:spLocks noChangeArrowheads="1"/>
              </p:cNvSpPr>
              <p:nvPr/>
            </p:nvSpPr>
            <p:spPr bwMode="auto">
              <a:xfrm>
                <a:off x="1071538" y="2786058"/>
                <a:ext cx="558232"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E</a:t>
                </a:r>
                <a:endParaRPr lang="en-US" sz="2400" i="1" dirty="0">
                  <a:latin typeface="Times New Roman" pitchFamily="18" charset="0"/>
                </a:endParaRPr>
              </a:p>
            </p:txBody>
          </p:sp>
          <p:sp>
            <p:nvSpPr>
              <p:cNvPr id="46" name="Oval 243"/>
              <p:cNvSpPr>
                <a:spLocks noChangeArrowheads="1"/>
              </p:cNvSpPr>
              <p:nvPr/>
            </p:nvSpPr>
            <p:spPr bwMode="auto">
              <a:xfrm>
                <a:off x="1214414" y="3214686"/>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47" name="Oval 244"/>
              <p:cNvSpPr>
                <a:spLocks noChangeArrowheads="1"/>
              </p:cNvSpPr>
              <p:nvPr/>
            </p:nvSpPr>
            <p:spPr bwMode="auto">
              <a:xfrm>
                <a:off x="3929058" y="5286388"/>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grpSp>
      </p:grpSp>
      <p:grpSp>
        <p:nvGrpSpPr>
          <p:cNvPr id="8" name="Group 47"/>
          <p:cNvGrpSpPr/>
          <p:nvPr/>
        </p:nvGrpSpPr>
        <p:grpSpPr>
          <a:xfrm>
            <a:off x="1185844" y="3748090"/>
            <a:ext cx="2848812" cy="2205870"/>
            <a:chOff x="1214414" y="3214686"/>
            <a:chExt cx="2848812" cy="2205870"/>
          </a:xfrm>
        </p:grpSpPr>
        <p:sp>
          <p:nvSpPr>
            <p:cNvPr id="49" name="Rectangle 241"/>
            <p:cNvSpPr>
              <a:spLocks noChangeArrowheads="1"/>
            </p:cNvSpPr>
            <p:nvPr/>
          </p:nvSpPr>
          <p:spPr bwMode="auto">
            <a:xfrm>
              <a:off x="1214414" y="3214686"/>
              <a:ext cx="134168" cy="134168"/>
            </a:xfrm>
            <a:prstGeom prst="rect">
              <a:avLst/>
            </a:prstGeom>
            <a:solidFill>
              <a:schemeClr val="accent2"/>
            </a:solidFill>
            <a:ln w="9525" algn="ctr">
              <a:solidFill>
                <a:schemeClr val="tx1"/>
              </a:solidFill>
              <a:miter lim="800000"/>
              <a:headEnd/>
              <a:tailEnd/>
            </a:ln>
            <a:effectLst/>
          </p:spPr>
          <p:txBody>
            <a:bodyPr wrap="none" anchor="ctr">
              <a:spAutoFit/>
            </a:bodyPr>
            <a:lstStyle/>
            <a:p>
              <a:endParaRPr lang="en-US" dirty="0"/>
            </a:p>
          </p:txBody>
        </p:sp>
        <p:sp>
          <p:nvSpPr>
            <p:cNvPr id="50" name="Rectangle 242"/>
            <p:cNvSpPr>
              <a:spLocks noChangeArrowheads="1"/>
            </p:cNvSpPr>
            <p:nvPr/>
          </p:nvSpPr>
          <p:spPr bwMode="auto">
            <a:xfrm>
              <a:off x="3929058" y="5286388"/>
              <a:ext cx="134168" cy="134168"/>
            </a:xfrm>
            <a:prstGeom prst="rect">
              <a:avLst/>
            </a:prstGeom>
            <a:solidFill>
              <a:schemeClr val="accent2"/>
            </a:solidFill>
            <a:ln w="9525" algn="ctr">
              <a:solidFill>
                <a:schemeClr val="tx1"/>
              </a:solidFill>
              <a:miter lim="800000"/>
              <a:headEnd/>
              <a:tailEnd/>
            </a:ln>
            <a:effectLst/>
          </p:spPr>
          <p:txBody>
            <a:bodyPr wrap="none" anchor="ctr">
              <a:spAutoFit/>
            </a:bodyPr>
            <a:lstStyle/>
            <a:p>
              <a:endParaRPr lang="en-US" dirty="0"/>
            </a:p>
          </p:txBody>
        </p:sp>
      </p:grpSp>
      <p:sp>
        <p:nvSpPr>
          <p:cNvPr id="76" name="Slide Number Placeholder 75"/>
          <p:cNvSpPr>
            <a:spLocks noGrp="1"/>
          </p:cNvSpPr>
          <p:nvPr>
            <p:ph type="sldNum" sz="quarter" idx="12"/>
          </p:nvPr>
        </p:nvSpPr>
        <p:spPr/>
        <p:txBody>
          <a:bodyPr/>
          <a:lstStyle/>
          <a:p>
            <a:fld id="{B6ABF1A7-A054-4565-9046-77AE40BF21F1}" type="slidenum">
              <a:rPr lang="en-US" smtClean="0"/>
              <a:pPr/>
              <a:t>26</a:t>
            </a:fld>
            <a:endParaRPr lang="en-US"/>
          </a:p>
        </p:txBody>
      </p:sp>
      <p:cxnSp>
        <p:nvCxnSpPr>
          <p:cNvPr id="29" name="Straight Arrow Connector 28"/>
          <p:cNvCxnSpPr/>
          <p:nvPr/>
        </p:nvCxnSpPr>
        <p:spPr>
          <a:xfrm rot="5400000">
            <a:off x="3510288" y="2389034"/>
            <a:ext cx="488607" cy="13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62896" y="2601531"/>
            <a:ext cx="5086072" cy="830997"/>
          </a:xfrm>
          <a:prstGeom prst="rect">
            <a:avLst/>
          </a:prstGeom>
          <a:noFill/>
        </p:spPr>
        <p:txBody>
          <a:bodyPr wrap="none" rtlCol="0">
            <a:spAutoFit/>
          </a:bodyPr>
          <a:lstStyle/>
          <a:p>
            <a:r>
              <a:rPr lang="en-US" sz="2400" dirty="0" smtClean="0"/>
              <a:t>Type of every node: correct/adversarial</a:t>
            </a:r>
          </a:p>
          <a:p>
            <a:r>
              <a:rPr lang="en-US" sz="2400" i="1" dirty="0" smtClean="0"/>
              <a:t>Notation: </a:t>
            </a:r>
            <a:r>
              <a:rPr lang="en-US" sz="2400" i="1" dirty="0" err="1" smtClean="0">
                <a:latin typeface="Times New Roman" pitchFamily="18" charset="0"/>
                <a:cs typeface="Times New Roman" pitchFamily="18" charset="0"/>
              </a:rPr>
              <a:t>V</a:t>
            </a:r>
            <a:r>
              <a:rPr lang="en-US" sz="2400" i="1" baseline="-25000" dirty="0" err="1" smtClean="0">
                <a:latin typeface="Times New Roman" pitchFamily="18" charset="0"/>
                <a:cs typeface="Times New Roman" pitchFamily="18" charset="0"/>
              </a:rPr>
              <a:t>cor</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a:t>
            </a:r>
            <a:r>
              <a:rPr lang="en-US" sz="2400" i="1" baseline="-25000" dirty="0" err="1" smtClean="0">
                <a:latin typeface="Times New Roman" pitchFamily="18" charset="0"/>
                <a:cs typeface="Times New Roman" pitchFamily="18" charset="0"/>
              </a:rPr>
              <a:t>adv</a:t>
            </a:r>
            <a:endParaRPr lang="en-US" sz="24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i="1" dirty="0" smtClean="0">
                <a:latin typeface="Times New Roman" pitchFamily="18" charset="0"/>
                <a:cs typeface="Times New Roman" pitchFamily="18" charset="0"/>
              </a:rPr>
              <a:t>S = (nodes, loc, type, link, </a:t>
            </a:r>
            <a:r>
              <a:rPr lang="en-US" i="1" dirty="0" err="1" smtClean="0">
                <a:latin typeface="Times New Roman" pitchFamily="18" charset="0"/>
                <a:cs typeface="Times New Roman" pitchFamily="18" charset="0"/>
              </a:rPr>
              <a:t>nlos</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grpSp>
        <p:nvGrpSpPr>
          <p:cNvPr id="4" name="Group 51"/>
          <p:cNvGrpSpPr/>
          <p:nvPr/>
        </p:nvGrpSpPr>
        <p:grpSpPr>
          <a:xfrm>
            <a:off x="1042968" y="3248024"/>
            <a:ext cx="7183239" cy="3404649"/>
            <a:chOff x="1071538" y="2500306"/>
            <a:chExt cx="7183239" cy="3404649"/>
          </a:xfrm>
        </p:grpSpPr>
        <p:grpSp>
          <p:nvGrpSpPr>
            <p:cNvPr id="5" name="Group 19"/>
            <p:cNvGrpSpPr/>
            <p:nvPr/>
          </p:nvGrpSpPr>
          <p:grpSpPr>
            <a:xfrm>
              <a:off x="1329415" y="3106894"/>
              <a:ext cx="6138169" cy="2185016"/>
              <a:chOff x="1329415" y="3321208"/>
              <a:chExt cx="6138169" cy="2185016"/>
            </a:xfrm>
          </p:grpSpPr>
          <p:sp>
            <p:nvSpPr>
              <p:cNvPr id="21" name="Line 249"/>
              <p:cNvSpPr>
                <a:spLocks noChangeShapeType="1"/>
              </p:cNvSpPr>
              <p:nvPr/>
            </p:nvSpPr>
            <p:spPr bwMode="auto">
              <a:xfrm>
                <a:off x="1372540" y="3364334"/>
                <a:ext cx="2055640" cy="1049382"/>
              </a:xfrm>
              <a:prstGeom prst="line">
                <a:avLst/>
              </a:prstGeom>
              <a:noFill/>
              <a:ln w="9525">
                <a:solidFill>
                  <a:schemeClr val="tx1"/>
                </a:solidFill>
                <a:round/>
                <a:headEnd/>
                <a:tailEnd type="triangle" w="med" len="med"/>
              </a:ln>
              <a:effectLst/>
            </p:spPr>
            <p:txBody>
              <a:bodyPr>
                <a:spAutoFit/>
              </a:bodyPr>
              <a:lstStyle/>
              <a:p>
                <a:endParaRPr lang="en-US" dirty="0"/>
              </a:p>
            </p:txBody>
          </p:sp>
          <p:sp>
            <p:nvSpPr>
              <p:cNvPr id="22" name="Line 250"/>
              <p:cNvSpPr>
                <a:spLocks noChangeShapeType="1"/>
              </p:cNvSpPr>
              <p:nvPr/>
            </p:nvSpPr>
            <p:spPr bwMode="auto">
              <a:xfrm flipV="1">
                <a:off x="4075059" y="4586217"/>
                <a:ext cx="230002" cy="646880"/>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23" name="Line 251"/>
              <p:cNvSpPr>
                <a:spLocks noChangeShapeType="1"/>
              </p:cNvSpPr>
              <p:nvPr/>
            </p:nvSpPr>
            <p:spPr bwMode="auto">
              <a:xfrm flipH="1" flipV="1">
                <a:off x="3540785" y="4555072"/>
                <a:ext cx="373753" cy="675630"/>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24" name="Line 252"/>
              <p:cNvSpPr>
                <a:spLocks noChangeShapeType="1"/>
              </p:cNvSpPr>
              <p:nvPr/>
            </p:nvSpPr>
            <p:spPr bwMode="auto">
              <a:xfrm flipV="1">
                <a:off x="1947544" y="5304973"/>
                <a:ext cx="1911889" cy="186876"/>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25" name="Line 253"/>
              <p:cNvSpPr>
                <a:spLocks noChangeShapeType="1"/>
              </p:cNvSpPr>
              <p:nvPr/>
            </p:nvSpPr>
            <p:spPr bwMode="auto">
              <a:xfrm>
                <a:off x="4103809" y="5319348"/>
                <a:ext cx="1955014" cy="186876"/>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26" name="Line 254"/>
              <p:cNvSpPr>
                <a:spLocks noChangeShapeType="1"/>
              </p:cNvSpPr>
              <p:nvPr/>
            </p:nvSpPr>
            <p:spPr bwMode="auto">
              <a:xfrm flipH="1">
                <a:off x="4434437" y="3321208"/>
                <a:ext cx="1825638" cy="1135633"/>
              </a:xfrm>
              <a:prstGeom prst="line">
                <a:avLst/>
              </a:prstGeom>
              <a:noFill/>
              <a:ln w="9525">
                <a:solidFill>
                  <a:schemeClr val="tx1"/>
                </a:solidFill>
                <a:round/>
                <a:headEnd type="triangle" w="med" len="med"/>
                <a:tailEnd/>
              </a:ln>
              <a:effectLst/>
            </p:spPr>
            <p:txBody>
              <a:bodyPr>
                <a:spAutoFit/>
              </a:bodyPr>
              <a:lstStyle/>
              <a:p>
                <a:endParaRPr lang="en-US" dirty="0"/>
              </a:p>
            </p:txBody>
          </p:sp>
          <p:sp>
            <p:nvSpPr>
              <p:cNvPr id="27" name="Line 255"/>
              <p:cNvSpPr>
                <a:spLocks noChangeShapeType="1"/>
              </p:cNvSpPr>
              <p:nvPr/>
            </p:nvSpPr>
            <p:spPr bwMode="auto">
              <a:xfrm flipH="1" flipV="1">
                <a:off x="1329415" y="3407459"/>
                <a:ext cx="488753" cy="2026889"/>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28" name="Line 256"/>
              <p:cNvSpPr>
                <a:spLocks noChangeShapeType="1"/>
              </p:cNvSpPr>
              <p:nvPr/>
            </p:nvSpPr>
            <p:spPr bwMode="auto">
              <a:xfrm flipH="1" flipV="1">
                <a:off x="6403826" y="3335584"/>
                <a:ext cx="1063758" cy="1078133"/>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29" name="Line 257"/>
              <p:cNvSpPr>
                <a:spLocks noChangeShapeType="1"/>
              </p:cNvSpPr>
              <p:nvPr/>
            </p:nvSpPr>
            <p:spPr bwMode="auto">
              <a:xfrm flipV="1">
                <a:off x="6231325" y="4571842"/>
                <a:ext cx="1221884" cy="876881"/>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grpSp>
        <p:grpSp>
          <p:nvGrpSpPr>
            <p:cNvPr id="6" name="Group 29"/>
            <p:cNvGrpSpPr/>
            <p:nvPr/>
          </p:nvGrpSpPr>
          <p:grpSpPr>
            <a:xfrm>
              <a:off x="1071538" y="2500306"/>
              <a:ext cx="7183239" cy="3404649"/>
              <a:chOff x="1071538" y="2714620"/>
              <a:chExt cx="7183239" cy="3404649"/>
            </a:xfrm>
          </p:grpSpPr>
          <p:sp>
            <p:nvSpPr>
              <p:cNvPr id="31" name="Text Box 265"/>
              <p:cNvSpPr txBox="1">
                <a:spLocks noChangeArrowheads="1"/>
              </p:cNvSpPr>
              <p:nvPr/>
            </p:nvSpPr>
            <p:spPr bwMode="auto">
              <a:xfrm>
                <a:off x="7643834" y="4214818"/>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H</a:t>
                </a:r>
                <a:endParaRPr lang="en-US" sz="2400" i="1" dirty="0">
                  <a:latin typeface="Times New Roman" pitchFamily="18" charset="0"/>
                </a:endParaRPr>
              </a:p>
            </p:txBody>
          </p:sp>
          <p:grpSp>
            <p:nvGrpSpPr>
              <p:cNvPr id="7" name="Group 41"/>
              <p:cNvGrpSpPr/>
              <p:nvPr/>
            </p:nvGrpSpPr>
            <p:grpSpPr>
              <a:xfrm>
                <a:off x="1071538" y="2714620"/>
                <a:ext cx="6544588" cy="3404649"/>
                <a:chOff x="1071538" y="2714620"/>
                <a:chExt cx="6544588" cy="3404649"/>
              </a:xfrm>
            </p:grpSpPr>
            <p:sp>
              <p:nvSpPr>
                <p:cNvPr id="33" name="Oval 243"/>
                <p:cNvSpPr>
                  <a:spLocks noChangeArrowheads="1"/>
                </p:cNvSpPr>
                <p:nvPr/>
              </p:nvSpPr>
              <p:spPr bwMode="auto">
                <a:xfrm>
                  <a:off x="3428180" y="439934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4" name="Oval 244"/>
                <p:cNvSpPr>
                  <a:spLocks noChangeArrowheads="1"/>
                </p:cNvSpPr>
                <p:nvPr/>
              </p:nvSpPr>
              <p:spPr bwMode="auto">
                <a:xfrm>
                  <a:off x="4273916" y="444007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5" name="Oval 245"/>
                <p:cNvSpPr>
                  <a:spLocks noChangeArrowheads="1"/>
                </p:cNvSpPr>
                <p:nvPr/>
              </p:nvSpPr>
              <p:spPr bwMode="auto">
                <a:xfrm>
                  <a:off x="6284033" y="318704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6" name="Oval 246"/>
                <p:cNvSpPr>
                  <a:spLocks noChangeArrowheads="1"/>
                </p:cNvSpPr>
                <p:nvPr/>
              </p:nvSpPr>
              <p:spPr bwMode="auto">
                <a:xfrm>
                  <a:off x="1767856" y="5455912"/>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7" name="Oval 247"/>
                <p:cNvSpPr>
                  <a:spLocks noChangeArrowheads="1"/>
                </p:cNvSpPr>
                <p:nvPr/>
              </p:nvSpPr>
              <p:spPr bwMode="auto">
                <a:xfrm>
                  <a:off x="6073198" y="5448724"/>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8" name="Oval 248"/>
                <p:cNvSpPr>
                  <a:spLocks noChangeArrowheads="1"/>
                </p:cNvSpPr>
                <p:nvPr/>
              </p:nvSpPr>
              <p:spPr bwMode="auto">
                <a:xfrm>
                  <a:off x="7481958" y="442809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39" name="Text Box 258"/>
                <p:cNvSpPr txBox="1">
                  <a:spLocks noChangeArrowheads="1"/>
                </p:cNvSpPr>
                <p:nvPr/>
              </p:nvSpPr>
              <p:spPr bwMode="auto">
                <a:xfrm>
                  <a:off x="1357290" y="5429264"/>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A</a:t>
                  </a:r>
                  <a:endParaRPr lang="en-US" sz="2400" i="1" dirty="0">
                    <a:latin typeface="Times New Roman" pitchFamily="18" charset="0"/>
                  </a:endParaRPr>
                </a:p>
              </p:txBody>
            </p:sp>
            <p:sp>
              <p:nvSpPr>
                <p:cNvPr id="40" name="Text Box 259"/>
                <p:cNvSpPr txBox="1">
                  <a:spLocks noChangeArrowheads="1"/>
                </p:cNvSpPr>
                <p:nvPr/>
              </p:nvSpPr>
              <p:spPr bwMode="auto">
                <a:xfrm>
                  <a:off x="3357554" y="3929066"/>
                  <a:ext cx="584587"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C</a:t>
                  </a:r>
                  <a:endParaRPr lang="en-US" sz="2400" i="1" dirty="0">
                    <a:latin typeface="Times New Roman" pitchFamily="18" charset="0"/>
                  </a:endParaRPr>
                </a:p>
              </p:txBody>
            </p:sp>
            <p:sp>
              <p:nvSpPr>
                <p:cNvPr id="41" name="Text Box 260"/>
                <p:cNvSpPr txBox="1">
                  <a:spLocks noChangeArrowheads="1"/>
                </p:cNvSpPr>
                <p:nvPr/>
              </p:nvSpPr>
              <p:spPr bwMode="auto">
                <a:xfrm>
                  <a:off x="3714744" y="5357826"/>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B</a:t>
                  </a:r>
                  <a:endParaRPr lang="en-US" sz="2400" i="1" dirty="0">
                    <a:latin typeface="Times New Roman" pitchFamily="18" charset="0"/>
                  </a:endParaRPr>
                </a:p>
              </p:txBody>
            </p:sp>
            <p:sp>
              <p:nvSpPr>
                <p:cNvPr id="42" name="Text Box 262"/>
                <p:cNvSpPr txBox="1">
                  <a:spLocks noChangeArrowheads="1"/>
                </p:cNvSpPr>
                <p:nvPr/>
              </p:nvSpPr>
              <p:spPr bwMode="auto">
                <a:xfrm>
                  <a:off x="4143372" y="3929066"/>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D</a:t>
                  </a:r>
                  <a:endParaRPr lang="en-US" sz="2400" i="1" dirty="0">
                    <a:latin typeface="Times New Roman" pitchFamily="18" charset="0"/>
                  </a:endParaRPr>
                </a:p>
              </p:txBody>
            </p:sp>
            <p:sp>
              <p:nvSpPr>
                <p:cNvPr id="43" name="Text Box 263"/>
                <p:cNvSpPr txBox="1">
                  <a:spLocks noChangeArrowheads="1"/>
                </p:cNvSpPr>
                <p:nvPr/>
              </p:nvSpPr>
              <p:spPr bwMode="auto">
                <a:xfrm>
                  <a:off x="6215074" y="5429264"/>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G</a:t>
                  </a:r>
                  <a:endParaRPr lang="en-US" sz="2400" i="1" dirty="0">
                    <a:latin typeface="Times New Roman" pitchFamily="18" charset="0"/>
                  </a:endParaRPr>
                </a:p>
              </p:txBody>
            </p:sp>
            <p:sp>
              <p:nvSpPr>
                <p:cNvPr id="44" name="Text Box 264"/>
                <p:cNvSpPr txBox="1">
                  <a:spLocks noChangeArrowheads="1"/>
                </p:cNvSpPr>
                <p:nvPr/>
              </p:nvSpPr>
              <p:spPr bwMode="auto">
                <a:xfrm>
                  <a:off x="6286512" y="2714620"/>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F</a:t>
                  </a:r>
                  <a:endParaRPr lang="en-US" sz="2400" i="1" dirty="0">
                    <a:latin typeface="Times New Roman" pitchFamily="18" charset="0"/>
                  </a:endParaRPr>
                </a:p>
              </p:txBody>
            </p:sp>
            <p:sp>
              <p:nvSpPr>
                <p:cNvPr id="45" name="Text Box 261"/>
                <p:cNvSpPr txBox="1">
                  <a:spLocks noChangeArrowheads="1"/>
                </p:cNvSpPr>
                <p:nvPr/>
              </p:nvSpPr>
              <p:spPr bwMode="auto">
                <a:xfrm>
                  <a:off x="1071538" y="2786058"/>
                  <a:ext cx="558232"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E</a:t>
                  </a:r>
                  <a:endParaRPr lang="en-US" sz="2400" i="1" dirty="0">
                    <a:latin typeface="Times New Roman" pitchFamily="18" charset="0"/>
                  </a:endParaRPr>
                </a:p>
              </p:txBody>
            </p:sp>
            <p:sp>
              <p:nvSpPr>
                <p:cNvPr id="46" name="Oval 243"/>
                <p:cNvSpPr>
                  <a:spLocks noChangeArrowheads="1"/>
                </p:cNvSpPr>
                <p:nvPr/>
              </p:nvSpPr>
              <p:spPr bwMode="auto">
                <a:xfrm>
                  <a:off x="1214414" y="3214686"/>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47" name="Oval 244"/>
                <p:cNvSpPr>
                  <a:spLocks noChangeArrowheads="1"/>
                </p:cNvSpPr>
                <p:nvPr/>
              </p:nvSpPr>
              <p:spPr bwMode="auto">
                <a:xfrm>
                  <a:off x="3929058" y="5286388"/>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grpSp>
        </p:grpSp>
        <p:grpSp>
          <p:nvGrpSpPr>
            <p:cNvPr id="8" name="Group 47"/>
            <p:cNvGrpSpPr/>
            <p:nvPr/>
          </p:nvGrpSpPr>
          <p:grpSpPr>
            <a:xfrm>
              <a:off x="1214414" y="3000372"/>
              <a:ext cx="2848812" cy="2205870"/>
              <a:chOff x="1214414" y="3214686"/>
              <a:chExt cx="2848812" cy="2205870"/>
            </a:xfrm>
          </p:grpSpPr>
          <p:sp>
            <p:nvSpPr>
              <p:cNvPr id="49" name="Rectangle 241"/>
              <p:cNvSpPr>
                <a:spLocks noChangeArrowheads="1"/>
              </p:cNvSpPr>
              <p:nvPr/>
            </p:nvSpPr>
            <p:spPr bwMode="auto">
              <a:xfrm>
                <a:off x="1214414" y="3214686"/>
                <a:ext cx="134168" cy="134168"/>
              </a:xfrm>
              <a:prstGeom prst="rect">
                <a:avLst/>
              </a:prstGeom>
              <a:solidFill>
                <a:schemeClr val="accent2"/>
              </a:solidFill>
              <a:ln w="9525" algn="ctr">
                <a:solidFill>
                  <a:schemeClr val="tx1"/>
                </a:solidFill>
                <a:miter lim="800000"/>
                <a:headEnd/>
                <a:tailEnd/>
              </a:ln>
              <a:effectLst/>
            </p:spPr>
            <p:txBody>
              <a:bodyPr wrap="none" anchor="ctr">
                <a:spAutoFit/>
              </a:bodyPr>
              <a:lstStyle/>
              <a:p>
                <a:endParaRPr lang="en-US" dirty="0"/>
              </a:p>
            </p:txBody>
          </p:sp>
          <p:sp>
            <p:nvSpPr>
              <p:cNvPr id="50" name="Rectangle 242"/>
              <p:cNvSpPr>
                <a:spLocks noChangeArrowheads="1"/>
              </p:cNvSpPr>
              <p:nvPr/>
            </p:nvSpPr>
            <p:spPr bwMode="auto">
              <a:xfrm>
                <a:off x="3929058" y="5286388"/>
                <a:ext cx="134168" cy="134168"/>
              </a:xfrm>
              <a:prstGeom prst="rect">
                <a:avLst/>
              </a:prstGeom>
              <a:solidFill>
                <a:schemeClr val="accent2"/>
              </a:solidFill>
              <a:ln w="9525" algn="ctr">
                <a:solidFill>
                  <a:schemeClr val="tx1"/>
                </a:solidFill>
                <a:miter lim="800000"/>
                <a:headEnd/>
                <a:tailEnd/>
              </a:ln>
              <a:effectLst/>
            </p:spPr>
            <p:txBody>
              <a:bodyPr wrap="none" anchor="ctr">
                <a:spAutoFit/>
              </a:bodyPr>
              <a:lstStyle/>
              <a:p>
                <a:endParaRPr lang="en-US" dirty="0"/>
              </a:p>
            </p:txBody>
          </p:sp>
        </p:grpSp>
      </p:grpSp>
      <p:sp>
        <p:nvSpPr>
          <p:cNvPr id="76" name="Slide Number Placeholder 75"/>
          <p:cNvSpPr>
            <a:spLocks noGrp="1"/>
          </p:cNvSpPr>
          <p:nvPr>
            <p:ph type="sldNum" sz="quarter" idx="12"/>
          </p:nvPr>
        </p:nvSpPr>
        <p:spPr/>
        <p:txBody>
          <a:bodyPr/>
          <a:lstStyle/>
          <a:p>
            <a:fld id="{B6ABF1A7-A054-4565-9046-77AE40BF21F1}" type="slidenum">
              <a:rPr lang="en-US" smtClean="0"/>
              <a:pPr/>
              <a:t>27</a:t>
            </a:fld>
            <a:endParaRPr lang="en-US"/>
          </a:p>
        </p:txBody>
      </p:sp>
      <p:cxnSp>
        <p:nvCxnSpPr>
          <p:cNvPr id="48" name="Straight Arrow Connector 47"/>
          <p:cNvCxnSpPr/>
          <p:nvPr/>
        </p:nvCxnSpPr>
        <p:spPr>
          <a:xfrm rot="5400000">
            <a:off x="4402386" y="2203782"/>
            <a:ext cx="219642" cy="9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90919" y="2292438"/>
            <a:ext cx="5293216" cy="1200329"/>
          </a:xfrm>
          <a:prstGeom prst="rect">
            <a:avLst/>
          </a:prstGeom>
          <a:solidFill>
            <a:schemeClr val="bg1"/>
          </a:solidFill>
        </p:spPr>
        <p:txBody>
          <a:bodyPr wrap="square" rtlCol="0">
            <a:spAutoFit/>
          </a:bodyPr>
          <a:lstStyle/>
          <a:p>
            <a:r>
              <a:rPr lang="en-US" sz="2400" dirty="0" smtClean="0"/>
              <a:t>The link/neighbor function</a:t>
            </a:r>
          </a:p>
          <a:p>
            <a:endParaRPr lang="en-US" sz="2400" i="1" dirty="0" smtClean="0"/>
          </a:p>
          <a:p>
            <a:r>
              <a:rPr lang="en-US" sz="2400" i="1" dirty="0" smtClean="0"/>
              <a:t>Notation:</a:t>
            </a:r>
            <a:endParaRPr lang="en-US" sz="2400" i="1"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cstate="print"/>
          <a:srcRect/>
          <a:stretch>
            <a:fillRect/>
          </a:stretch>
        </p:blipFill>
        <p:spPr bwMode="auto">
          <a:xfrm>
            <a:off x="4941464" y="2320426"/>
            <a:ext cx="3829050" cy="390525"/>
          </a:xfrm>
          <a:prstGeom prst="rect">
            <a:avLst/>
          </a:prstGeom>
          <a:noFill/>
          <a:ln w="9525">
            <a:noFill/>
            <a:miter lim="800000"/>
            <a:headEnd/>
            <a:tailEnd/>
          </a:ln>
          <a:effectLst/>
        </p:spPr>
      </p:pic>
      <p:cxnSp>
        <p:nvCxnSpPr>
          <p:cNvPr id="52" name="Straight Arrow Connector 51"/>
          <p:cNvCxnSpPr/>
          <p:nvPr/>
        </p:nvCxnSpPr>
        <p:spPr>
          <a:xfrm rot="5400000">
            <a:off x="7423178" y="2061934"/>
            <a:ext cx="524398" cy="6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80349" y="1068947"/>
            <a:ext cx="1866024" cy="707886"/>
          </a:xfrm>
          <a:prstGeom prst="rect">
            <a:avLst/>
          </a:prstGeom>
          <a:noFill/>
        </p:spPr>
        <p:txBody>
          <a:bodyPr wrap="none" rtlCol="0">
            <a:spAutoFit/>
          </a:bodyPr>
          <a:lstStyle/>
          <a:p>
            <a:pPr algn="ctr"/>
            <a:r>
              <a:rPr lang="en-US" sz="2000" dirty="0" smtClean="0"/>
              <a:t>communication </a:t>
            </a:r>
          </a:p>
          <a:p>
            <a:pPr algn="ctr"/>
            <a:r>
              <a:rPr lang="en-US" sz="2000" dirty="0" smtClean="0"/>
              <a:t>possible       not</a:t>
            </a:r>
            <a:endParaRPr lang="en-US" sz="2000" dirty="0"/>
          </a:p>
        </p:txBody>
      </p:sp>
      <p:cxnSp>
        <p:nvCxnSpPr>
          <p:cNvPr id="55" name="Straight Arrow Connector 54"/>
          <p:cNvCxnSpPr/>
          <p:nvPr/>
        </p:nvCxnSpPr>
        <p:spPr>
          <a:xfrm rot="5400000">
            <a:off x="8168006" y="2059790"/>
            <a:ext cx="524398" cy="6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724687" y="2991345"/>
            <a:ext cx="5716430" cy="1039865"/>
            <a:chOff x="2865764" y="3105363"/>
            <a:chExt cx="5716430" cy="1039865"/>
          </a:xfrm>
        </p:grpSpPr>
        <p:pic>
          <p:nvPicPr>
            <p:cNvPr id="15367" name="Picture 7"/>
            <p:cNvPicPr>
              <a:picLocks noChangeAspect="1" noChangeArrowheads="1"/>
            </p:cNvPicPr>
            <p:nvPr/>
          </p:nvPicPr>
          <p:blipFill>
            <a:blip r:embed="rId4" cstate="print"/>
            <a:srcRect/>
            <a:stretch>
              <a:fillRect/>
            </a:stretch>
          </p:blipFill>
          <p:spPr bwMode="auto">
            <a:xfrm>
              <a:off x="2865764" y="3730626"/>
              <a:ext cx="1371600" cy="400050"/>
            </a:xfrm>
            <a:prstGeom prst="rect">
              <a:avLst/>
            </a:prstGeom>
            <a:noFill/>
            <a:ln w="9525">
              <a:noFill/>
              <a:miter lim="800000"/>
              <a:headEnd/>
              <a:tailEnd/>
            </a:ln>
            <a:effectLst/>
          </p:spPr>
        </p:pic>
        <p:pic>
          <p:nvPicPr>
            <p:cNvPr id="15366" name="Picture 6"/>
            <p:cNvPicPr>
              <a:picLocks noChangeAspect="1" noChangeArrowheads="1"/>
            </p:cNvPicPr>
            <p:nvPr/>
          </p:nvPicPr>
          <p:blipFill>
            <a:blip r:embed="rId5" cstate="print"/>
            <a:srcRect/>
            <a:stretch>
              <a:fillRect/>
            </a:stretch>
          </p:blipFill>
          <p:spPr bwMode="auto">
            <a:xfrm>
              <a:off x="2940006" y="3105363"/>
              <a:ext cx="1400175" cy="495300"/>
            </a:xfrm>
            <a:prstGeom prst="rect">
              <a:avLst/>
            </a:prstGeom>
            <a:noFill/>
            <a:ln w="9525">
              <a:noFill/>
              <a:miter lim="800000"/>
              <a:headEnd/>
              <a:tailEnd/>
            </a:ln>
            <a:effectLst/>
          </p:spPr>
        </p:pic>
        <p:sp>
          <p:nvSpPr>
            <p:cNvPr id="56" name="TextBox 55"/>
            <p:cNvSpPr txBox="1"/>
            <p:nvPr/>
          </p:nvSpPr>
          <p:spPr>
            <a:xfrm>
              <a:off x="4404575" y="3129565"/>
              <a:ext cx="4177619" cy="1015663"/>
            </a:xfrm>
            <a:prstGeom prst="rect">
              <a:avLst/>
            </a:prstGeom>
            <a:solidFill>
              <a:schemeClr val="bg1"/>
            </a:solidFill>
          </p:spPr>
          <p:txBody>
            <a:bodyPr wrap="none" rtlCol="0">
              <a:spAutoFit/>
            </a:bodyPr>
            <a:lstStyle/>
            <a:p>
              <a:r>
                <a:rPr lang="en-US" sz="2000" dirty="0" smtClean="0"/>
                <a:t>link </a:t>
              </a:r>
              <a:r>
                <a:rPr lang="en-US" sz="2000" i="1" dirty="0" smtClean="0">
                  <a:latin typeface="Times New Roman" pitchFamily="18" charset="0"/>
                  <a:cs typeface="Times New Roman" pitchFamily="18" charset="0"/>
                </a:rPr>
                <a:t>A</a:t>
              </a:r>
              <a:r>
                <a:rPr lang="en-US" sz="2000" dirty="0" smtClean="0"/>
                <a:t> to </a:t>
              </a:r>
              <a:r>
                <a:rPr lang="en-US" sz="2000" i="1" dirty="0" smtClean="0">
                  <a:latin typeface="Times New Roman" pitchFamily="18" charset="0"/>
                  <a:cs typeface="Times New Roman" pitchFamily="18" charset="0"/>
                </a:rPr>
                <a:t>B</a:t>
              </a:r>
              <a:r>
                <a:rPr lang="en-US" sz="2000" dirty="0" smtClean="0"/>
                <a:t> is up at time </a:t>
              </a:r>
              <a:r>
                <a:rPr lang="en-US" sz="2000" i="1" dirty="0" smtClean="0">
                  <a:latin typeface="Times New Roman" pitchFamily="18" charset="0"/>
                  <a:cs typeface="Times New Roman" pitchFamily="18" charset="0"/>
                </a:rPr>
                <a:t>t</a:t>
              </a:r>
            </a:p>
            <a:p>
              <a:endParaRPr lang="en-US" sz="2000" i="1" dirty="0" smtClean="0">
                <a:latin typeface="Times New Roman" pitchFamily="18" charset="0"/>
                <a:cs typeface="Times New Roman" pitchFamily="18" charset="0"/>
              </a:endParaRPr>
            </a:p>
            <a:p>
              <a:r>
                <a:rPr lang="en-US" sz="2000" dirty="0" smtClean="0"/>
                <a:t>links </a:t>
              </a:r>
              <a:r>
                <a:rPr lang="en-US" sz="2000" i="1" dirty="0" smtClean="0">
                  <a:latin typeface="Times New Roman" pitchFamily="18" charset="0"/>
                  <a:cs typeface="Times New Roman" pitchFamily="18" charset="0"/>
                </a:rPr>
                <a:t>A</a:t>
              </a:r>
              <a:r>
                <a:rPr lang="en-US" sz="2000" dirty="0" smtClean="0"/>
                <a:t> to </a:t>
              </a:r>
              <a:r>
                <a:rPr lang="en-US" sz="2000" i="1" dirty="0" smtClean="0">
                  <a:latin typeface="Times New Roman" pitchFamily="18" charset="0"/>
                  <a:cs typeface="Times New Roman" pitchFamily="18" charset="0"/>
                </a:rPr>
                <a:t>B</a:t>
              </a:r>
              <a:r>
                <a:rPr lang="en-US" sz="2000" dirty="0" smtClean="0"/>
                <a:t> and </a:t>
              </a:r>
              <a:r>
                <a:rPr lang="en-US" sz="2000" i="1" dirty="0" smtClean="0">
                  <a:latin typeface="Times New Roman" pitchFamily="18" charset="0"/>
                  <a:cs typeface="Times New Roman" pitchFamily="18" charset="0"/>
                </a:rPr>
                <a:t>B </a:t>
              </a:r>
              <a:r>
                <a:rPr lang="en-US" sz="2000" dirty="0" smtClean="0"/>
                <a:t>to </a:t>
              </a:r>
              <a:r>
                <a:rPr lang="en-US" sz="2000" i="1" dirty="0" smtClean="0">
                  <a:latin typeface="Times New Roman" pitchFamily="18" charset="0"/>
                  <a:cs typeface="Times New Roman" pitchFamily="18" charset="0"/>
                </a:rPr>
                <a:t>A </a:t>
              </a:r>
              <a:r>
                <a:rPr lang="en-US" sz="2000" dirty="0" smtClean="0"/>
                <a:t>are up at time </a:t>
              </a:r>
              <a:r>
                <a:rPr lang="en-US" sz="2000" i="1" dirty="0" smtClean="0">
                  <a:latin typeface="Times New Roman" pitchFamily="18" charset="0"/>
                  <a:cs typeface="Times New Roman" pitchFamily="18" charset="0"/>
                </a:rPr>
                <a:t>t</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i="1" dirty="0" smtClean="0">
                <a:latin typeface="Times New Roman" pitchFamily="18" charset="0"/>
                <a:cs typeface="Times New Roman" pitchFamily="18" charset="0"/>
              </a:rPr>
              <a:t>S = (nodes, loc, type, link, </a:t>
            </a:r>
            <a:r>
              <a:rPr lang="en-US" i="1" dirty="0" err="1" smtClean="0">
                <a:latin typeface="Times New Roman" pitchFamily="18" charset="0"/>
                <a:cs typeface="Times New Roman" pitchFamily="18" charset="0"/>
              </a:rPr>
              <a:t>nlos</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sp>
        <p:nvSpPr>
          <p:cNvPr id="76" name="Slide Number Placeholder 75"/>
          <p:cNvSpPr>
            <a:spLocks noGrp="1"/>
          </p:cNvSpPr>
          <p:nvPr>
            <p:ph type="sldNum" sz="quarter" idx="12"/>
          </p:nvPr>
        </p:nvSpPr>
        <p:spPr/>
        <p:txBody>
          <a:bodyPr/>
          <a:lstStyle/>
          <a:p>
            <a:fld id="{B6ABF1A7-A054-4565-9046-77AE40BF21F1}" type="slidenum">
              <a:rPr lang="en-US" smtClean="0"/>
              <a:pPr/>
              <a:t>28</a:t>
            </a:fld>
            <a:endParaRPr lang="en-US"/>
          </a:p>
        </p:txBody>
      </p:sp>
      <p:grpSp>
        <p:nvGrpSpPr>
          <p:cNvPr id="48" name="Group 51"/>
          <p:cNvGrpSpPr/>
          <p:nvPr/>
        </p:nvGrpSpPr>
        <p:grpSpPr>
          <a:xfrm>
            <a:off x="1042968" y="3248024"/>
            <a:ext cx="7183239" cy="3404649"/>
            <a:chOff x="1071538" y="2500306"/>
            <a:chExt cx="7183239" cy="3404649"/>
          </a:xfrm>
        </p:grpSpPr>
        <p:grpSp>
          <p:nvGrpSpPr>
            <p:cNvPr id="51" name="Group 19"/>
            <p:cNvGrpSpPr/>
            <p:nvPr/>
          </p:nvGrpSpPr>
          <p:grpSpPr>
            <a:xfrm>
              <a:off x="1329415" y="3106894"/>
              <a:ext cx="6138169" cy="2185016"/>
              <a:chOff x="1329415" y="3321208"/>
              <a:chExt cx="6138169" cy="2185016"/>
            </a:xfrm>
          </p:grpSpPr>
          <p:sp>
            <p:nvSpPr>
              <p:cNvPr id="81" name="Line 249"/>
              <p:cNvSpPr>
                <a:spLocks noChangeShapeType="1"/>
              </p:cNvSpPr>
              <p:nvPr/>
            </p:nvSpPr>
            <p:spPr bwMode="auto">
              <a:xfrm>
                <a:off x="1372540" y="3364334"/>
                <a:ext cx="2055640" cy="1049382"/>
              </a:xfrm>
              <a:prstGeom prst="line">
                <a:avLst/>
              </a:prstGeom>
              <a:noFill/>
              <a:ln w="9525">
                <a:solidFill>
                  <a:schemeClr val="tx1"/>
                </a:solidFill>
                <a:round/>
                <a:headEnd/>
                <a:tailEnd type="triangle" w="med" len="med"/>
              </a:ln>
              <a:effectLst/>
            </p:spPr>
            <p:txBody>
              <a:bodyPr>
                <a:spAutoFit/>
              </a:bodyPr>
              <a:lstStyle/>
              <a:p>
                <a:endParaRPr lang="en-US" dirty="0"/>
              </a:p>
            </p:txBody>
          </p:sp>
          <p:sp>
            <p:nvSpPr>
              <p:cNvPr id="82" name="Line 250"/>
              <p:cNvSpPr>
                <a:spLocks noChangeShapeType="1"/>
              </p:cNvSpPr>
              <p:nvPr/>
            </p:nvSpPr>
            <p:spPr bwMode="auto">
              <a:xfrm flipV="1">
                <a:off x="4075059" y="4586217"/>
                <a:ext cx="230002" cy="646880"/>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83" name="Line 251"/>
              <p:cNvSpPr>
                <a:spLocks noChangeShapeType="1"/>
              </p:cNvSpPr>
              <p:nvPr/>
            </p:nvSpPr>
            <p:spPr bwMode="auto">
              <a:xfrm flipH="1" flipV="1">
                <a:off x="3540785" y="4555072"/>
                <a:ext cx="373753" cy="675630"/>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84" name="Line 252"/>
              <p:cNvSpPr>
                <a:spLocks noChangeShapeType="1"/>
              </p:cNvSpPr>
              <p:nvPr/>
            </p:nvSpPr>
            <p:spPr bwMode="auto">
              <a:xfrm flipV="1">
                <a:off x="1947544" y="5304973"/>
                <a:ext cx="1911889" cy="186876"/>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85" name="Line 253"/>
              <p:cNvSpPr>
                <a:spLocks noChangeShapeType="1"/>
              </p:cNvSpPr>
              <p:nvPr/>
            </p:nvSpPr>
            <p:spPr bwMode="auto">
              <a:xfrm>
                <a:off x="4103809" y="5319348"/>
                <a:ext cx="1955014" cy="186876"/>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86" name="Line 254"/>
              <p:cNvSpPr>
                <a:spLocks noChangeShapeType="1"/>
              </p:cNvSpPr>
              <p:nvPr/>
            </p:nvSpPr>
            <p:spPr bwMode="auto">
              <a:xfrm flipH="1">
                <a:off x="4434437" y="3321208"/>
                <a:ext cx="1825638" cy="1135633"/>
              </a:xfrm>
              <a:prstGeom prst="line">
                <a:avLst/>
              </a:prstGeom>
              <a:noFill/>
              <a:ln w="9525">
                <a:solidFill>
                  <a:schemeClr val="tx1"/>
                </a:solidFill>
                <a:round/>
                <a:headEnd type="triangle" w="med" len="med"/>
                <a:tailEnd/>
              </a:ln>
              <a:effectLst/>
            </p:spPr>
            <p:txBody>
              <a:bodyPr>
                <a:spAutoFit/>
              </a:bodyPr>
              <a:lstStyle/>
              <a:p>
                <a:endParaRPr lang="en-US" dirty="0"/>
              </a:p>
            </p:txBody>
          </p:sp>
          <p:sp>
            <p:nvSpPr>
              <p:cNvPr id="87" name="Line 255"/>
              <p:cNvSpPr>
                <a:spLocks noChangeShapeType="1"/>
              </p:cNvSpPr>
              <p:nvPr/>
            </p:nvSpPr>
            <p:spPr bwMode="auto">
              <a:xfrm flipH="1" flipV="1">
                <a:off x="1329415" y="3407459"/>
                <a:ext cx="488753" cy="2026889"/>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88" name="Line 256"/>
              <p:cNvSpPr>
                <a:spLocks noChangeShapeType="1"/>
              </p:cNvSpPr>
              <p:nvPr/>
            </p:nvSpPr>
            <p:spPr bwMode="auto">
              <a:xfrm flipH="1" flipV="1">
                <a:off x="6403826" y="3335584"/>
                <a:ext cx="1063758" cy="1078133"/>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sp>
            <p:nvSpPr>
              <p:cNvPr id="89" name="Line 257"/>
              <p:cNvSpPr>
                <a:spLocks noChangeShapeType="1"/>
              </p:cNvSpPr>
              <p:nvPr/>
            </p:nvSpPr>
            <p:spPr bwMode="auto">
              <a:xfrm flipV="1">
                <a:off x="6231325" y="4571842"/>
                <a:ext cx="1221884" cy="876881"/>
              </a:xfrm>
              <a:prstGeom prst="line">
                <a:avLst/>
              </a:prstGeom>
              <a:noFill/>
              <a:ln w="9525">
                <a:solidFill>
                  <a:schemeClr val="tx1"/>
                </a:solidFill>
                <a:round/>
                <a:headEnd type="triangle" w="med" len="med"/>
                <a:tailEnd type="triangle" w="med" len="med"/>
              </a:ln>
              <a:effectLst/>
            </p:spPr>
            <p:txBody>
              <a:bodyPr>
                <a:spAutoFit/>
              </a:bodyPr>
              <a:lstStyle/>
              <a:p>
                <a:endParaRPr lang="en-US" dirty="0"/>
              </a:p>
            </p:txBody>
          </p:sp>
        </p:grpSp>
        <p:grpSp>
          <p:nvGrpSpPr>
            <p:cNvPr id="52" name="Group 29"/>
            <p:cNvGrpSpPr/>
            <p:nvPr/>
          </p:nvGrpSpPr>
          <p:grpSpPr>
            <a:xfrm>
              <a:off x="1071538" y="2500306"/>
              <a:ext cx="7183239" cy="3404649"/>
              <a:chOff x="1071538" y="2714620"/>
              <a:chExt cx="7183239" cy="3404649"/>
            </a:xfrm>
          </p:grpSpPr>
          <p:sp>
            <p:nvSpPr>
              <p:cNvPr id="58" name="Text Box 265"/>
              <p:cNvSpPr txBox="1">
                <a:spLocks noChangeArrowheads="1"/>
              </p:cNvSpPr>
              <p:nvPr/>
            </p:nvSpPr>
            <p:spPr bwMode="auto">
              <a:xfrm>
                <a:off x="7643834" y="4214818"/>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H</a:t>
                </a:r>
                <a:endParaRPr lang="en-US" sz="2400" i="1" dirty="0">
                  <a:latin typeface="Times New Roman" pitchFamily="18" charset="0"/>
                </a:endParaRPr>
              </a:p>
            </p:txBody>
          </p:sp>
          <p:grpSp>
            <p:nvGrpSpPr>
              <p:cNvPr id="60" name="Group 41"/>
              <p:cNvGrpSpPr/>
              <p:nvPr/>
            </p:nvGrpSpPr>
            <p:grpSpPr>
              <a:xfrm>
                <a:off x="1071538" y="2714620"/>
                <a:ext cx="6544588" cy="3404649"/>
                <a:chOff x="1071538" y="2714620"/>
                <a:chExt cx="6544588" cy="3404649"/>
              </a:xfrm>
            </p:grpSpPr>
            <p:sp>
              <p:nvSpPr>
                <p:cNvPr id="62" name="Oval 243"/>
                <p:cNvSpPr>
                  <a:spLocks noChangeArrowheads="1"/>
                </p:cNvSpPr>
                <p:nvPr/>
              </p:nvSpPr>
              <p:spPr bwMode="auto">
                <a:xfrm>
                  <a:off x="3428180" y="439934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63" name="Oval 244"/>
                <p:cNvSpPr>
                  <a:spLocks noChangeArrowheads="1"/>
                </p:cNvSpPr>
                <p:nvPr/>
              </p:nvSpPr>
              <p:spPr bwMode="auto">
                <a:xfrm>
                  <a:off x="4273916" y="444007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64" name="Oval 245"/>
                <p:cNvSpPr>
                  <a:spLocks noChangeArrowheads="1"/>
                </p:cNvSpPr>
                <p:nvPr/>
              </p:nvSpPr>
              <p:spPr bwMode="auto">
                <a:xfrm>
                  <a:off x="6284033" y="318704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65" name="Oval 246"/>
                <p:cNvSpPr>
                  <a:spLocks noChangeArrowheads="1"/>
                </p:cNvSpPr>
                <p:nvPr/>
              </p:nvSpPr>
              <p:spPr bwMode="auto">
                <a:xfrm>
                  <a:off x="1767856" y="5455912"/>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67" name="Oval 247"/>
                <p:cNvSpPr>
                  <a:spLocks noChangeArrowheads="1"/>
                </p:cNvSpPr>
                <p:nvPr/>
              </p:nvSpPr>
              <p:spPr bwMode="auto">
                <a:xfrm>
                  <a:off x="6073198" y="5448724"/>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68" name="Oval 248"/>
                <p:cNvSpPr>
                  <a:spLocks noChangeArrowheads="1"/>
                </p:cNvSpPr>
                <p:nvPr/>
              </p:nvSpPr>
              <p:spPr bwMode="auto">
                <a:xfrm>
                  <a:off x="7481958" y="4428091"/>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69" name="Text Box 258"/>
                <p:cNvSpPr txBox="1">
                  <a:spLocks noChangeArrowheads="1"/>
                </p:cNvSpPr>
                <p:nvPr/>
              </p:nvSpPr>
              <p:spPr bwMode="auto">
                <a:xfrm>
                  <a:off x="1357290" y="5429264"/>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A</a:t>
                  </a:r>
                  <a:endParaRPr lang="en-US" sz="2400" i="1" dirty="0">
                    <a:latin typeface="Times New Roman" pitchFamily="18" charset="0"/>
                  </a:endParaRPr>
                </a:p>
              </p:txBody>
            </p:sp>
            <p:sp>
              <p:nvSpPr>
                <p:cNvPr id="70" name="Text Box 259"/>
                <p:cNvSpPr txBox="1">
                  <a:spLocks noChangeArrowheads="1"/>
                </p:cNvSpPr>
                <p:nvPr/>
              </p:nvSpPr>
              <p:spPr bwMode="auto">
                <a:xfrm>
                  <a:off x="3357554" y="3929066"/>
                  <a:ext cx="584587"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C</a:t>
                  </a:r>
                  <a:endParaRPr lang="en-US" sz="2400" i="1" dirty="0">
                    <a:latin typeface="Times New Roman" pitchFamily="18" charset="0"/>
                  </a:endParaRPr>
                </a:p>
              </p:txBody>
            </p:sp>
            <p:sp>
              <p:nvSpPr>
                <p:cNvPr id="71" name="Text Box 260"/>
                <p:cNvSpPr txBox="1">
                  <a:spLocks noChangeArrowheads="1"/>
                </p:cNvSpPr>
                <p:nvPr/>
              </p:nvSpPr>
              <p:spPr bwMode="auto">
                <a:xfrm>
                  <a:off x="3714744" y="5357826"/>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B</a:t>
                  </a:r>
                  <a:endParaRPr lang="en-US" sz="2400" i="1" dirty="0">
                    <a:latin typeface="Times New Roman" pitchFamily="18" charset="0"/>
                  </a:endParaRPr>
                </a:p>
              </p:txBody>
            </p:sp>
            <p:sp>
              <p:nvSpPr>
                <p:cNvPr id="74" name="Text Box 262"/>
                <p:cNvSpPr txBox="1">
                  <a:spLocks noChangeArrowheads="1"/>
                </p:cNvSpPr>
                <p:nvPr/>
              </p:nvSpPr>
              <p:spPr bwMode="auto">
                <a:xfrm>
                  <a:off x="4143372" y="3929066"/>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D</a:t>
                  </a:r>
                  <a:endParaRPr lang="en-US" sz="2400" i="1" dirty="0">
                    <a:latin typeface="Times New Roman" pitchFamily="18" charset="0"/>
                  </a:endParaRPr>
                </a:p>
              </p:txBody>
            </p:sp>
            <p:sp>
              <p:nvSpPr>
                <p:cNvPr id="75" name="Text Box 263"/>
                <p:cNvSpPr txBox="1">
                  <a:spLocks noChangeArrowheads="1"/>
                </p:cNvSpPr>
                <p:nvPr/>
              </p:nvSpPr>
              <p:spPr bwMode="auto">
                <a:xfrm>
                  <a:off x="6215074" y="5429264"/>
                  <a:ext cx="610943"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G</a:t>
                  </a:r>
                  <a:endParaRPr lang="en-US" sz="2400" i="1" dirty="0">
                    <a:latin typeface="Times New Roman" pitchFamily="18" charset="0"/>
                  </a:endParaRPr>
                </a:p>
              </p:txBody>
            </p:sp>
            <p:sp>
              <p:nvSpPr>
                <p:cNvPr id="77" name="Text Box 264"/>
                <p:cNvSpPr txBox="1">
                  <a:spLocks noChangeArrowheads="1"/>
                </p:cNvSpPr>
                <p:nvPr/>
              </p:nvSpPr>
              <p:spPr bwMode="auto">
                <a:xfrm>
                  <a:off x="6286512" y="2714620"/>
                  <a:ext cx="558234"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F</a:t>
                  </a:r>
                  <a:endParaRPr lang="en-US" sz="2400" i="1" dirty="0">
                    <a:latin typeface="Times New Roman" pitchFamily="18" charset="0"/>
                  </a:endParaRPr>
                </a:p>
              </p:txBody>
            </p:sp>
            <p:sp>
              <p:nvSpPr>
                <p:cNvPr id="78" name="Text Box 261"/>
                <p:cNvSpPr txBox="1">
                  <a:spLocks noChangeArrowheads="1"/>
                </p:cNvSpPr>
                <p:nvPr/>
              </p:nvSpPr>
              <p:spPr bwMode="auto">
                <a:xfrm>
                  <a:off x="1071538" y="2786058"/>
                  <a:ext cx="558232" cy="690005"/>
                </a:xfrm>
                <a:prstGeom prst="rect">
                  <a:avLst/>
                </a:prstGeom>
                <a:noFill/>
                <a:ln w="9525" algn="ctr">
                  <a:noFill/>
                  <a:miter lim="800000"/>
                  <a:headEnd/>
                  <a:tailEnd/>
                </a:ln>
                <a:effectLst/>
              </p:spPr>
              <p:txBody>
                <a:bodyPr wrap="none">
                  <a:spAutoFit/>
                </a:bodyPr>
                <a:lstStyle/>
                <a:p>
                  <a:pPr defTabSz="912813">
                    <a:buFont typeface="Wingdings" pitchFamily="2" charset="2"/>
                    <a:buNone/>
                  </a:pPr>
                  <a:r>
                    <a:rPr lang="pl-PL" sz="2400" i="1" dirty="0">
                      <a:latin typeface="Times New Roman" pitchFamily="18" charset="0"/>
                    </a:rPr>
                    <a:t>E</a:t>
                  </a:r>
                  <a:endParaRPr lang="en-US" sz="2400" i="1" dirty="0">
                    <a:latin typeface="Times New Roman" pitchFamily="18" charset="0"/>
                  </a:endParaRPr>
                </a:p>
              </p:txBody>
            </p:sp>
            <p:sp>
              <p:nvSpPr>
                <p:cNvPr id="79" name="Oval 243"/>
                <p:cNvSpPr>
                  <a:spLocks noChangeArrowheads="1"/>
                </p:cNvSpPr>
                <p:nvPr/>
              </p:nvSpPr>
              <p:spPr bwMode="auto">
                <a:xfrm>
                  <a:off x="1214414" y="3214686"/>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sp>
              <p:nvSpPr>
                <p:cNvPr id="80" name="Oval 244"/>
                <p:cNvSpPr>
                  <a:spLocks noChangeArrowheads="1"/>
                </p:cNvSpPr>
                <p:nvPr/>
              </p:nvSpPr>
              <p:spPr bwMode="auto">
                <a:xfrm>
                  <a:off x="3929058" y="5286388"/>
                  <a:ext cx="134168" cy="134168"/>
                </a:xfrm>
                <a:prstGeom prst="ellipse">
                  <a:avLst/>
                </a:prstGeom>
                <a:solidFill>
                  <a:srgbClr val="EFF9FF"/>
                </a:solidFill>
                <a:ln w="9525" algn="ctr">
                  <a:solidFill>
                    <a:schemeClr val="tx1"/>
                  </a:solidFill>
                  <a:round/>
                  <a:headEnd/>
                  <a:tailEnd/>
                </a:ln>
                <a:effectLst/>
              </p:spPr>
              <p:txBody>
                <a:bodyPr wrap="none" anchor="ctr">
                  <a:spAutoFit/>
                </a:bodyPr>
                <a:lstStyle/>
                <a:p>
                  <a:endParaRPr lang="en-US" dirty="0"/>
                </a:p>
              </p:txBody>
            </p:sp>
          </p:grpSp>
        </p:grpSp>
        <p:grpSp>
          <p:nvGrpSpPr>
            <p:cNvPr id="53" name="Group 47"/>
            <p:cNvGrpSpPr/>
            <p:nvPr/>
          </p:nvGrpSpPr>
          <p:grpSpPr>
            <a:xfrm>
              <a:off x="1214414" y="3000372"/>
              <a:ext cx="2848812" cy="2205870"/>
              <a:chOff x="1214414" y="3214686"/>
              <a:chExt cx="2848812" cy="2205870"/>
            </a:xfrm>
          </p:grpSpPr>
          <p:sp>
            <p:nvSpPr>
              <p:cNvPr id="54" name="Rectangle 241"/>
              <p:cNvSpPr>
                <a:spLocks noChangeArrowheads="1"/>
              </p:cNvSpPr>
              <p:nvPr/>
            </p:nvSpPr>
            <p:spPr bwMode="auto">
              <a:xfrm>
                <a:off x="1214414" y="3214686"/>
                <a:ext cx="134168" cy="134168"/>
              </a:xfrm>
              <a:prstGeom prst="rect">
                <a:avLst/>
              </a:prstGeom>
              <a:solidFill>
                <a:schemeClr val="accent2"/>
              </a:solidFill>
              <a:ln w="9525" algn="ctr">
                <a:solidFill>
                  <a:schemeClr val="tx1"/>
                </a:solidFill>
                <a:miter lim="800000"/>
                <a:headEnd/>
                <a:tailEnd/>
              </a:ln>
              <a:effectLst/>
            </p:spPr>
            <p:txBody>
              <a:bodyPr wrap="none" anchor="ctr">
                <a:spAutoFit/>
              </a:bodyPr>
              <a:lstStyle/>
              <a:p>
                <a:endParaRPr lang="en-US" dirty="0"/>
              </a:p>
            </p:txBody>
          </p:sp>
          <p:sp>
            <p:nvSpPr>
              <p:cNvPr id="55" name="Rectangle 242"/>
              <p:cNvSpPr>
                <a:spLocks noChangeArrowheads="1"/>
              </p:cNvSpPr>
              <p:nvPr/>
            </p:nvSpPr>
            <p:spPr bwMode="auto">
              <a:xfrm>
                <a:off x="3929058" y="5286388"/>
                <a:ext cx="134168" cy="134168"/>
              </a:xfrm>
              <a:prstGeom prst="rect">
                <a:avLst/>
              </a:prstGeom>
              <a:solidFill>
                <a:schemeClr val="accent2"/>
              </a:solidFill>
              <a:ln w="9525" algn="ctr">
                <a:solidFill>
                  <a:schemeClr val="tx1"/>
                </a:solidFill>
                <a:miter lim="800000"/>
                <a:headEnd/>
                <a:tailEnd/>
              </a:ln>
              <a:effectLst/>
            </p:spPr>
            <p:txBody>
              <a:bodyPr wrap="none" anchor="ctr">
                <a:spAutoFit/>
              </a:bodyPr>
              <a:lstStyle/>
              <a:p>
                <a:endParaRPr lang="en-US" dirty="0"/>
              </a:p>
            </p:txBody>
          </p:sp>
        </p:grpSp>
      </p:grpSp>
      <p:cxnSp>
        <p:nvCxnSpPr>
          <p:cNvPr id="44" name="Straight Arrow Connector 43"/>
          <p:cNvCxnSpPr/>
          <p:nvPr/>
        </p:nvCxnSpPr>
        <p:spPr>
          <a:xfrm rot="5400000">
            <a:off x="5390605" y="2273121"/>
            <a:ext cx="269664" cy="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893195" y="2446984"/>
            <a:ext cx="6588086" cy="830997"/>
          </a:xfrm>
          <a:prstGeom prst="rect">
            <a:avLst/>
          </a:prstGeom>
          <a:solidFill>
            <a:schemeClr val="bg1"/>
          </a:solidFill>
        </p:spPr>
        <p:txBody>
          <a:bodyPr wrap="none" rtlCol="0">
            <a:spAutoFit/>
          </a:bodyPr>
          <a:lstStyle/>
          <a:p>
            <a:r>
              <a:rPr lang="en-US" sz="2400" dirty="0" smtClean="0"/>
              <a:t>Non-line-of-sight “delay”   </a:t>
            </a:r>
            <a:r>
              <a:rPr lang="en-US" sz="2400" i="1" dirty="0" err="1" smtClean="0">
                <a:latin typeface="Times New Roman" pitchFamily="18" charset="0"/>
                <a:cs typeface="Times New Roman" pitchFamily="18" charset="0"/>
              </a:rPr>
              <a:t>nlos</a:t>
            </a:r>
            <a:r>
              <a:rPr lang="en-US" sz="2400" i="1" dirty="0" smtClean="0">
                <a:latin typeface="Times New Roman" pitchFamily="18" charset="0"/>
                <a:cs typeface="Times New Roman" pitchFamily="18" charset="0"/>
              </a:rPr>
              <a:t>(A,B) </a:t>
            </a:r>
            <a:r>
              <a:rPr lang="en-US" sz="2400" dirty="0" smtClean="0">
                <a:latin typeface="Times New Roman" pitchFamily="18" charset="0"/>
                <a:cs typeface="Times New Roman" pitchFamily="18" charset="0"/>
                <a:sym typeface="Symbol"/>
              </a:rPr>
              <a:t></a:t>
            </a:r>
            <a:r>
              <a:rPr lang="en-US" sz="2400" i="1" dirty="0" smtClean="0">
                <a:latin typeface="Times New Roman" pitchFamily="18" charset="0"/>
                <a:cs typeface="Times New Roman" pitchFamily="18" charset="0"/>
                <a:sym typeface="Symbol"/>
              </a:rPr>
              <a:t> 0</a:t>
            </a:r>
            <a:endParaRPr lang="en-US" sz="2400" i="1" dirty="0" smtClean="0">
              <a:latin typeface="Times New Roman" pitchFamily="18" charset="0"/>
              <a:cs typeface="Times New Roman" pitchFamily="18" charset="0"/>
            </a:endParaRPr>
          </a:p>
          <a:p>
            <a:r>
              <a:rPr lang="en-US" sz="2400" i="1" dirty="0" smtClean="0"/>
              <a:t>The additional distance the signal needs to traverse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Feasible Traces</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i="1" dirty="0" smtClean="0"/>
              <a:t>feasible</a:t>
            </a:r>
            <a:r>
              <a:rPr lang="en-US" dirty="0" smtClean="0"/>
              <a:t> trace </a:t>
            </a:r>
            <a:r>
              <a:rPr lang="en-US" dirty="0" smtClean="0">
                <a:sym typeface="Symbol"/>
              </a:rPr>
              <a:t> in </a:t>
            </a:r>
            <a:r>
              <a:rPr lang="en-US" i="1" baseline="-25000" dirty="0" smtClean="0">
                <a:sym typeface="Symbol"/>
              </a:rPr>
              <a:t>S,P,A</a:t>
            </a:r>
            <a:r>
              <a:rPr lang="en-US" dirty="0" smtClean="0">
                <a:sym typeface="Symbol"/>
              </a:rPr>
              <a:t> </a:t>
            </a:r>
            <a:r>
              <a:rPr lang="en-US" dirty="0" smtClean="0"/>
              <a:t>satisfies constraints imposed by:</a:t>
            </a:r>
          </a:p>
          <a:p>
            <a:pPr lvl="1"/>
            <a:r>
              <a:rPr lang="en-US" dirty="0" smtClean="0"/>
              <a:t>a setting </a:t>
            </a:r>
            <a:r>
              <a:rPr lang="en-US" i="1" dirty="0" smtClean="0"/>
              <a:t>S</a:t>
            </a:r>
          </a:p>
          <a:p>
            <a:pPr lvl="2"/>
            <a:r>
              <a:rPr lang="en-US" dirty="0" smtClean="0"/>
              <a:t>Communication follows the laws of physics</a:t>
            </a:r>
          </a:p>
          <a:p>
            <a:pPr lvl="1"/>
            <a:r>
              <a:rPr lang="en-US" dirty="0" smtClean="0"/>
              <a:t>a protocol </a:t>
            </a:r>
            <a:r>
              <a:rPr lang="en-US" i="1" dirty="0" smtClean="0"/>
              <a:t>P</a:t>
            </a:r>
          </a:p>
          <a:p>
            <a:pPr lvl="2"/>
            <a:r>
              <a:rPr lang="en-US" dirty="0" smtClean="0"/>
              <a:t>Correct nodes follow protocol </a:t>
            </a:r>
            <a:r>
              <a:rPr lang="en-US" i="1" dirty="0" smtClean="0"/>
              <a:t>P</a:t>
            </a:r>
            <a:endParaRPr lang="en-US" dirty="0" smtClean="0"/>
          </a:p>
          <a:p>
            <a:pPr lvl="1"/>
            <a:r>
              <a:rPr lang="en-US" dirty="0" smtClean="0"/>
              <a:t>adversary model </a:t>
            </a:r>
            <a:r>
              <a:rPr lang="en-US" i="1" dirty="0" smtClean="0"/>
              <a:t>A</a:t>
            </a:r>
          </a:p>
          <a:p>
            <a:pPr lvl="2"/>
            <a:r>
              <a:rPr lang="en-US" dirty="0" smtClean="0"/>
              <a:t>Adversarial nodes abide with adversary model</a:t>
            </a:r>
            <a:endParaRPr lang="en-US" dirty="0"/>
          </a:p>
        </p:txBody>
      </p:sp>
      <p:sp>
        <p:nvSpPr>
          <p:cNvPr id="32" name="Slide Number Placeholder 31"/>
          <p:cNvSpPr>
            <a:spLocks noGrp="1"/>
          </p:cNvSpPr>
          <p:nvPr>
            <p:ph type="sldNum" sz="quarter" idx="12"/>
          </p:nvPr>
        </p:nvSpPr>
        <p:spPr/>
        <p:txBody>
          <a:bodyPr/>
          <a:lstStyle/>
          <a:p>
            <a:fld id="{B6ABF1A7-A054-4565-9046-77AE40BF21F1}"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Proliferation of Wireless Networks</a:t>
            </a:r>
            <a:endParaRPr lang="en-US" dirty="0"/>
          </a:p>
        </p:txBody>
      </p:sp>
      <p:sp>
        <p:nvSpPr>
          <p:cNvPr id="25" name="Content Placeholder 24"/>
          <p:cNvSpPr>
            <a:spLocks noGrp="1"/>
          </p:cNvSpPr>
          <p:nvPr>
            <p:ph idx="1"/>
          </p:nvPr>
        </p:nvSpPr>
        <p:spPr/>
        <p:txBody>
          <a:bodyPr>
            <a:normAutofit fontScale="92500" lnSpcReduction="10000"/>
          </a:bodyPr>
          <a:lstStyle/>
          <a:p>
            <a:r>
              <a:rPr lang="en-US" dirty="0" smtClean="0"/>
              <a:t>Strength of wireless networks:</a:t>
            </a:r>
          </a:p>
          <a:p>
            <a:pPr lvl="1"/>
            <a:r>
              <a:rPr lang="en-US" dirty="0" smtClean="0"/>
              <a:t>Any devices in range can communicate without additional infrastructure</a:t>
            </a:r>
          </a:p>
          <a:p>
            <a:r>
              <a:rPr lang="en-US" dirty="0" smtClean="0"/>
              <a:t>Enables ad-hoc and mobile networking</a:t>
            </a:r>
          </a:p>
          <a:p>
            <a:pPr lvl="1"/>
            <a:r>
              <a:rPr lang="en-US" dirty="0" smtClean="0"/>
              <a:t>Devices do not know in advance with whom they can communicate</a:t>
            </a:r>
          </a:p>
          <a:p>
            <a:endParaRPr lang="en-US" dirty="0" smtClean="0"/>
          </a:p>
          <a:p>
            <a:r>
              <a:rPr lang="en-US" b="1" dirty="0" smtClean="0"/>
              <a:t>Neighbor Discovery </a:t>
            </a:r>
            <a:r>
              <a:rPr lang="en-US" dirty="0" smtClean="0"/>
              <a:t>becomes essential</a:t>
            </a:r>
            <a:r>
              <a:rPr lang="en-US" b="1" dirty="0" smtClean="0"/>
              <a:t>:</a:t>
            </a:r>
          </a:p>
          <a:p>
            <a:pPr lvl="1"/>
            <a:r>
              <a:rPr lang="en-US" dirty="0" smtClean="0"/>
              <a:t>Can wireless device A communicate </a:t>
            </a:r>
            <a:r>
              <a:rPr lang="en-US" b="1" dirty="0" smtClean="0"/>
              <a:t>directly</a:t>
            </a:r>
            <a:r>
              <a:rPr lang="en-US" dirty="0" smtClean="0"/>
              <a:t> with wireless device B?</a:t>
            </a:r>
          </a:p>
          <a:p>
            <a:endParaRPr lang="en-US" b="1" dirty="0" smtClean="0"/>
          </a:p>
          <a:p>
            <a:endParaRPr lang="en-US" dirty="0" smtClean="0"/>
          </a:p>
        </p:txBody>
      </p:sp>
      <p:sp>
        <p:nvSpPr>
          <p:cNvPr id="4" name="Slide Number Placeholder 3"/>
          <p:cNvSpPr>
            <a:spLocks noGrp="1"/>
          </p:cNvSpPr>
          <p:nvPr>
            <p:ph type="sldNum" sz="quarter" idx="12"/>
          </p:nvPr>
        </p:nvSpPr>
        <p:spPr/>
        <p:txBody>
          <a:bodyPr/>
          <a:lstStyle/>
          <a:p>
            <a:fld id="{B6ABF1A7-A054-4565-9046-77AE40BF21F1}"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Setting-feasible Traces</a:t>
            </a:r>
            <a:endParaRPr lang="en-US" dirty="0"/>
          </a:p>
        </p:txBody>
      </p:sp>
      <p:grpSp>
        <p:nvGrpSpPr>
          <p:cNvPr id="4" name="Group 5"/>
          <p:cNvGrpSpPr/>
          <p:nvPr/>
        </p:nvGrpSpPr>
        <p:grpSpPr>
          <a:xfrm>
            <a:off x="2128824" y="1800216"/>
            <a:ext cx="296377" cy="1720858"/>
            <a:chOff x="1071538" y="3929067"/>
            <a:chExt cx="296377" cy="1720858"/>
          </a:xfrm>
        </p:grpSpPr>
        <p:sp>
          <p:nvSpPr>
            <p:cNvPr id="8" name="Text Box 192"/>
            <p:cNvSpPr txBox="1">
              <a:spLocks noChangeArrowheads="1"/>
            </p:cNvSpPr>
            <p:nvPr/>
          </p:nvSpPr>
          <p:spPr bwMode="auto">
            <a:xfrm>
              <a:off x="1073701" y="3929067"/>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a:latin typeface="Times New Roman" pitchFamily="18" charset="0"/>
                </a:rPr>
                <a:t>A</a:t>
              </a:r>
              <a:endParaRPr lang="en-US" sz="2400" i="1">
                <a:latin typeface="Times New Roman" pitchFamily="18" charset="0"/>
              </a:endParaRPr>
            </a:p>
          </p:txBody>
        </p:sp>
        <p:sp>
          <p:nvSpPr>
            <p:cNvPr id="11" name="Text Box 193"/>
            <p:cNvSpPr txBox="1">
              <a:spLocks noChangeArrowheads="1"/>
            </p:cNvSpPr>
            <p:nvPr/>
          </p:nvSpPr>
          <p:spPr bwMode="auto">
            <a:xfrm>
              <a:off x="1071538" y="5072075"/>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a:latin typeface="Times New Roman" pitchFamily="18" charset="0"/>
                </a:rPr>
                <a:t>B</a:t>
              </a:r>
              <a:endParaRPr lang="en-US" sz="2400" i="1">
                <a:latin typeface="Times New Roman" pitchFamily="18" charset="0"/>
              </a:endParaRPr>
            </a:p>
          </p:txBody>
        </p:sp>
      </p:grpSp>
      <p:cxnSp>
        <p:nvCxnSpPr>
          <p:cNvPr id="21" name="Straight Connector 20"/>
          <p:cNvCxnSpPr/>
          <p:nvPr/>
        </p:nvCxnSpPr>
        <p:spPr>
          <a:xfrm>
            <a:off x="2590792" y="2105020"/>
            <a:ext cx="3076592" cy="1588"/>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2590792" y="3190876"/>
            <a:ext cx="3076592" cy="1588"/>
          </a:xfrm>
          <a:prstGeom prst="line">
            <a:avLst/>
          </a:prstGeom>
        </p:spPr>
        <p:style>
          <a:lnRef idx="2">
            <a:schemeClr val="dk1"/>
          </a:lnRef>
          <a:fillRef idx="0">
            <a:schemeClr val="dk1"/>
          </a:fillRef>
          <a:effectRef idx="1">
            <a:schemeClr val="dk1"/>
          </a:effectRef>
          <a:fontRef idx="minor">
            <a:schemeClr val="tx1"/>
          </a:fontRef>
        </p:style>
      </p:cxnSp>
      <p:sp>
        <p:nvSpPr>
          <p:cNvPr id="40" name="Slide Number Placeholder 39"/>
          <p:cNvSpPr>
            <a:spLocks noGrp="1"/>
          </p:cNvSpPr>
          <p:nvPr>
            <p:ph type="sldNum" sz="quarter" idx="12"/>
          </p:nvPr>
        </p:nvSpPr>
        <p:spPr/>
        <p:txBody>
          <a:bodyPr/>
          <a:lstStyle/>
          <a:p>
            <a:fld id="{B6ABF1A7-A054-4565-9046-77AE40BF21F1}" type="slidenum">
              <a:rPr lang="en-US" smtClean="0"/>
              <a:pPr/>
              <a:t>30</a:t>
            </a:fld>
            <a:endParaRPr lang="en-US"/>
          </a:p>
        </p:txBody>
      </p:sp>
      <p:pic>
        <p:nvPicPr>
          <p:cNvPr id="4100" name="Picture 4"/>
          <p:cNvPicPr>
            <a:picLocks noChangeAspect="1" noChangeArrowheads="1"/>
          </p:cNvPicPr>
          <p:nvPr/>
        </p:nvPicPr>
        <p:blipFill>
          <a:blip r:embed="rId3" cstate="print"/>
          <a:srcRect/>
          <a:stretch>
            <a:fillRect/>
          </a:stretch>
        </p:blipFill>
        <p:spPr bwMode="auto">
          <a:xfrm>
            <a:off x="192688" y="4323084"/>
            <a:ext cx="8588847" cy="1348025"/>
          </a:xfrm>
          <a:prstGeom prst="rect">
            <a:avLst/>
          </a:prstGeom>
          <a:noFill/>
          <a:ln w="9525">
            <a:noFill/>
            <a:miter lim="800000"/>
            <a:headEnd/>
            <a:tailEnd/>
          </a:ln>
          <a:effectLst/>
        </p:spPr>
      </p:pic>
      <p:sp>
        <p:nvSpPr>
          <p:cNvPr id="32" name="Content Placeholder 2"/>
          <p:cNvSpPr txBox="1">
            <a:spLocks/>
          </p:cNvSpPr>
          <p:nvPr/>
        </p:nvSpPr>
        <p:spPr>
          <a:xfrm>
            <a:off x="3576632" y="5872176"/>
            <a:ext cx="4705376" cy="50074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v</a:t>
            </a:r>
            <a:r>
              <a:rPr kumimoji="0" lang="en-US" sz="2200" u="none" strike="noStrike" kern="1200" cap="none" spc="0" normalizeH="0" noProof="0" dirty="0" smtClean="0">
                <a:ln>
                  <a:noFill/>
                </a:ln>
                <a:solidFill>
                  <a:schemeClr val="tx1"/>
                </a:solidFill>
                <a:effectLst/>
                <a:uLnTx/>
                <a:uFillTx/>
                <a:latin typeface="+mn-lt"/>
                <a:ea typeface="+mn-ea"/>
                <a:cs typeface="+mn-cs"/>
              </a:rPr>
              <a:t> </a:t>
            </a:r>
            <a:r>
              <a:rPr lang="en-US" sz="2200" dirty="0" smtClean="0"/>
              <a:t>– wireless channel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propagation speed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Setting-feasible Traces</a:t>
            </a:r>
            <a:endParaRPr lang="en-US" dirty="0"/>
          </a:p>
        </p:txBody>
      </p:sp>
      <p:grpSp>
        <p:nvGrpSpPr>
          <p:cNvPr id="6" name="Group 5"/>
          <p:cNvGrpSpPr/>
          <p:nvPr/>
        </p:nvGrpSpPr>
        <p:grpSpPr>
          <a:xfrm>
            <a:off x="2128824" y="1800216"/>
            <a:ext cx="296377" cy="1720858"/>
            <a:chOff x="1071538" y="3929067"/>
            <a:chExt cx="296377" cy="1720858"/>
          </a:xfrm>
        </p:grpSpPr>
        <p:sp>
          <p:nvSpPr>
            <p:cNvPr id="8" name="Text Box 192"/>
            <p:cNvSpPr txBox="1">
              <a:spLocks noChangeArrowheads="1"/>
            </p:cNvSpPr>
            <p:nvPr/>
          </p:nvSpPr>
          <p:spPr bwMode="auto">
            <a:xfrm>
              <a:off x="1073701" y="3929067"/>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a:latin typeface="Times New Roman" pitchFamily="18" charset="0"/>
                </a:rPr>
                <a:t>A</a:t>
              </a:r>
              <a:endParaRPr lang="en-US" sz="2400" i="1">
                <a:latin typeface="Times New Roman" pitchFamily="18" charset="0"/>
              </a:endParaRPr>
            </a:p>
          </p:txBody>
        </p:sp>
        <p:sp>
          <p:nvSpPr>
            <p:cNvPr id="11" name="Text Box 193"/>
            <p:cNvSpPr txBox="1">
              <a:spLocks noChangeArrowheads="1"/>
            </p:cNvSpPr>
            <p:nvPr/>
          </p:nvSpPr>
          <p:spPr bwMode="auto">
            <a:xfrm>
              <a:off x="1071538" y="5072075"/>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a:latin typeface="Times New Roman" pitchFamily="18" charset="0"/>
                </a:rPr>
                <a:t>B</a:t>
              </a:r>
              <a:endParaRPr lang="en-US" sz="2400" i="1">
                <a:latin typeface="Times New Roman" pitchFamily="18" charset="0"/>
              </a:endParaRPr>
            </a:p>
          </p:txBody>
        </p:sp>
      </p:grpSp>
      <p:cxnSp>
        <p:nvCxnSpPr>
          <p:cNvPr id="21" name="Straight Connector 20"/>
          <p:cNvCxnSpPr/>
          <p:nvPr/>
        </p:nvCxnSpPr>
        <p:spPr>
          <a:xfrm>
            <a:off x="2590792" y="2105020"/>
            <a:ext cx="3076592" cy="1588"/>
          </a:xfrm>
          <a:prstGeom prst="line">
            <a:avLst/>
          </a:prstGeom>
        </p:spPr>
        <p:style>
          <a:lnRef idx="2">
            <a:schemeClr val="dk1"/>
          </a:lnRef>
          <a:fillRef idx="0">
            <a:schemeClr val="dk1"/>
          </a:fillRef>
          <a:effectRef idx="1">
            <a:schemeClr val="dk1"/>
          </a:effectRef>
          <a:fontRef idx="minor">
            <a:schemeClr val="tx1"/>
          </a:fontRef>
        </p:style>
      </p:cxnSp>
      <p:sp>
        <p:nvSpPr>
          <p:cNvPr id="22" name="Rectangle 21"/>
          <p:cNvSpPr/>
          <p:nvPr/>
        </p:nvSpPr>
        <p:spPr>
          <a:xfrm>
            <a:off x="3857624" y="1924044"/>
            <a:ext cx="1266832"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4" name="Straight Connector 23"/>
          <p:cNvCxnSpPr/>
          <p:nvPr/>
        </p:nvCxnSpPr>
        <p:spPr>
          <a:xfrm>
            <a:off x="2590792" y="3190876"/>
            <a:ext cx="3076592" cy="1588"/>
          </a:xfrm>
          <a:prstGeom prst="line">
            <a:avLst/>
          </a:prstGeom>
        </p:spPr>
        <p:style>
          <a:lnRef idx="2">
            <a:schemeClr val="dk1"/>
          </a:lnRef>
          <a:fillRef idx="0">
            <a:schemeClr val="dk1"/>
          </a:fillRef>
          <a:effectRef idx="1">
            <a:schemeClr val="dk1"/>
          </a:effectRef>
          <a:fontRef idx="minor">
            <a:schemeClr val="tx1"/>
          </a:fontRef>
        </p:style>
      </p:cxnSp>
      <p:pic>
        <p:nvPicPr>
          <p:cNvPr id="2052" name="Picture 4"/>
          <p:cNvPicPr>
            <a:picLocks noChangeAspect="1" noChangeArrowheads="1"/>
          </p:cNvPicPr>
          <p:nvPr/>
        </p:nvPicPr>
        <p:blipFill>
          <a:blip r:embed="rId3" cstate="print"/>
          <a:srcRect/>
          <a:stretch>
            <a:fillRect/>
          </a:stretch>
        </p:blipFill>
        <p:spPr bwMode="auto">
          <a:xfrm>
            <a:off x="3848096" y="1528752"/>
            <a:ext cx="1928816" cy="350694"/>
          </a:xfrm>
          <a:prstGeom prst="rect">
            <a:avLst/>
          </a:prstGeom>
          <a:noFill/>
          <a:ln w="9525">
            <a:noFill/>
            <a:miter lim="800000"/>
            <a:headEnd/>
            <a:tailEnd/>
          </a:ln>
          <a:effectLst/>
        </p:spPr>
      </p:pic>
      <p:sp>
        <p:nvSpPr>
          <p:cNvPr id="40" name="Slide Number Placeholder 39"/>
          <p:cNvSpPr>
            <a:spLocks noGrp="1"/>
          </p:cNvSpPr>
          <p:nvPr>
            <p:ph type="sldNum" sz="quarter" idx="12"/>
          </p:nvPr>
        </p:nvSpPr>
        <p:spPr/>
        <p:txBody>
          <a:bodyPr/>
          <a:lstStyle/>
          <a:p>
            <a:fld id="{B6ABF1A7-A054-4565-9046-77AE40BF21F1}" type="slidenum">
              <a:rPr lang="en-US" smtClean="0"/>
              <a:pPr/>
              <a:t>31</a:t>
            </a:fld>
            <a:endParaRPr lang="en-US"/>
          </a:p>
        </p:txBody>
      </p:sp>
      <p:pic>
        <p:nvPicPr>
          <p:cNvPr id="4100" name="Picture 4"/>
          <p:cNvPicPr>
            <a:picLocks noChangeAspect="1" noChangeArrowheads="1"/>
          </p:cNvPicPr>
          <p:nvPr/>
        </p:nvPicPr>
        <p:blipFill>
          <a:blip r:embed="rId4" cstate="print"/>
          <a:srcRect/>
          <a:stretch>
            <a:fillRect/>
          </a:stretch>
        </p:blipFill>
        <p:spPr bwMode="auto">
          <a:xfrm>
            <a:off x="192688" y="4323084"/>
            <a:ext cx="8588847" cy="1348025"/>
          </a:xfrm>
          <a:prstGeom prst="rect">
            <a:avLst/>
          </a:prstGeom>
          <a:noFill/>
          <a:ln w="9525">
            <a:noFill/>
            <a:miter lim="800000"/>
            <a:headEnd/>
            <a:tailEnd/>
          </a:ln>
          <a:effectLst/>
        </p:spPr>
      </p:pic>
      <p:sp>
        <p:nvSpPr>
          <p:cNvPr id="32" name="Content Placeholder 2"/>
          <p:cNvSpPr txBox="1">
            <a:spLocks/>
          </p:cNvSpPr>
          <p:nvPr/>
        </p:nvSpPr>
        <p:spPr>
          <a:xfrm>
            <a:off x="3576632" y="5872176"/>
            <a:ext cx="4705376" cy="50074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v</a:t>
            </a:r>
            <a:r>
              <a:rPr kumimoji="0" lang="en-US" sz="2200" u="none" strike="noStrike" kern="1200" cap="none" spc="0" normalizeH="0" noProof="0" dirty="0" smtClean="0">
                <a:ln>
                  <a:noFill/>
                </a:ln>
                <a:solidFill>
                  <a:schemeClr val="tx1"/>
                </a:solidFill>
                <a:effectLst/>
                <a:uLnTx/>
                <a:uFillTx/>
                <a:latin typeface="+mn-lt"/>
                <a:ea typeface="+mn-ea"/>
                <a:cs typeface="+mn-cs"/>
              </a:rPr>
              <a:t> </a:t>
            </a:r>
            <a:r>
              <a:rPr lang="en-US" sz="2200" dirty="0" smtClean="0"/>
              <a:t>– wireless channel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propagation speed</a:t>
            </a:r>
          </a:p>
        </p:txBody>
      </p:sp>
      <p:sp>
        <p:nvSpPr>
          <p:cNvPr id="35" name="Rectangle 34"/>
          <p:cNvSpPr/>
          <p:nvPr/>
        </p:nvSpPr>
        <p:spPr>
          <a:xfrm>
            <a:off x="1458097" y="4654378"/>
            <a:ext cx="2520779"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Setting-feasible Traces</a:t>
            </a:r>
            <a:endParaRPr lang="en-US" dirty="0"/>
          </a:p>
        </p:txBody>
      </p:sp>
      <p:grpSp>
        <p:nvGrpSpPr>
          <p:cNvPr id="3" name="Group 5"/>
          <p:cNvGrpSpPr/>
          <p:nvPr/>
        </p:nvGrpSpPr>
        <p:grpSpPr>
          <a:xfrm>
            <a:off x="2128824" y="1800216"/>
            <a:ext cx="296377" cy="1720858"/>
            <a:chOff x="1071538" y="3929067"/>
            <a:chExt cx="296377" cy="1720858"/>
          </a:xfrm>
        </p:grpSpPr>
        <p:sp>
          <p:nvSpPr>
            <p:cNvPr id="8" name="Text Box 192"/>
            <p:cNvSpPr txBox="1">
              <a:spLocks noChangeArrowheads="1"/>
            </p:cNvSpPr>
            <p:nvPr/>
          </p:nvSpPr>
          <p:spPr bwMode="auto">
            <a:xfrm>
              <a:off x="1073701" y="3929067"/>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a:latin typeface="Times New Roman" pitchFamily="18" charset="0"/>
                </a:rPr>
                <a:t>A</a:t>
              </a:r>
              <a:endParaRPr lang="en-US" sz="2400" i="1">
                <a:latin typeface="Times New Roman" pitchFamily="18" charset="0"/>
              </a:endParaRPr>
            </a:p>
          </p:txBody>
        </p:sp>
        <p:sp>
          <p:nvSpPr>
            <p:cNvPr id="11" name="Text Box 193"/>
            <p:cNvSpPr txBox="1">
              <a:spLocks noChangeArrowheads="1"/>
            </p:cNvSpPr>
            <p:nvPr/>
          </p:nvSpPr>
          <p:spPr bwMode="auto">
            <a:xfrm>
              <a:off x="1071538" y="5072075"/>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a:latin typeface="Times New Roman" pitchFamily="18" charset="0"/>
                </a:rPr>
                <a:t>B</a:t>
              </a:r>
              <a:endParaRPr lang="en-US" sz="2400" i="1">
                <a:latin typeface="Times New Roman" pitchFamily="18" charset="0"/>
              </a:endParaRPr>
            </a:p>
          </p:txBody>
        </p:sp>
      </p:grpSp>
      <p:cxnSp>
        <p:nvCxnSpPr>
          <p:cNvPr id="21" name="Straight Connector 20"/>
          <p:cNvCxnSpPr/>
          <p:nvPr/>
        </p:nvCxnSpPr>
        <p:spPr>
          <a:xfrm>
            <a:off x="2590792" y="2105020"/>
            <a:ext cx="3076592" cy="1588"/>
          </a:xfrm>
          <a:prstGeom prst="line">
            <a:avLst/>
          </a:prstGeom>
        </p:spPr>
        <p:style>
          <a:lnRef idx="2">
            <a:schemeClr val="dk1"/>
          </a:lnRef>
          <a:fillRef idx="0">
            <a:schemeClr val="dk1"/>
          </a:fillRef>
          <a:effectRef idx="1">
            <a:schemeClr val="dk1"/>
          </a:effectRef>
          <a:fontRef idx="minor">
            <a:schemeClr val="tx1"/>
          </a:fontRef>
        </p:style>
      </p:cxnSp>
      <p:sp>
        <p:nvSpPr>
          <p:cNvPr id="22" name="Rectangle 21"/>
          <p:cNvSpPr/>
          <p:nvPr/>
        </p:nvSpPr>
        <p:spPr>
          <a:xfrm>
            <a:off x="3857624" y="1924044"/>
            <a:ext cx="1266832"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4" name="Straight Connector 23"/>
          <p:cNvCxnSpPr/>
          <p:nvPr/>
        </p:nvCxnSpPr>
        <p:spPr>
          <a:xfrm>
            <a:off x="2590792" y="3190876"/>
            <a:ext cx="3076592" cy="1588"/>
          </a:xfrm>
          <a:prstGeom prst="line">
            <a:avLst/>
          </a:prstGeom>
        </p:spPr>
        <p:style>
          <a:lnRef idx="2">
            <a:schemeClr val="dk1"/>
          </a:lnRef>
          <a:fillRef idx="0">
            <a:schemeClr val="dk1"/>
          </a:fillRef>
          <a:effectRef idx="1">
            <a:schemeClr val="dk1"/>
          </a:effectRef>
          <a:fontRef idx="minor">
            <a:schemeClr val="tx1"/>
          </a:fontRef>
        </p:style>
      </p:cxnSp>
      <p:pic>
        <p:nvPicPr>
          <p:cNvPr id="2052" name="Picture 4"/>
          <p:cNvPicPr>
            <a:picLocks noChangeAspect="1" noChangeArrowheads="1"/>
          </p:cNvPicPr>
          <p:nvPr/>
        </p:nvPicPr>
        <p:blipFill>
          <a:blip r:embed="rId3" cstate="print"/>
          <a:srcRect/>
          <a:stretch>
            <a:fillRect/>
          </a:stretch>
        </p:blipFill>
        <p:spPr bwMode="auto">
          <a:xfrm>
            <a:off x="3848096" y="1528752"/>
            <a:ext cx="1928816" cy="350694"/>
          </a:xfrm>
          <a:prstGeom prst="rect">
            <a:avLst/>
          </a:prstGeom>
          <a:noFill/>
          <a:ln w="9525">
            <a:noFill/>
            <a:miter lim="800000"/>
            <a:headEnd/>
            <a:tailEnd/>
          </a:ln>
          <a:effectLst/>
        </p:spPr>
      </p:pic>
      <p:sp>
        <p:nvSpPr>
          <p:cNvPr id="40" name="Slide Number Placeholder 39"/>
          <p:cNvSpPr>
            <a:spLocks noGrp="1"/>
          </p:cNvSpPr>
          <p:nvPr>
            <p:ph type="sldNum" sz="quarter" idx="12"/>
          </p:nvPr>
        </p:nvSpPr>
        <p:spPr/>
        <p:txBody>
          <a:bodyPr/>
          <a:lstStyle/>
          <a:p>
            <a:fld id="{B6ABF1A7-A054-4565-9046-77AE40BF21F1}" type="slidenum">
              <a:rPr lang="en-US" smtClean="0"/>
              <a:pPr/>
              <a:t>32</a:t>
            </a:fld>
            <a:endParaRPr lang="en-US"/>
          </a:p>
        </p:txBody>
      </p:sp>
      <p:pic>
        <p:nvPicPr>
          <p:cNvPr id="4100" name="Picture 4"/>
          <p:cNvPicPr>
            <a:picLocks noChangeAspect="1" noChangeArrowheads="1"/>
          </p:cNvPicPr>
          <p:nvPr/>
        </p:nvPicPr>
        <p:blipFill>
          <a:blip r:embed="rId4" cstate="print"/>
          <a:srcRect/>
          <a:stretch>
            <a:fillRect/>
          </a:stretch>
        </p:blipFill>
        <p:spPr bwMode="auto">
          <a:xfrm>
            <a:off x="192688" y="4323084"/>
            <a:ext cx="8588847" cy="1348025"/>
          </a:xfrm>
          <a:prstGeom prst="rect">
            <a:avLst/>
          </a:prstGeom>
          <a:noFill/>
          <a:ln w="9525">
            <a:noFill/>
            <a:miter lim="800000"/>
            <a:headEnd/>
            <a:tailEnd/>
          </a:ln>
          <a:effectLst/>
        </p:spPr>
      </p:pic>
      <p:sp>
        <p:nvSpPr>
          <p:cNvPr id="32" name="Content Placeholder 2"/>
          <p:cNvSpPr txBox="1">
            <a:spLocks/>
          </p:cNvSpPr>
          <p:nvPr/>
        </p:nvSpPr>
        <p:spPr>
          <a:xfrm>
            <a:off x="3576632" y="5872176"/>
            <a:ext cx="4705376" cy="50074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v</a:t>
            </a:r>
            <a:r>
              <a:rPr kumimoji="0" lang="en-US" sz="2200" u="none" strike="noStrike" kern="1200" cap="none" spc="0" normalizeH="0" noProof="0" dirty="0" smtClean="0">
                <a:ln>
                  <a:noFill/>
                </a:ln>
                <a:solidFill>
                  <a:schemeClr val="tx1"/>
                </a:solidFill>
                <a:effectLst/>
                <a:uLnTx/>
                <a:uFillTx/>
                <a:latin typeface="+mn-lt"/>
                <a:ea typeface="+mn-ea"/>
                <a:cs typeface="+mn-cs"/>
              </a:rPr>
              <a:t> </a:t>
            </a:r>
            <a:r>
              <a:rPr lang="en-US" sz="2200" dirty="0" smtClean="0"/>
              <a:t>– wireless channel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propagation speed</a:t>
            </a:r>
          </a:p>
        </p:txBody>
      </p:sp>
      <p:sp>
        <p:nvSpPr>
          <p:cNvPr id="35" name="Rectangle 34"/>
          <p:cNvSpPr/>
          <p:nvPr/>
        </p:nvSpPr>
        <p:spPr>
          <a:xfrm>
            <a:off x="2660823" y="4975654"/>
            <a:ext cx="2215978"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Setting-feasible Traces</a:t>
            </a:r>
            <a:endParaRPr lang="en-US" dirty="0"/>
          </a:p>
        </p:txBody>
      </p:sp>
      <p:grpSp>
        <p:nvGrpSpPr>
          <p:cNvPr id="3" name="Group 35"/>
          <p:cNvGrpSpPr/>
          <p:nvPr/>
        </p:nvGrpSpPr>
        <p:grpSpPr>
          <a:xfrm>
            <a:off x="2128824" y="1800216"/>
            <a:ext cx="3538560" cy="1720858"/>
            <a:chOff x="2571736" y="1857364"/>
            <a:chExt cx="3538560" cy="1720858"/>
          </a:xfrm>
        </p:grpSpPr>
        <p:grpSp>
          <p:nvGrpSpPr>
            <p:cNvPr id="4" name="Group 5"/>
            <p:cNvGrpSpPr/>
            <p:nvPr/>
          </p:nvGrpSpPr>
          <p:grpSpPr>
            <a:xfrm>
              <a:off x="2571736" y="1857364"/>
              <a:ext cx="296377" cy="1720858"/>
              <a:chOff x="1071538" y="3929067"/>
              <a:chExt cx="296377" cy="1720858"/>
            </a:xfrm>
          </p:grpSpPr>
          <p:sp>
            <p:nvSpPr>
              <p:cNvPr id="8" name="Text Box 192"/>
              <p:cNvSpPr txBox="1">
                <a:spLocks noChangeArrowheads="1"/>
              </p:cNvSpPr>
              <p:nvPr/>
            </p:nvSpPr>
            <p:spPr bwMode="auto">
              <a:xfrm>
                <a:off x="1073701" y="3929067"/>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dirty="0">
                    <a:latin typeface="Times New Roman" pitchFamily="18" charset="0"/>
                  </a:rPr>
                  <a:t>A</a:t>
                </a:r>
                <a:endParaRPr lang="en-US" sz="2400" i="1" dirty="0">
                  <a:latin typeface="Times New Roman" pitchFamily="18" charset="0"/>
                </a:endParaRPr>
              </a:p>
            </p:txBody>
          </p:sp>
          <p:sp>
            <p:nvSpPr>
              <p:cNvPr id="11" name="Text Box 193"/>
              <p:cNvSpPr txBox="1">
                <a:spLocks noChangeArrowheads="1"/>
              </p:cNvSpPr>
              <p:nvPr/>
            </p:nvSpPr>
            <p:spPr bwMode="auto">
              <a:xfrm>
                <a:off x="1071538" y="5072075"/>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a:latin typeface="Times New Roman" pitchFamily="18" charset="0"/>
                  </a:rPr>
                  <a:t>B</a:t>
                </a:r>
                <a:endParaRPr lang="en-US" sz="2400" i="1">
                  <a:latin typeface="Times New Roman" pitchFamily="18" charset="0"/>
                </a:endParaRPr>
              </a:p>
            </p:txBody>
          </p:sp>
        </p:grpSp>
        <p:sp>
          <p:nvSpPr>
            <p:cNvPr id="16" name="Line 196"/>
            <p:cNvSpPr>
              <a:spLocks noChangeShapeType="1"/>
            </p:cNvSpPr>
            <p:nvPr/>
          </p:nvSpPr>
          <p:spPr bwMode="auto">
            <a:xfrm flipV="1">
              <a:off x="4029072" y="2162168"/>
              <a:ext cx="290516" cy="542928"/>
            </a:xfrm>
            <a:prstGeom prst="line">
              <a:avLst/>
            </a:prstGeom>
            <a:solidFill>
              <a:schemeClr val="tx2">
                <a:lumMod val="40000"/>
                <a:lumOff val="60000"/>
              </a:schemeClr>
            </a:solidFill>
            <a:ln w="9525">
              <a:solidFill>
                <a:schemeClr val="tx1"/>
              </a:solidFill>
              <a:round/>
              <a:headEnd/>
              <a:tailEnd type="triangle" w="med" len="med"/>
            </a:ln>
            <a:effectLst/>
          </p:spPr>
          <p:txBody>
            <a:bodyPr/>
            <a:lstStyle/>
            <a:p>
              <a:endParaRPr lang="en-US"/>
            </a:p>
          </p:txBody>
        </p:sp>
        <p:cxnSp>
          <p:nvCxnSpPr>
            <p:cNvPr id="21" name="Straight Connector 20"/>
            <p:cNvCxnSpPr/>
            <p:nvPr/>
          </p:nvCxnSpPr>
          <p:spPr>
            <a:xfrm>
              <a:off x="3033704" y="2162168"/>
              <a:ext cx="3076592" cy="1588"/>
            </a:xfrm>
            <a:prstGeom prst="line">
              <a:avLst/>
            </a:prstGeom>
          </p:spPr>
          <p:style>
            <a:lnRef idx="2">
              <a:schemeClr val="dk1"/>
            </a:lnRef>
            <a:fillRef idx="0">
              <a:schemeClr val="dk1"/>
            </a:fillRef>
            <a:effectRef idx="1">
              <a:schemeClr val="dk1"/>
            </a:effectRef>
            <a:fontRef idx="minor">
              <a:schemeClr val="tx1"/>
            </a:fontRef>
          </p:style>
        </p:cxnSp>
        <p:sp>
          <p:nvSpPr>
            <p:cNvPr id="22" name="Rectangle 21"/>
            <p:cNvSpPr/>
            <p:nvPr/>
          </p:nvSpPr>
          <p:spPr>
            <a:xfrm>
              <a:off x="4300536" y="1981192"/>
              <a:ext cx="1266832"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4" name="Straight Connector 23"/>
            <p:cNvCxnSpPr/>
            <p:nvPr/>
          </p:nvCxnSpPr>
          <p:spPr>
            <a:xfrm>
              <a:off x="3033704" y="3248024"/>
              <a:ext cx="3076592" cy="1588"/>
            </a:xfrm>
            <a:prstGeom prst="line">
              <a:avLst/>
            </a:prstGeom>
          </p:spPr>
          <p:style>
            <a:lnRef idx="2">
              <a:schemeClr val="dk1"/>
            </a:lnRef>
            <a:fillRef idx="0">
              <a:schemeClr val="dk1"/>
            </a:fillRef>
            <a:effectRef idx="1">
              <a:schemeClr val="dk1"/>
            </a:effectRef>
            <a:fontRef idx="minor">
              <a:schemeClr val="tx1"/>
            </a:fontRef>
          </p:style>
        </p:cxnSp>
        <p:sp>
          <p:nvSpPr>
            <p:cNvPr id="23" name="Rectangle 22"/>
            <p:cNvSpPr/>
            <p:nvPr/>
          </p:nvSpPr>
          <p:spPr>
            <a:xfrm>
              <a:off x="3305168" y="3248024"/>
              <a:ext cx="1266832"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Line 196"/>
            <p:cNvSpPr>
              <a:spLocks noChangeShapeType="1"/>
            </p:cNvSpPr>
            <p:nvPr/>
          </p:nvSpPr>
          <p:spPr bwMode="auto">
            <a:xfrm flipV="1">
              <a:off x="5295904" y="2162168"/>
              <a:ext cx="290516" cy="542928"/>
            </a:xfrm>
            <a:prstGeom prst="line">
              <a:avLst/>
            </a:prstGeom>
            <a:solidFill>
              <a:schemeClr val="tx2">
                <a:lumMod val="40000"/>
                <a:lumOff val="60000"/>
              </a:schemeClr>
            </a:solidFill>
            <a:ln w="9525">
              <a:solidFill>
                <a:schemeClr val="tx1"/>
              </a:solidFill>
              <a:round/>
              <a:headEnd/>
              <a:tailEnd type="triangle" w="med" len="med"/>
            </a:ln>
            <a:effectLst/>
          </p:spPr>
          <p:txBody>
            <a:bodyPr/>
            <a:lstStyle/>
            <a:p>
              <a:endParaRPr lang="en-US"/>
            </a:p>
          </p:txBody>
        </p:sp>
        <p:sp>
          <p:nvSpPr>
            <p:cNvPr id="26" name="Line 196"/>
            <p:cNvSpPr>
              <a:spLocks noChangeShapeType="1"/>
            </p:cNvSpPr>
            <p:nvPr/>
          </p:nvSpPr>
          <p:spPr bwMode="auto">
            <a:xfrm flipV="1">
              <a:off x="3305168" y="2705096"/>
              <a:ext cx="271464" cy="542928"/>
            </a:xfrm>
            <a:prstGeom prst="line">
              <a:avLst/>
            </a:prstGeom>
            <a:solidFill>
              <a:schemeClr val="tx2">
                <a:lumMod val="40000"/>
                <a:lumOff val="60000"/>
              </a:schemeClr>
            </a:solidFill>
            <a:ln w="9525">
              <a:solidFill>
                <a:schemeClr val="tx1"/>
              </a:solidFill>
              <a:round/>
              <a:headEnd/>
              <a:tailEnd type="none" w="med" len="med"/>
            </a:ln>
            <a:effectLst/>
          </p:spPr>
          <p:txBody>
            <a:bodyPr/>
            <a:lstStyle/>
            <a:p>
              <a:endParaRPr lang="en-US"/>
            </a:p>
          </p:txBody>
        </p:sp>
        <p:sp>
          <p:nvSpPr>
            <p:cNvPr id="27" name="Line 196"/>
            <p:cNvSpPr>
              <a:spLocks noChangeShapeType="1"/>
            </p:cNvSpPr>
            <p:nvPr/>
          </p:nvSpPr>
          <p:spPr bwMode="auto">
            <a:xfrm flipV="1">
              <a:off x="4572000" y="2705096"/>
              <a:ext cx="271464" cy="542928"/>
            </a:xfrm>
            <a:prstGeom prst="line">
              <a:avLst/>
            </a:prstGeom>
            <a:solidFill>
              <a:schemeClr val="tx2">
                <a:lumMod val="40000"/>
                <a:lumOff val="60000"/>
              </a:schemeClr>
            </a:solidFill>
            <a:ln w="9525">
              <a:solidFill>
                <a:schemeClr val="tx1"/>
              </a:solidFill>
              <a:round/>
              <a:headEnd/>
              <a:tailEnd type="none" w="med" len="med"/>
            </a:ln>
            <a:effectLst/>
          </p:spPr>
          <p:txBody>
            <a:bodyPr/>
            <a:lstStyle/>
            <a:p>
              <a:endParaRPr lang="en-US"/>
            </a:p>
          </p:txBody>
        </p:sp>
        <p:cxnSp>
          <p:nvCxnSpPr>
            <p:cNvPr id="29" name="Straight Connector 28"/>
            <p:cNvCxnSpPr>
              <a:stCxn id="26" idx="1"/>
            </p:cNvCxnSpPr>
            <p:nvPr/>
          </p:nvCxnSpPr>
          <p:spPr>
            <a:xfrm rot="16200000" flipH="1">
              <a:off x="3802852" y="2478876"/>
              <a:ext cx="1588" cy="452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1"/>
            </p:cNvCxnSpPr>
            <p:nvPr/>
          </p:nvCxnSpPr>
          <p:spPr>
            <a:xfrm rot="16200000" flipH="1">
              <a:off x="5069684" y="2478876"/>
              <a:ext cx="1588" cy="452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2" name="Picture 4"/>
          <p:cNvPicPr>
            <a:picLocks noChangeAspect="1" noChangeArrowheads="1"/>
          </p:cNvPicPr>
          <p:nvPr/>
        </p:nvPicPr>
        <p:blipFill>
          <a:blip r:embed="rId3" cstate="print"/>
          <a:srcRect/>
          <a:stretch>
            <a:fillRect/>
          </a:stretch>
        </p:blipFill>
        <p:spPr bwMode="auto">
          <a:xfrm>
            <a:off x="3848096" y="1528752"/>
            <a:ext cx="1928816" cy="350694"/>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2852728" y="3429000"/>
            <a:ext cx="5039275" cy="300038"/>
          </a:xfrm>
          <a:prstGeom prst="rect">
            <a:avLst/>
          </a:prstGeom>
          <a:noFill/>
          <a:ln w="9525">
            <a:noFill/>
            <a:miter lim="800000"/>
            <a:headEnd/>
            <a:tailEnd/>
          </a:ln>
          <a:effectLst/>
        </p:spPr>
      </p:pic>
      <p:sp>
        <p:nvSpPr>
          <p:cNvPr id="40" name="Slide Number Placeholder 39"/>
          <p:cNvSpPr>
            <a:spLocks noGrp="1"/>
          </p:cNvSpPr>
          <p:nvPr>
            <p:ph type="sldNum" sz="quarter" idx="12"/>
          </p:nvPr>
        </p:nvSpPr>
        <p:spPr/>
        <p:txBody>
          <a:bodyPr/>
          <a:lstStyle/>
          <a:p>
            <a:fld id="{B6ABF1A7-A054-4565-9046-77AE40BF21F1}" type="slidenum">
              <a:rPr lang="en-US" smtClean="0"/>
              <a:pPr/>
              <a:t>33</a:t>
            </a:fld>
            <a:endParaRPr lang="en-US"/>
          </a:p>
        </p:txBody>
      </p:sp>
      <p:pic>
        <p:nvPicPr>
          <p:cNvPr id="4100" name="Picture 4"/>
          <p:cNvPicPr>
            <a:picLocks noChangeAspect="1" noChangeArrowheads="1"/>
          </p:cNvPicPr>
          <p:nvPr/>
        </p:nvPicPr>
        <p:blipFill>
          <a:blip r:embed="rId5" cstate="print"/>
          <a:srcRect/>
          <a:stretch>
            <a:fillRect/>
          </a:stretch>
        </p:blipFill>
        <p:spPr bwMode="auto">
          <a:xfrm>
            <a:off x="192688" y="4323084"/>
            <a:ext cx="8588847" cy="1348025"/>
          </a:xfrm>
          <a:prstGeom prst="rect">
            <a:avLst/>
          </a:prstGeom>
          <a:noFill/>
          <a:ln w="9525">
            <a:noFill/>
            <a:miter lim="800000"/>
            <a:headEnd/>
            <a:tailEnd/>
          </a:ln>
          <a:effectLst/>
        </p:spPr>
      </p:pic>
      <p:sp>
        <p:nvSpPr>
          <p:cNvPr id="32" name="Content Placeholder 2"/>
          <p:cNvSpPr txBox="1">
            <a:spLocks/>
          </p:cNvSpPr>
          <p:nvPr/>
        </p:nvSpPr>
        <p:spPr>
          <a:xfrm>
            <a:off x="3576632" y="5872176"/>
            <a:ext cx="4705376" cy="50074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v</a:t>
            </a:r>
            <a:r>
              <a:rPr kumimoji="0" lang="en-US" sz="2200" u="none" strike="noStrike" kern="1200" cap="none" spc="0" normalizeH="0" noProof="0" dirty="0" smtClean="0">
                <a:ln>
                  <a:noFill/>
                </a:ln>
                <a:solidFill>
                  <a:schemeClr val="tx1"/>
                </a:solidFill>
                <a:effectLst/>
                <a:uLnTx/>
                <a:uFillTx/>
                <a:latin typeface="+mn-lt"/>
                <a:ea typeface="+mn-ea"/>
                <a:cs typeface="+mn-cs"/>
              </a:rPr>
              <a:t> </a:t>
            </a:r>
            <a:r>
              <a:rPr lang="en-US" sz="2200" dirty="0" smtClean="0"/>
              <a:t>– wireless channel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propagation speed</a:t>
            </a:r>
          </a:p>
        </p:txBody>
      </p:sp>
      <p:sp>
        <p:nvSpPr>
          <p:cNvPr id="28" name="Rectangle 27"/>
          <p:cNvSpPr/>
          <p:nvPr/>
        </p:nvSpPr>
        <p:spPr>
          <a:xfrm>
            <a:off x="2446640" y="5313405"/>
            <a:ext cx="6310182"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Brace 29"/>
          <p:cNvSpPr/>
          <p:nvPr/>
        </p:nvSpPr>
        <p:spPr>
          <a:xfrm rot="5400000">
            <a:off x="5718219" y="2318202"/>
            <a:ext cx="347729" cy="31553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4816698" y="4005329"/>
            <a:ext cx="2436886" cy="461665"/>
          </a:xfrm>
          <a:prstGeom prst="rect">
            <a:avLst/>
          </a:prstGeom>
          <a:noFill/>
        </p:spPr>
        <p:txBody>
          <a:bodyPr wrap="none" rtlCol="0">
            <a:spAutoFit/>
          </a:bodyPr>
          <a:lstStyle/>
          <a:p>
            <a:r>
              <a:rPr lang="en-US" sz="2400" dirty="0" smtClean="0">
                <a:solidFill>
                  <a:schemeClr val="accent1"/>
                </a:solidFill>
              </a:rPr>
              <a:t>propagation delay</a:t>
            </a: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Setting-feasible Traces</a:t>
            </a:r>
            <a:endParaRPr lang="en-US" dirty="0"/>
          </a:p>
        </p:txBody>
      </p:sp>
      <p:sp>
        <p:nvSpPr>
          <p:cNvPr id="34" name="Content Placeholder 33"/>
          <p:cNvSpPr>
            <a:spLocks noGrp="1"/>
          </p:cNvSpPr>
          <p:nvPr>
            <p:ph idx="1"/>
          </p:nvPr>
        </p:nvSpPr>
        <p:spPr/>
        <p:txBody>
          <a:bodyPr/>
          <a:lstStyle/>
          <a:p>
            <a:r>
              <a:rPr lang="en-US" dirty="0" smtClean="0"/>
              <a:t>Full form of this rule includes the </a:t>
            </a:r>
            <a:r>
              <a:rPr lang="en-US" b="1" dirty="0" err="1" smtClean="0"/>
              <a:t>Dcast</a:t>
            </a:r>
            <a:r>
              <a:rPr lang="en-US" b="1" dirty="0" smtClean="0"/>
              <a:t> </a:t>
            </a:r>
            <a:r>
              <a:rPr lang="en-US" dirty="0" smtClean="0"/>
              <a:t>event</a:t>
            </a:r>
          </a:p>
          <a:p>
            <a:endParaRPr lang="en-US" dirty="0" smtClean="0"/>
          </a:p>
          <a:p>
            <a:r>
              <a:rPr lang="en-US" dirty="0" smtClean="0"/>
              <a:t>Dual rules:</a:t>
            </a:r>
          </a:p>
          <a:p>
            <a:pPr lvl="1"/>
            <a:r>
              <a:rPr lang="en-US" dirty="0" smtClean="0"/>
              <a:t>If there is a </a:t>
            </a:r>
            <a:r>
              <a:rPr lang="en-US" b="1" dirty="0" err="1" smtClean="0"/>
              <a:t>Bcast</a:t>
            </a:r>
            <a:r>
              <a:rPr lang="en-US" dirty="0" smtClean="0"/>
              <a:t>/</a:t>
            </a:r>
            <a:r>
              <a:rPr lang="en-US" b="1" dirty="0" err="1" smtClean="0"/>
              <a:t>Dcast</a:t>
            </a:r>
            <a:r>
              <a:rPr lang="en-US" b="1" dirty="0" smtClean="0"/>
              <a:t> </a:t>
            </a:r>
            <a:r>
              <a:rPr lang="en-US" dirty="0" smtClean="0"/>
              <a:t>event and a link is up, there will be an </a:t>
            </a:r>
            <a:r>
              <a:rPr lang="en-US" b="1" dirty="0" smtClean="0"/>
              <a:t>Receive </a:t>
            </a:r>
            <a:r>
              <a:rPr lang="en-US" dirty="0" smtClean="0"/>
              <a:t>event</a:t>
            </a:r>
            <a:endParaRPr lang="en-US" b="1" dirty="0"/>
          </a:p>
        </p:txBody>
      </p:sp>
      <p:sp>
        <p:nvSpPr>
          <p:cNvPr id="40" name="Slide Number Placeholder 39"/>
          <p:cNvSpPr>
            <a:spLocks noGrp="1"/>
          </p:cNvSpPr>
          <p:nvPr>
            <p:ph type="sldNum" sz="quarter" idx="12"/>
          </p:nvPr>
        </p:nvSpPr>
        <p:spPr/>
        <p:txBody>
          <a:bodyPr/>
          <a:lstStyle/>
          <a:p>
            <a:fld id="{B6ABF1A7-A054-4565-9046-77AE40BF21F1}"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Adversary-feasible Traces</a:t>
            </a:r>
            <a:endParaRPr lang="en-US" dirty="0"/>
          </a:p>
        </p:txBody>
      </p:sp>
      <p:sp>
        <p:nvSpPr>
          <p:cNvPr id="48" name="Content Placeholder 47"/>
          <p:cNvSpPr>
            <a:spLocks noGrp="1"/>
          </p:cNvSpPr>
          <p:nvPr>
            <p:ph idx="1"/>
          </p:nvPr>
        </p:nvSpPr>
        <p:spPr>
          <a:xfrm>
            <a:off x="457200" y="1648496"/>
            <a:ext cx="8229600" cy="4477667"/>
          </a:xfrm>
        </p:spPr>
        <p:txBody>
          <a:bodyPr/>
          <a:lstStyle/>
          <a:p>
            <a:r>
              <a:rPr lang="en-US" dirty="0" smtClean="0"/>
              <a:t>Adversarial nodes can behave arbitrarily, except respecting:</a:t>
            </a:r>
          </a:p>
          <a:p>
            <a:pPr lvl="1"/>
            <a:r>
              <a:rPr lang="en-US" dirty="0" err="1" smtClean="0"/>
              <a:t>unforgability</a:t>
            </a:r>
            <a:r>
              <a:rPr lang="en-US" dirty="0" smtClean="0"/>
              <a:t> of authenticators</a:t>
            </a:r>
          </a:p>
          <a:p>
            <a:pPr lvl="1"/>
            <a:r>
              <a:rPr lang="en-US" dirty="0" smtClean="0"/>
              <a:t>freshness of </a:t>
            </a:r>
            <a:r>
              <a:rPr lang="en-US" dirty="0" err="1" smtClean="0"/>
              <a:t>nonces</a:t>
            </a:r>
            <a:endParaRPr lang="en-US" dirty="0" smtClean="0"/>
          </a:p>
          <a:p>
            <a:pPr lvl="1">
              <a:buNone/>
            </a:pPr>
            <a:endParaRPr lang="en-US" dirty="0" smtClean="0"/>
          </a:p>
          <a:p>
            <a:endParaRPr lang="en-US" dirty="0"/>
          </a:p>
        </p:txBody>
      </p:sp>
      <p:sp>
        <p:nvSpPr>
          <p:cNvPr id="21" name="Slide Number Placeholder 20"/>
          <p:cNvSpPr>
            <a:spLocks noGrp="1"/>
          </p:cNvSpPr>
          <p:nvPr>
            <p:ph type="sldNum" sz="quarter" idx="12"/>
          </p:nvPr>
        </p:nvSpPr>
        <p:spPr/>
        <p:txBody>
          <a:bodyPr/>
          <a:lstStyle/>
          <a:p>
            <a:fld id="{B6ABF1A7-A054-4565-9046-77AE40BF21F1}" type="slidenum">
              <a:rPr lang="en-US" smtClean="0"/>
              <a:pPr/>
              <a:t>35</a:t>
            </a:fld>
            <a:endParaRPr lang="en-US"/>
          </a:p>
        </p:txBody>
      </p:sp>
      <p:sp>
        <p:nvSpPr>
          <p:cNvPr id="5" name="Rectangle 4"/>
          <p:cNvSpPr/>
          <p:nvPr/>
        </p:nvSpPr>
        <p:spPr>
          <a:xfrm>
            <a:off x="864066" y="4077050"/>
            <a:ext cx="7130642" cy="9563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Authenticators and </a:t>
            </a:r>
            <a:r>
              <a:rPr lang="en-US" sz="2400" dirty="0" err="1" smtClean="0"/>
              <a:t>nonces</a:t>
            </a:r>
            <a:r>
              <a:rPr lang="en-US" sz="2400" dirty="0" smtClean="0"/>
              <a:t> need to be relayed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Adversary-feasible Traces</a:t>
            </a:r>
            <a:endParaRPr lang="en-US" dirty="0"/>
          </a:p>
        </p:txBody>
      </p:sp>
      <p:sp>
        <p:nvSpPr>
          <p:cNvPr id="21" name="Slide Number Placeholder 20"/>
          <p:cNvSpPr>
            <a:spLocks noGrp="1"/>
          </p:cNvSpPr>
          <p:nvPr>
            <p:ph type="sldNum" sz="quarter" idx="12"/>
          </p:nvPr>
        </p:nvSpPr>
        <p:spPr/>
        <p:txBody>
          <a:bodyPr/>
          <a:lstStyle/>
          <a:p>
            <a:fld id="{B6ABF1A7-A054-4565-9046-77AE40BF21F1}" type="slidenum">
              <a:rPr lang="en-US" smtClean="0"/>
              <a:pPr/>
              <a:t>36</a:t>
            </a:fld>
            <a:endParaRPr lang="en-US"/>
          </a:p>
        </p:txBody>
      </p:sp>
      <p:cxnSp>
        <p:nvCxnSpPr>
          <p:cNvPr id="20" name="Straight Connector 19"/>
          <p:cNvCxnSpPr/>
          <p:nvPr/>
        </p:nvCxnSpPr>
        <p:spPr>
          <a:xfrm>
            <a:off x="1042968" y="2433632"/>
            <a:ext cx="6424648" cy="1588"/>
          </a:xfrm>
          <a:prstGeom prst="line">
            <a:avLst/>
          </a:prstGeom>
        </p:spPr>
        <p:style>
          <a:lnRef idx="2">
            <a:schemeClr val="dk1"/>
          </a:lnRef>
          <a:fillRef idx="0">
            <a:schemeClr val="dk1"/>
          </a:fillRef>
          <a:effectRef idx="1">
            <a:schemeClr val="dk1"/>
          </a:effectRef>
          <a:fontRef idx="minor">
            <a:schemeClr val="tx1"/>
          </a:fontRef>
        </p:style>
      </p:cxnSp>
      <p:pic>
        <p:nvPicPr>
          <p:cNvPr id="5129" name="Picture 9"/>
          <p:cNvPicPr>
            <a:picLocks noChangeAspect="1" noChangeArrowheads="1"/>
          </p:cNvPicPr>
          <p:nvPr/>
        </p:nvPicPr>
        <p:blipFill>
          <a:blip r:embed="rId3" cstate="print"/>
          <a:srcRect/>
          <a:stretch>
            <a:fillRect/>
          </a:stretch>
        </p:blipFill>
        <p:spPr bwMode="auto">
          <a:xfrm>
            <a:off x="500040" y="4152904"/>
            <a:ext cx="8010525" cy="1362075"/>
          </a:xfrm>
          <a:prstGeom prst="rect">
            <a:avLst/>
          </a:prstGeom>
          <a:noFill/>
          <a:ln w="9525">
            <a:noFill/>
            <a:miter lim="800000"/>
            <a:headEnd/>
            <a:tailEnd/>
          </a:ln>
          <a:effectLst/>
        </p:spPr>
      </p:pic>
      <p:sp>
        <p:nvSpPr>
          <p:cNvPr id="46" name="Text Box 192"/>
          <p:cNvSpPr txBox="1">
            <a:spLocks noChangeArrowheads="1"/>
          </p:cNvSpPr>
          <p:nvPr/>
        </p:nvSpPr>
        <p:spPr bwMode="auto">
          <a:xfrm>
            <a:off x="664652" y="2203871"/>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dirty="0">
                <a:latin typeface="Times New Roman" pitchFamily="18" charset="0"/>
              </a:rPr>
              <a:t>A</a:t>
            </a:r>
            <a:endParaRPr lang="en-US" sz="2400" i="1" dirty="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3" cstate="print"/>
          <a:srcRect/>
          <a:stretch>
            <a:fillRect/>
          </a:stretch>
        </p:blipFill>
        <p:spPr bwMode="auto">
          <a:xfrm>
            <a:off x="4300536" y="2886072"/>
            <a:ext cx="2390775" cy="3619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Adversary-feasible Traces</a:t>
            </a:r>
            <a:endParaRPr lang="en-US" dirty="0"/>
          </a:p>
        </p:txBody>
      </p:sp>
      <p:sp>
        <p:nvSpPr>
          <p:cNvPr id="21" name="Slide Number Placeholder 20"/>
          <p:cNvSpPr>
            <a:spLocks noGrp="1"/>
          </p:cNvSpPr>
          <p:nvPr>
            <p:ph type="sldNum" sz="quarter" idx="12"/>
          </p:nvPr>
        </p:nvSpPr>
        <p:spPr/>
        <p:txBody>
          <a:bodyPr/>
          <a:lstStyle/>
          <a:p>
            <a:fld id="{B6ABF1A7-A054-4565-9046-77AE40BF21F1}" type="slidenum">
              <a:rPr lang="en-US" smtClean="0"/>
              <a:pPr/>
              <a:t>37</a:t>
            </a:fld>
            <a:endParaRPr lang="en-US"/>
          </a:p>
        </p:txBody>
      </p:sp>
      <p:cxnSp>
        <p:nvCxnSpPr>
          <p:cNvPr id="20" name="Straight Connector 19"/>
          <p:cNvCxnSpPr/>
          <p:nvPr/>
        </p:nvCxnSpPr>
        <p:spPr>
          <a:xfrm>
            <a:off x="1042968" y="2433632"/>
            <a:ext cx="6424648" cy="1588"/>
          </a:xfrm>
          <a:prstGeom prst="line">
            <a:avLst/>
          </a:prstGeom>
        </p:spPr>
        <p:style>
          <a:lnRef idx="2">
            <a:schemeClr val="dk1"/>
          </a:lnRef>
          <a:fillRef idx="0">
            <a:schemeClr val="dk1"/>
          </a:fillRef>
          <a:effectRef idx="1">
            <a:schemeClr val="dk1"/>
          </a:effectRef>
          <a:fontRef idx="minor">
            <a:schemeClr val="tx1"/>
          </a:fontRef>
        </p:style>
      </p:cxnSp>
      <p:sp>
        <p:nvSpPr>
          <p:cNvPr id="25" name="Rectangle 24"/>
          <p:cNvSpPr/>
          <p:nvPr/>
        </p:nvSpPr>
        <p:spPr>
          <a:xfrm>
            <a:off x="1947848" y="2433632"/>
            <a:ext cx="4705376" cy="36195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p:cNvSpPr/>
          <p:nvPr/>
        </p:nvSpPr>
        <p:spPr>
          <a:xfrm>
            <a:off x="3667120" y="2433632"/>
            <a:ext cx="1266832" cy="361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auth</a:t>
            </a:r>
            <a:r>
              <a:rPr lang="en-US" i="1" baseline="-25000" dirty="0" err="1" smtClean="0">
                <a:latin typeface="Times New Roman" pitchFamily="18" charset="0"/>
                <a:cs typeface="Times New Roman" pitchFamily="18" charset="0"/>
              </a:rPr>
              <a:t>B</a:t>
            </a:r>
            <a:r>
              <a:rPr lang="en-US" dirty="0" smtClean="0"/>
              <a:t>(</a:t>
            </a:r>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0</a:t>
            </a:r>
            <a:r>
              <a:rPr lang="en-US" dirty="0" smtClean="0"/>
              <a:t>)</a:t>
            </a:r>
            <a:endParaRPr lang="en-US" dirty="0"/>
          </a:p>
        </p:txBody>
      </p:sp>
      <p:pic>
        <p:nvPicPr>
          <p:cNvPr id="5129" name="Picture 9"/>
          <p:cNvPicPr>
            <a:picLocks noChangeAspect="1" noChangeArrowheads="1"/>
          </p:cNvPicPr>
          <p:nvPr/>
        </p:nvPicPr>
        <p:blipFill>
          <a:blip r:embed="rId4" cstate="print"/>
          <a:srcRect/>
          <a:stretch>
            <a:fillRect/>
          </a:stretch>
        </p:blipFill>
        <p:spPr bwMode="auto">
          <a:xfrm>
            <a:off x="500040" y="4152904"/>
            <a:ext cx="8010525" cy="1362075"/>
          </a:xfrm>
          <a:prstGeom prst="rect">
            <a:avLst/>
          </a:prstGeom>
          <a:noFill/>
          <a:ln w="9525">
            <a:noFill/>
            <a:miter lim="800000"/>
            <a:headEnd/>
            <a:tailEnd/>
          </a:ln>
          <a:effectLst/>
        </p:spPr>
      </p:pic>
      <p:sp>
        <p:nvSpPr>
          <p:cNvPr id="17" name="Rectangle 16"/>
          <p:cNvSpPr/>
          <p:nvPr/>
        </p:nvSpPr>
        <p:spPr>
          <a:xfrm>
            <a:off x="5107460" y="4489622"/>
            <a:ext cx="3418702"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92"/>
          <p:cNvSpPr txBox="1">
            <a:spLocks noChangeArrowheads="1"/>
          </p:cNvSpPr>
          <p:nvPr/>
        </p:nvSpPr>
        <p:spPr bwMode="auto">
          <a:xfrm>
            <a:off x="664652" y="2203871"/>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dirty="0">
                <a:latin typeface="Times New Roman" pitchFamily="18" charset="0"/>
              </a:rPr>
              <a:t>A</a:t>
            </a:r>
            <a:endParaRPr lang="en-US" sz="2400" i="1" dirty="0">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3" cstate="print"/>
          <a:srcRect/>
          <a:stretch>
            <a:fillRect/>
          </a:stretch>
        </p:blipFill>
        <p:spPr bwMode="auto">
          <a:xfrm>
            <a:off x="4300536" y="2886072"/>
            <a:ext cx="2390775" cy="3619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Adversary-feasible Traces</a:t>
            </a:r>
            <a:endParaRPr lang="en-US" dirty="0"/>
          </a:p>
        </p:txBody>
      </p:sp>
      <p:sp>
        <p:nvSpPr>
          <p:cNvPr id="21" name="Slide Number Placeholder 20"/>
          <p:cNvSpPr>
            <a:spLocks noGrp="1"/>
          </p:cNvSpPr>
          <p:nvPr>
            <p:ph type="sldNum" sz="quarter" idx="12"/>
          </p:nvPr>
        </p:nvSpPr>
        <p:spPr/>
        <p:txBody>
          <a:bodyPr/>
          <a:lstStyle/>
          <a:p>
            <a:fld id="{B6ABF1A7-A054-4565-9046-77AE40BF21F1}" type="slidenum">
              <a:rPr lang="en-US" smtClean="0"/>
              <a:pPr/>
              <a:t>38</a:t>
            </a:fld>
            <a:endParaRPr lang="en-US"/>
          </a:p>
        </p:txBody>
      </p:sp>
      <p:cxnSp>
        <p:nvCxnSpPr>
          <p:cNvPr id="20" name="Straight Connector 19"/>
          <p:cNvCxnSpPr/>
          <p:nvPr/>
        </p:nvCxnSpPr>
        <p:spPr>
          <a:xfrm>
            <a:off x="1042968" y="2433632"/>
            <a:ext cx="6424648" cy="1588"/>
          </a:xfrm>
          <a:prstGeom prst="line">
            <a:avLst/>
          </a:prstGeom>
        </p:spPr>
        <p:style>
          <a:lnRef idx="2">
            <a:schemeClr val="dk1"/>
          </a:lnRef>
          <a:fillRef idx="0">
            <a:schemeClr val="dk1"/>
          </a:fillRef>
          <a:effectRef idx="1">
            <a:schemeClr val="dk1"/>
          </a:effectRef>
          <a:fontRef idx="minor">
            <a:schemeClr val="tx1"/>
          </a:fontRef>
        </p:style>
      </p:cxnSp>
      <p:sp>
        <p:nvSpPr>
          <p:cNvPr id="25" name="Rectangle 24"/>
          <p:cNvSpPr/>
          <p:nvPr/>
        </p:nvSpPr>
        <p:spPr>
          <a:xfrm>
            <a:off x="1947848" y="2433632"/>
            <a:ext cx="4705376" cy="36195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p:cNvSpPr/>
          <p:nvPr/>
        </p:nvSpPr>
        <p:spPr>
          <a:xfrm>
            <a:off x="3667120" y="2433632"/>
            <a:ext cx="1266832" cy="361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auth</a:t>
            </a:r>
            <a:r>
              <a:rPr lang="en-US" i="1" baseline="-25000" dirty="0" err="1" smtClean="0">
                <a:latin typeface="Times New Roman" pitchFamily="18" charset="0"/>
                <a:cs typeface="Times New Roman" pitchFamily="18" charset="0"/>
              </a:rPr>
              <a:t>B</a:t>
            </a:r>
            <a:r>
              <a:rPr lang="en-US" dirty="0" smtClean="0"/>
              <a:t>(</a:t>
            </a:r>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0</a:t>
            </a:r>
            <a:r>
              <a:rPr lang="en-US" dirty="0" smtClean="0"/>
              <a:t>)</a:t>
            </a:r>
            <a:endParaRPr lang="en-US" dirty="0"/>
          </a:p>
        </p:txBody>
      </p:sp>
      <p:pic>
        <p:nvPicPr>
          <p:cNvPr id="5129" name="Picture 9"/>
          <p:cNvPicPr>
            <a:picLocks noChangeAspect="1" noChangeArrowheads="1"/>
          </p:cNvPicPr>
          <p:nvPr/>
        </p:nvPicPr>
        <p:blipFill>
          <a:blip r:embed="rId4" cstate="print"/>
          <a:srcRect/>
          <a:stretch>
            <a:fillRect/>
          </a:stretch>
        </p:blipFill>
        <p:spPr bwMode="auto">
          <a:xfrm>
            <a:off x="500040" y="4152904"/>
            <a:ext cx="8010525" cy="1362075"/>
          </a:xfrm>
          <a:prstGeom prst="rect">
            <a:avLst/>
          </a:prstGeom>
          <a:noFill/>
          <a:ln w="9525">
            <a:noFill/>
            <a:miter lim="800000"/>
            <a:headEnd/>
            <a:tailEnd/>
          </a:ln>
          <a:effectLst/>
        </p:spPr>
      </p:pic>
      <p:sp>
        <p:nvSpPr>
          <p:cNvPr id="19" name="Text Box 192"/>
          <p:cNvSpPr txBox="1">
            <a:spLocks noChangeArrowheads="1"/>
          </p:cNvSpPr>
          <p:nvPr/>
        </p:nvSpPr>
        <p:spPr bwMode="auto">
          <a:xfrm>
            <a:off x="664652" y="2203871"/>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dirty="0">
                <a:latin typeface="Times New Roman" pitchFamily="18" charset="0"/>
              </a:rPr>
              <a:t>A</a:t>
            </a:r>
            <a:endParaRPr lang="en-US" sz="2400" i="1" dirty="0">
              <a:latin typeface="Times New Roman" pitchFamily="18" charset="0"/>
            </a:endParaRPr>
          </a:p>
        </p:txBody>
      </p:sp>
      <p:sp>
        <p:nvSpPr>
          <p:cNvPr id="12" name="Rectangle 11"/>
          <p:cNvSpPr/>
          <p:nvPr/>
        </p:nvSpPr>
        <p:spPr>
          <a:xfrm>
            <a:off x="1779373" y="4489622"/>
            <a:ext cx="2833815"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04984" y="4147751"/>
            <a:ext cx="1091513" cy="333633"/>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3" cstate="print"/>
          <a:srcRect/>
          <a:stretch>
            <a:fillRect/>
          </a:stretch>
        </p:blipFill>
        <p:spPr bwMode="auto">
          <a:xfrm>
            <a:off x="4300536" y="2886072"/>
            <a:ext cx="2390775" cy="361950"/>
          </a:xfrm>
          <a:prstGeom prst="rect">
            <a:avLst/>
          </a:prstGeom>
          <a:noFill/>
          <a:ln w="9525">
            <a:noFill/>
            <a:miter lim="800000"/>
            <a:headEnd/>
            <a:tailEnd/>
          </a:ln>
          <a:effectLst/>
        </p:spPr>
      </p:pic>
      <p:pic>
        <p:nvPicPr>
          <p:cNvPr id="5130" name="Picture 10"/>
          <p:cNvPicPr>
            <a:picLocks noChangeAspect="1" noChangeArrowheads="1"/>
          </p:cNvPicPr>
          <p:nvPr/>
        </p:nvPicPr>
        <p:blipFill>
          <a:blip r:embed="rId4" cstate="print"/>
          <a:srcRect/>
          <a:stretch>
            <a:fillRect/>
          </a:stretch>
        </p:blipFill>
        <p:spPr bwMode="auto">
          <a:xfrm>
            <a:off x="3848096" y="1619240"/>
            <a:ext cx="2343150" cy="4095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Adversary-feasible Traces</a:t>
            </a:r>
            <a:endParaRPr lang="en-US" dirty="0"/>
          </a:p>
        </p:txBody>
      </p:sp>
      <p:sp>
        <p:nvSpPr>
          <p:cNvPr id="21" name="Slide Number Placeholder 20"/>
          <p:cNvSpPr>
            <a:spLocks noGrp="1"/>
          </p:cNvSpPr>
          <p:nvPr>
            <p:ph type="sldNum" sz="quarter" idx="12"/>
          </p:nvPr>
        </p:nvSpPr>
        <p:spPr/>
        <p:txBody>
          <a:bodyPr/>
          <a:lstStyle/>
          <a:p>
            <a:fld id="{B6ABF1A7-A054-4565-9046-77AE40BF21F1}" type="slidenum">
              <a:rPr lang="en-US" smtClean="0"/>
              <a:pPr/>
              <a:t>39</a:t>
            </a:fld>
            <a:endParaRPr lang="en-US"/>
          </a:p>
        </p:txBody>
      </p:sp>
      <p:cxnSp>
        <p:nvCxnSpPr>
          <p:cNvPr id="20" name="Straight Connector 19"/>
          <p:cNvCxnSpPr/>
          <p:nvPr/>
        </p:nvCxnSpPr>
        <p:spPr>
          <a:xfrm>
            <a:off x="1042968" y="2433632"/>
            <a:ext cx="6424648" cy="1588"/>
          </a:xfrm>
          <a:prstGeom prst="line">
            <a:avLst/>
          </a:prstGeom>
        </p:spPr>
        <p:style>
          <a:lnRef idx="2">
            <a:schemeClr val="dk1"/>
          </a:lnRef>
          <a:fillRef idx="0">
            <a:schemeClr val="dk1"/>
          </a:fillRef>
          <a:effectRef idx="1">
            <a:schemeClr val="dk1"/>
          </a:effectRef>
          <a:fontRef idx="minor">
            <a:schemeClr val="tx1"/>
          </a:fontRef>
        </p:style>
      </p:cxnSp>
      <p:sp>
        <p:nvSpPr>
          <p:cNvPr id="24" name="Rectangle 23"/>
          <p:cNvSpPr/>
          <p:nvPr/>
        </p:nvSpPr>
        <p:spPr>
          <a:xfrm>
            <a:off x="2490776" y="2071680"/>
            <a:ext cx="3619520" cy="36195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1947848" y="2433632"/>
            <a:ext cx="4705376" cy="36195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3124192" y="2071680"/>
            <a:ext cx="1266832" cy="361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auth</a:t>
            </a:r>
            <a:r>
              <a:rPr lang="en-US" i="1" baseline="-25000" dirty="0" err="1" smtClean="0">
                <a:latin typeface="Times New Roman" pitchFamily="18" charset="0"/>
                <a:cs typeface="Times New Roman" pitchFamily="18" charset="0"/>
              </a:rPr>
              <a:t>B</a:t>
            </a:r>
            <a:r>
              <a:rPr lang="en-US" dirty="0" smtClean="0"/>
              <a:t>(</a:t>
            </a:r>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0</a:t>
            </a:r>
            <a:r>
              <a:rPr lang="en-US" dirty="0" smtClean="0"/>
              <a:t>)</a:t>
            </a:r>
            <a:endParaRPr lang="en-US" dirty="0"/>
          </a:p>
        </p:txBody>
      </p:sp>
      <p:sp>
        <p:nvSpPr>
          <p:cNvPr id="30" name="Rectangle 29"/>
          <p:cNvSpPr/>
          <p:nvPr/>
        </p:nvSpPr>
        <p:spPr>
          <a:xfrm>
            <a:off x="3667120" y="2433632"/>
            <a:ext cx="1266832" cy="361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auth</a:t>
            </a:r>
            <a:r>
              <a:rPr lang="en-US" i="1" baseline="-25000" dirty="0" err="1" smtClean="0">
                <a:latin typeface="Times New Roman" pitchFamily="18" charset="0"/>
                <a:cs typeface="Times New Roman" pitchFamily="18" charset="0"/>
              </a:rPr>
              <a:t>B</a:t>
            </a:r>
            <a:r>
              <a:rPr lang="en-US" dirty="0" smtClean="0"/>
              <a:t>(</a:t>
            </a:r>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0</a:t>
            </a:r>
            <a:r>
              <a:rPr lang="en-US" dirty="0" smtClean="0"/>
              <a:t>)</a:t>
            </a:r>
            <a:endParaRPr lang="en-US" dirty="0"/>
          </a:p>
        </p:txBody>
      </p:sp>
      <p:pic>
        <p:nvPicPr>
          <p:cNvPr id="5129" name="Picture 9"/>
          <p:cNvPicPr>
            <a:picLocks noChangeAspect="1" noChangeArrowheads="1"/>
          </p:cNvPicPr>
          <p:nvPr/>
        </p:nvPicPr>
        <p:blipFill>
          <a:blip r:embed="rId5" cstate="print"/>
          <a:srcRect/>
          <a:stretch>
            <a:fillRect/>
          </a:stretch>
        </p:blipFill>
        <p:spPr bwMode="auto">
          <a:xfrm>
            <a:off x="500040" y="4152904"/>
            <a:ext cx="8010525" cy="1362075"/>
          </a:xfrm>
          <a:prstGeom prst="rect">
            <a:avLst/>
          </a:prstGeom>
          <a:noFill/>
          <a:ln w="9525">
            <a:noFill/>
            <a:miter lim="800000"/>
            <a:headEnd/>
            <a:tailEnd/>
          </a:ln>
          <a:effectLst/>
        </p:spPr>
      </p:pic>
      <p:sp>
        <p:nvSpPr>
          <p:cNvPr id="19" name="Text Box 192"/>
          <p:cNvSpPr txBox="1">
            <a:spLocks noChangeArrowheads="1"/>
          </p:cNvSpPr>
          <p:nvPr/>
        </p:nvSpPr>
        <p:spPr bwMode="auto">
          <a:xfrm>
            <a:off x="664652" y="2203871"/>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dirty="0">
                <a:latin typeface="Times New Roman" pitchFamily="18" charset="0"/>
              </a:rPr>
              <a:t>A</a:t>
            </a:r>
            <a:endParaRPr lang="en-US" sz="2400" i="1" dirty="0">
              <a:latin typeface="Times New Roman" pitchFamily="18" charset="0"/>
            </a:endParaRPr>
          </a:p>
        </p:txBody>
      </p:sp>
      <p:sp>
        <p:nvSpPr>
          <p:cNvPr id="22" name="Rectangle 21"/>
          <p:cNvSpPr/>
          <p:nvPr/>
        </p:nvSpPr>
        <p:spPr>
          <a:xfrm>
            <a:off x="3204519" y="5156887"/>
            <a:ext cx="3904735"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88908" y="4806778"/>
            <a:ext cx="1083276"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 Discovery</a:t>
            </a:r>
            <a:endParaRPr lang="en-US" dirty="0"/>
          </a:p>
        </p:txBody>
      </p:sp>
      <p:sp>
        <p:nvSpPr>
          <p:cNvPr id="3" name="Content Placeholder 2"/>
          <p:cNvSpPr>
            <a:spLocks noGrp="1"/>
          </p:cNvSpPr>
          <p:nvPr>
            <p:ph idx="1"/>
          </p:nvPr>
        </p:nvSpPr>
        <p:spPr/>
        <p:txBody>
          <a:bodyPr>
            <a:normAutofit/>
          </a:bodyPr>
          <a:lstStyle/>
          <a:p>
            <a:r>
              <a:rPr lang="en-US" dirty="0" smtClean="0"/>
              <a:t>How to achieve Neighbor Discovery?</a:t>
            </a:r>
          </a:p>
          <a:p>
            <a:endParaRPr lang="en-US" sz="3600" dirty="0" smtClean="0"/>
          </a:p>
          <a:p>
            <a:pPr>
              <a:lnSpc>
                <a:spcPct val="80000"/>
              </a:lnSpc>
            </a:pPr>
            <a:endParaRPr lang="en-US" sz="3600" dirty="0" smtClean="0"/>
          </a:p>
          <a:p>
            <a:pPr>
              <a:lnSpc>
                <a:spcPct val="80000"/>
              </a:lnSpc>
              <a:buNone/>
            </a:pPr>
            <a:endParaRPr lang="en-US" sz="3600" dirty="0" smtClean="0"/>
          </a:p>
          <a:p>
            <a:pPr>
              <a:lnSpc>
                <a:spcPct val="80000"/>
              </a:lnSpc>
            </a:pPr>
            <a:endParaRPr lang="en-US" sz="3600"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3" cstate="print"/>
          <a:srcRect/>
          <a:stretch>
            <a:fillRect/>
          </a:stretch>
        </p:blipFill>
        <p:spPr bwMode="auto">
          <a:xfrm>
            <a:off x="4300536" y="2886072"/>
            <a:ext cx="2390775" cy="361950"/>
          </a:xfrm>
          <a:prstGeom prst="rect">
            <a:avLst/>
          </a:prstGeom>
          <a:noFill/>
          <a:ln w="9525">
            <a:noFill/>
            <a:miter lim="800000"/>
            <a:headEnd/>
            <a:tailEnd/>
          </a:ln>
          <a:effectLst/>
        </p:spPr>
      </p:pic>
      <p:pic>
        <p:nvPicPr>
          <p:cNvPr id="5130" name="Picture 10"/>
          <p:cNvPicPr>
            <a:picLocks noChangeAspect="1" noChangeArrowheads="1"/>
          </p:cNvPicPr>
          <p:nvPr/>
        </p:nvPicPr>
        <p:blipFill>
          <a:blip r:embed="rId4" cstate="print"/>
          <a:srcRect/>
          <a:stretch>
            <a:fillRect/>
          </a:stretch>
        </p:blipFill>
        <p:spPr bwMode="auto">
          <a:xfrm>
            <a:off x="3848096" y="1619240"/>
            <a:ext cx="2343150" cy="4095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Adversary-feasible Traces</a:t>
            </a:r>
            <a:endParaRPr lang="en-US" dirty="0"/>
          </a:p>
        </p:txBody>
      </p:sp>
      <p:sp>
        <p:nvSpPr>
          <p:cNvPr id="21" name="Slide Number Placeholder 20"/>
          <p:cNvSpPr>
            <a:spLocks noGrp="1"/>
          </p:cNvSpPr>
          <p:nvPr>
            <p:ph type="sldNum" sz="quarter" idx="12"/>
          </p:nvPr>
        </p:nvSpPr>
        <p:spPr/>
        <p:txBody>
          <a:bodyPr/>
          <a:lstStyle/>
          <a:p>
            <a:fld id="{B6ABF1A7-A054-4565-9046-77AE40BF21F1}" type="slidenum">
              <a:rPr lang="en-US" smtClean="0"/>
              <a:pPr/>
              <a:t>40</a:t>
            </a:fld>
            <a:endParaRPr lang="en-US"/>
          </a:p>
        </p:txBody>
      </p:sp>
      <p:cxnSp>
        <p:nvCxnSpPr>
          <p:cNvPr id="20" name="Straight Connector 19"/>
          <p:cNvCxnSpPr/>
          <p:nvPr/>
        </p:nvCxnSpPr>
        <p:spPr>
          <a:xfrm>
            <a:off x="1042968" y="2433632"/>
            <a:ext cx="6424648" cy="1588"/>
          </a:xfrm>
          <a:prstGeom prst="line">
            <a:avLst/>
          </a:prstGeom>
        </p:spPr>
        <p:style>
          <a:lnRef idx="2">
            <a:schemeClr val="dk1"/>
          </a:lnRef>
          <a:fillRef idx="0">
            <a:schemeClr val="dk1"/>
          </a:fillRef>
          <a:effectRef idx="1">
            <a:schemeClr val="dk1"/>
          </a:effectRef>
          <a:fontRef idx="minor">
            <a:schemeClr val="tx1"/>
          </a:fontRef>
        </p:style>
      </p:cxnSp>
      <p:sp>
        <p:nvSpPr>
          <p:cNvPr id="24" name="Rectangle 23"/>
          <p:cNvSpPr/>
          <p:nvPr/>
        </p:nvSpPr>
        <p:spPr>
          <a:xfrm>
            <a:off x="2490776" y="2071680"/>
            <a:ext cx="3619520" cy="36195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1947848" y="2433632"/>
            <a:ext cx="4705376" cy="36195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3124192" y="2071680"/>
            <a:ext cx="1266832" cy="361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auth</a:t>
            </a:r>
            <a:r>
              <a:rPr lang="en-US" i="1" baseline="-25000" dirty="0" err="1" smtClean="0">
                <a:latin typeface="Times New Roman" pitchFamily="18" charset="0"/>
                <a:cs typeface="Times New Roman" pitchFamily="18" charset="0"/>
              </a:rPr>
              <a:t>B</a:t>
            </a:r>
            <a:r>
              <a:rPr lang="en-US" dirty="0" smtClean="0"/>
              <a:t>(</a:t>
            </a:r>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0</a:t>
            </a:r>
            <a:r>
              <a:rPr lang="en-US" dirty="0" smtClean="0"/>
              <a:t>)</a:t>
            </a:r>
            <a:endParaRPr lang="en-US" dirty="0"/>
          </a:p>
        </p:txBody>
      </p:sp>
      <p:sp>
        <p:nvSpPr>
          <p:cNvPr id="30" name="Rectangle 29"/>
          <p:cNvSpPr/>
          <p:nvPr/>
        </p:nvSpPr>
        <p:spPr>
          <a:xfrm>
            <a:off x="3667120" y="2433632"/>
            <a:ext cx="1266832" cy="361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auth</a:t>
            </a:r>
            <a:r>
              <a:rPr lang="en-US" i="1" baseline="-25000" dirty="0" err="1" smtClean="0">
                <a:latin typeface="Times New Roman" pitchFamily="18" charset="0"/>
                <a:cs typeface="Times New Roman" pitchFamily="18" charset="0"/>
              </a:rPr>
              <a:t>B</a:t>
            </a:r>
            <a:r>
              <a:rPr lang="en-US" dirty="0" smtClean="0"/>
              <a:t>(</a:t>
            </a:r>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0</a:t>
            </a:r>
            <a:r>
              <a:rPr lang="en-US" dirty="0" smtClean="0"/>
              <a:t>)</a:t>
            </a:r>
            <a:endParaRPr lang="en-US" dirty="0"/>
          </a:p>
        </p:txBody>
      </p:sp>
      <p:cxnSp>
        <p:nvCxnSpPr>
          <p:cNvPr id="32" name="Straight Connector 31"/>
          <p:cNvCxnSpPr/>
          <p:nvPr/>
        </p:nvCxnSpPr>
        <p:spPr>
          <a:xfrm rot="5400000">
            <a:off x="2491570" y="2705096"/>
            <a:ext cx="1266038" cy="794"/>
          </a:xfrm>
          <a:prstGeom prst="line">
            <a:avLst/>
          </a:prstGeom>
        </p:spPr>
        <p:style>
          <a:lnRef idx="2">
            <a:schemeClr val="accent4"/>
          </a:lnRef>
          <a:fillRef idx="0">
            <a:schemeClr val="accent4"/>
          </a:fillRef>
          <a:effectRef idx="1">
            <a:schemeClr val="accent4"/>
          </a:effectRef>
          <a:fontRef idx="minor">
            <a:schemeClr val="tx1"/>
          </a:fontRef>
        </p:style>
      </p:cxnSp>
      <p:cxnSp>
        <p:nvCxnSpPr>
          <p:cNvPr id="34" name="Straight Connector 33"/>
          <p:cNvCxnSpPr/>
          <p:nvPr/>
        </p:nvCxnSpPr>
        <p:spPr>
          <a:xfrm rot="5400000">
            <a:off x="3215474" y="2886072"/>
            <a:ext cx="904086" cy="794"/>
          </a:xfrm>
          <a:prstGeom prst="line">
            <a:avLst/>
          </a:prstGeom>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p:nvPr/>
        </p:nvCxnSpPr>
        <p:spPr>
          <a:xfrm>
            <a:off x="3124192" y="3338512"/>
            <a:ext cx="542928"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pic>
        <p:nvPicPr>
          <p:cNvPr id="5124" name="Picture 4"/>
          <p:cNvPicPr>
            <a:picLocks noChangeAspect="1" noChangeArrowheads="1"/>
          </p:cNvPicPr>
          <p:nvPr/>
        </p:nvPicPr>
        <p:blipFill>
          <a:blip r:embed="rId5" cstate="print"/>
          <a:srcRect/>
          <a:stretch>
            <a:fillRect/>
          </a:stretch>
        </p:blipFill>
        <p:spPr bwMode="auto">
          <a:xfrm>
            <a:off x="3305168" y="3429000"/>
            <a:ext cx="1314450" cy="333375"/>
          </a:xfrm>
          <a:prstGeom prst="rect">
            <a:avLst/>
          </a:prstGeom>
          <a:noFill/>
          <a:ln w="9525">
            <a:noFill/>
            <a:miter lim="800000"/>
            <a:headEnd/>
            <a:tailEnd/>
          </a:ln>
          <a:effectLst/>
        </p:spPr>
      </p:pic>
      <p:pic>
        <p:nvPicPr>
          <p:cNvPr id="5129" name="Picture 9"/>
          <p:cNvPicPr>
            <a:picLocks noChangeAspect="1" noChangeArrowheads="1"/>
          </p:cNvPicPr>
          <p:nvPr/>
        </p:nvPicPr>
        <p:blipFill>
          <a:blip r:embed="rId6" cstate="print"/>
          <a:srcRect/>
          <a:stretch>
            <a:fillRect/>
          </a:stretch>
        </p:blipFill>
        <p:spPr bwMode="auto">
          <a:xfrm>
            <a:off x="500040" y="4152904"/>
            <a:ext cx="8010525" cy="1362075"/>
          </a:xfrm>
          <a:prstGeom prst="rect">
            <a:avLst/>
          </a:prstGeom>
          <a:noFill/>
          <a:ln w="9525">
            <a:noFill/>
            <a:miter lim="800000"/>
            <a:headEnd/>
            <a:tailEnd/>
          </a:ln>
          <a:effectLst/>
        </p:spPr>
      </p:pic>
      <p:sp>
        <p:nvSpPr>
          <p:cNvPr id="19" name="Text Box 192"/>
          <p:cNvSpPr txBox="1">
            <a:spLocks noChangeArrowheads="1"/>
          </p:cNvSpPr>
          <p:nvPr/>
        </p:nvSpPr>
        <p:spPr bwMode="auto">
          <a:xfrm>
            <a:off x="664652" y="2203871"/>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dirty="0">
                <a:latin typeface="Times New Roman" pitchFamily="18" charset="0"/>
              </a:rPr>
              <a:t>A</a:t>
            </a:r>
            <a:endParaRPr lang="en-US" sz="2400" i="1" dirty="0">
              <a:latin typeface="Times New Roman" pitchFamily="18" charset="0"/>
            </a:endParaRPr>
          </a:p>
        </p:txBody>
      </p:sp>
      <p:sp>
        <p:nvSpPr>
          <p:cNvPr id="18" name="Rectangle 17"/>
          <p:cNvSpPr/>
          <p:nvPr/>
        </p:nvSpPr>
        <p:spPr>
          <a:xfrm>
            <a:off x="3163329" y="4806778"/>
            <a:ext cx="1449860"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82580" y="5821250"/>
            <a:ext cx="6725367" cy="461665"/>
          </a:xfrm>
          <a:prstGeom prst="rect">
            <a:avLst/>
          </a:prstGeom>
          <a:noFill/>
        </p:spPr>
        <p:txBody>
          <a:bodyPr wrap="none" rtlCol="0">
            <a:spAutoFit/>
          </a:bodyPr>
          <a:lstStyle/>
          <a:p>
            <a:r>
              <a:rPr lang="en-US" sz="2400" dirty="0" smtClean="0">
                <a:latin typeface="Times New Roman" pitchFamily="18" charset="0"/>
                <a:cs typeface="Times New Roman" pitchFamily="18" charset="0"/>
                <a:sym typeface="Symbol"/>
              </a:rPr>
              <a:t></a:t>
            </a:r>
            <a:r>
              <a:rPr lang="en-US" sz="2400" baseline="-25000" dirty="0" smtClean="0">
                <a:latin typeface="Times New Roman" pitchFamily="18" charset="0"/>
                <a:cs typeface="Times New Roman" pitchFamily="18" charset="0"/>
                <a:sym typeface="Symbol"/>
              </a:rPr>
              <a:t>relay</a:t>
            </a:r>
            <a:r>
              <a:rPr lang="en-US" sz="2400" dirty="0" smtClean="0">
                <a:latin typeface="Times New Roman" pitchFamily="18" charset="0"/>
                <a:cs typeface="Times New Roman" pitchFamily="18" charset="0"/>
                <a:sym typeface="Symbol"/>
              </a:rPr>
              <a:t> </a:t>
            </a:r>
            <a:r>
              <a:rPr lang="en-US" sz="2400" dirty="0" smtClean="0">
                <a:sym typeface="Symbol"/>
              </a:rPr>
              <a:t>– the minimum processing delay when relaying</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3" cstate="print"/>
          <a:srcRect/>
          <a:stretch>
            <a:fillRect/>
          </a:stretch>
        </p:blipFill>
        <p:spPr bwMode="auto">
          <a:xfrm>
            <a:off x="4300536" y="2886072"/>
            <a:ext cx="2390775" cy="361950"/>
          </a:xfrm>
          <a:prstGeom prst="rect">
            <a:avLst/>
          </a:prstGeom>
          <a:noFill/>
          <a:ln w="9525">
            <a:noFill/>
            <a:miter lim="800000"/>
            <a:headEnd/>
            <a:tailEnd/>
          </a:ln>
          <a:effectLst/>
        </p:spPr>
      </p:pic>
      <p:pic>
        <p:nvPicPr>
          <p:cNvPr id="5130" name="Picture 10"/>
          <p:cNvPicPr>
            <a:picLocks noChangeAspect="1" noChangeArrowheads="1"/>
          </p:cNvPicPr>
          <p:nvPr/>
        </p:nvPicPr>
        <p:blipFill>
          <a:blip r:embed="rId4" cstate="print"/>
          <a:srcRect/>
          <a:stretch>
            <a:fillRect/>
          </a:stretch>
        </p:blipFill>
        <p:spPr bwMode="auto">
          <a:xfrm>
            <a:off x="3848096" y="1619240"/>
            <a:ext cx="2343150" cy="4095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Adversary-feasible Traces</a:t>
            </a:r>
            <a:endParaRPr lang="en-US" dirty="0"/>
          </a:p>
        </p:txBody>
      </p:sp>
      <p:sp>
        <p:nvSpPr>
          <p:cNvPr id="3" name="Content Placeholder 2"/>
          <p:cNvSpPr>
            <a:spLocks noGrp="1"/>
          </p:cNvSpPr>
          <p:nvPr>
            <p:ph idx="1"/>
          </p:nvPr>
        </p:nvSpPr>
        <p:spPr>
          <a:xfrm>
            <a:off x="409552" y="5696124"/>
            <a:ext cx="8229600" cy="767285"/>
          </a:xfrm>
        </p:spPr>
        <p:txBody>
          <a:bodyPr>
            <a:normAutofit/>
          </a:bodyPr>
          <a:lstStyle/>
          <a:p>
            <a:pPr marL="0" indent="0">
              <a:buNone/>
            </a:pPr>
            <a:r>
              <a:rPr lang="en-US" sz="2200" dirty="0" smtClean="0"/>
              <a:t>Adversarial nodes can communicate over an </a:t>
            </a:r>
            <a:r>
              <a:rPr lang="en-US" sz="2200" b="1" i="1" dirty="0" smtClean="0"/>
              <a:t>adversarial channel </a:t>
            </a:r>
            <a:r>
              <a:rPr lang="en-US" sz="2200" dirty="0" smtClean="0"/>
              <a:t>with information propagation speed </a:t>
            </a:r>
            <a:r>
              <a:rPr lang="en-US" sz="2200" b="1" dirty="0" err="1" smtClean="0">
                <a:latin typeface="Times New Roman" pitchFamily="18" charset="0"/>
                <a:cs typeface="Times New Roman" pitchFamily="18" charset="0"/>
              </a:rPr>
              <a:t>v</a:t>
            </a:r>
            <a:r>
              <a:rPr lang="en-US" sz="2200" baseline="-25000" dirty="0" err="1" smtClean="0">
                <a:latin typeface="Times New Roman" pitchFamily="18" charset="0"/>
                <a:cs typeface="Times New Roman" pitchFamily="18" charset="0"/>
              </a:rPr>
              <a:t>adv</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v</a:t>
            </a:r>
            <a:endParaRPr lang="en-US" sz="2200" dirty="0" smtClean="0"/>
          </a:p>
        </p:txBody>
      </p:sp>
      <p:sp>
        <p:nvSpPr>
          <p:cNvPr id="21" name="Slide Number Placeholder 20"/>
          <p:cNvSpPr>
            <a:spLocks noGrp="1"/>
          </p:cNvSpPr>
          <p:nvPr>
            <p:ph type="sldNum" sz="quarter" idx="12"/>
          </p:nvPr>
        </p:nvSpPr>
        <p:spPr/>
        <p:txBody>
          <a:bodyPr/>
          <a:lstStyle/>
          <a:p>
            <a:fld id="{B6ABF1A7-A054-4565-9046-77AE40BF21F1}" type="slidenum">
              <a:rPr lang="en-US" smtClean="0"/>
              <a:pPr/>
              <a:t>41</a:t>
            </a:fld>
            <a:endParaRPr lang="en-US"/>
          </a:p>
        </p:txBody>
      </p:sp>
      <p:cxnSp>
        <p:nvCxnSpPr>
          <p:cNvPr id="20" name="Straight Connector 19"/>
          <p:cNvCxnSpPr/>
          <p:nvPr/>
        </p:nvCxnSpPr>
        <p:spPr>
          <a:xfrm>
            <a:off x="1042968" y="2433632"/>
            <a:ext cx="6424648" cy="1588"/>
          </a:xfrm>
          <a:prstGeom prst="line">
            <a:avLst/>
          </a:prstGeom>
        </p:spPr>
        <p:style>
          <a:lnRef idx="2">
            <a:schemeClr val="dk1"/>
          </a:lnRef>
          <a:fillRef idx="0">
            <a:schemeClr val="dk1"/>
          </a:fillRef>
          <a:effectRef idx="1">
            <a:schemeClr val="dk1"/>
          </a:effectRef>
          <a:fontRef idx="minor">
            <a:schemeClr val="tx1"/>
          </a:fontRef>
        </p:style>
      </p:cxnSp>
      <p:sp>
        <p:nvSpPr>
          <p:cNvPr id="24" name="Rectangle 23"/>
          <p:cNvSpPr/>
          <p:nvPr/>
        </p:nvSpPr>
        <p:spPr>
          <a:xfrm>
            <a:off x="2490776" y="2071680"/>
            <a:ext cx="3619520" cy="36195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1947848" y="2433632"/>
            <a:ext cx="4705376" cy="36195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3124192" y="2071680"/>
            <a:ext cx="1266832" cy="361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auth</a:t>
            </a:r>
            <a:r>
              <a:rPr lang="en-US" i="1" baseline="-25000" dirty="0" err="1" smtClean="0">
                <a:latin typeface="Times New Roman" pitchFamily="18" charset="0"/>
                <a:cs typeface="Times New Roman" pitchFamily="18" charset="0"/>
              </a:rPr>
              <a:t>B</a:t>
            </a:r>
            <a:r>
              <a:rPr lang="en-US" dirty="0" smtClean="0"/>
              <a:t>(</a:t>
            </a:r>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0</a:t>
            </a:r>
            <a:r>
              <a:rPr lang="en-US" dirty="0" smtClean="0"/>
              <a:t>)</a:t>
            </a:r>
            <a:endParaRPr lang="en-US" dirty="0"/>
          </a:p>
        </p:txBody>
      </p:sp>
      <p:sp>
        <p:nvSpPr>
          <p:cNvPr id="30" name="Rectangle 29"/>
          <p:cNvSpPr/>
          <p:nvPr/>
        </p:nvSpPr>
        <p:spPr>
          <a:xfrm>
            <a:off x="3667120" y="2433632"/>
            <a:ext cx="1266832" cy="361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auth</a:t>
            </a:r>
            <a:r>
              <a:rPr lang="en-US" i="1" baseline="-25000" dirty="0" err="1" smtClean="0">
                <a:latin typeface="Times New Roman" pitchFamily="18" charset="0"/>
                <a:cs typeface="Times New Roman" pitchFamily="18" charset="0"/>
              </a:rPr>
              <a:t>B</a:t>
            </a:r>
            <a:r>
              <a:rPr lang="en-US" dirty="0" smtClean="0"/>
              <a:t>(</a:t>
            </a:r>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0</a:t>
            </a:r>
            <a:r>
              <a:rPr lang="en-US" dirty="0" smtClean="0"/>
              <a:t>)</a:t>
            </a:r>
            <a:endParaRPr lang="en-US" dirty="0"/>
          </a:p>
        </p:txBody>
      </p:sp>
      <p:cxnSp>
        <p:nvCxnSpPr>
          <p:cNvPr id="32" name="Straight Connector 31"/>
          <p:cNvCxnSpPr/>
          <p:nvPr/>
        </p:nvCxnSpPr>
        <p:spPr>
          <a:xfrm rot="5400000">
            <a:off x="2491570" y="2705096"/>
            <a:ext cx="1266038" cy="794"/>
          </a:xfrm>
          <a:prstGeom prst="line">
            <a:avLst/>
          </a:prstGeom>
        </p:spPr>
        <p:style>
          <a:lnRef idx="2">
            <a:schemeClr val="accent4"/>
          </a:lnRef>
          <a:fillRef idx="0">
            <a:schemeClr val="accent4"/>
          </a:fillRef>
          <a:effectRef idx="1">
            <a:schemeClr val="accent4"/>
          </a:effectRef>
          <a:fontRef idx="minor">
            <a:schemeClr val="tx1"/>
          </a:fontRef>
        </p:style>
      </p:cxnSp>
      <p:cxnSp>
        <p:nvCxnSpPr>
          <p:cNvPr id="34" name="Straight Connector 33"/>
          <p:cNvCxnSpPr/>
          <p:nvPr/>
        </p:nvCxnSpPr>
        <p:spPr>
          <a:xfrm rot="5400000">
            <a:off x="3215474" y="2886072"/>
            <a:ext cx="904086" cy="794"/>
          </a:xfrm>
          <a:prstGeom prst="line">
            <a:avLst/>
          </a:prstGeom>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p:nvPr/>
        </p:nvCxnSpPr>
        <p:spPr>
          <a:xfrm>
            <a:off x="3124192" y="3338512"/>
            <a:ext cx="542928"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pic>
        <p:nvPicPr>
          <p:cNvPr id="5124" name="Picture 4"/>
          <p:cNvPicPr>
            <a:picLocks noChangeAspect="1" noChangeArrowheads="1"/>
          </p:cNvPicPr>
          <p:nvPr/>
        </p:nvPicPr>
        <p:blipFill>
          <a:blip r:embed="rId5" cstate="print"/>
          <a:srcRect/>
          <a:stretch>
            <a:fillRect/>
          </a:stretch>
        </p:blipFill>
        <p:spPr bwMode="auto">
          <a:xfrm>
            <a:off x="3305168" y="3429000"/>
            <a:ext cx="1314450" cy="333375"/>
          </a:xfrm>
          <a:prstGeom prst="rect">
            <a:avLst/>
          </a:prstGeom>
          <a:noFill/>
          <a:ln w="9525">
            <a:noFill/>
            <a:miter lim="800000"/>
            <a:headEnd/>
            <a:tailEnd/>
          </a:ln>
          <a:effectLst/>
        </p:spPr>
      </p:pic>
      <p:pic>
        <p:nvPicPr>
          <p:cNvPr id="5129" name="Picture 9"/>
          <p:cNvPicPr>
            <a:picLocks noChangeAspect="1" noChangeArrowheads="1"/>
          </p:cNvPicPr>
          <p:nvPr/>
        </p:nvPicPr>
        <p:blipFill>
          <a:blip r:embed="rId6" cstate="print"/>
          <a:srcRect/>
          <a:stretch>
            <a:fillRect/>
          </a:stretch>
        </p:blipFill>
        <p:spPr bwMode="auto">
          <a:xfrm>
            <a:off x="500040" y="4152904"/>
            <a:ext cx="8010525" cy="1362075"/>
          </a:xfrm>
          <a:prstGeom prst="rect">
            <a:avLst/>
          </a:prstGeom>
          <a:noFill/>
          <a:ln w="9525">
            <a:noFill/>
            <a:miter lim="800000"/>
            <a:headEnd/>
            <a:tailEnd/>
          </a:ln>
          <a:effectLst/>
        </p:spPr>
      </p:pic>
      <p:sp>
        <p:nvSpPr>
          <p:cNvPr id="19" name="Text Box 192"/>
          <p:cNvSpPr txBox="1">
            <a:spLocks noChangeArrowheads="1"/>
          </p:cNvSpPr>
          <p:nvPr/>
        </p:nvSpPr>
        <p:spPr bwMode="auto">
          <a:xfrm>
            <a:off x="664652" y="2203871"/>
            <a:ext cx="294214" cy="577850"/>
          </a:xfrm>
          <a:prstGeom prst="rect">
            <a:avLst/>
          </a:prstGeom>
          <a:noFill/>
          <a:ln w="9525">
            <a:noFill/>
            <a:miter lim="800000"/>
            <a:headEnd/>
            <a:tailEnd/>
          </a:ln>
          <a:effectLst/>
        </p:spPr>
        <p:txBody>
          <a:bodyPr>
            <a:spAutoFit/>
          </a:bodyPr>
          <a:lstStyle/>
          <a:p>
            <a:pPr>
              <a:spcBef>
                <a:spcPct val="50000"/>
              </a:spcBef>
              <a:buFontTx/>
              <a:buNone/>
            </a:pPr>
            <a:r>
              <a:rPr lang="pl-PL" sz="2400" i="1" dirty="0">
                <a:latin typeface="Times New Roman" pitchFamily="18" charset="0"/>
              </a:rPr>
              <a:t>A</a:t>
            </a:r>
            <a:endParaRPr lang="en-US" sz="2400" i="1" dirty="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Protocol-feasible Traces</a:t>
            </a:r>
            <a:endParaRPr lang="en-US" dirty="0"/>
          </a:p>
        </p:txBody>
      </p:sp>
      <p:sp>
        <p:nvSpPr>
          <p:cNvPr id="19" name="Content Placeholder 18"/>
          <p:cNvSpPr>
            <a:spLocks noGrp="1"/>
          </p:cNvSpPr>
          <p:nvPr>
            <p:ph idx="1"/>
          </p:nvPr>
        </p:nvSpPr>
        <p:spPr/>
        <p:txBody>
          <a:bodyPr/>
          <a:lstStyle/>
          <a:p>
            <a:r>
              <a:rPr lang="en-US" dirty="0" smtClean="0"/>
              <a:t>Rules are protocol-specific</a:t>
            </a:r>
          </a:p>
          <a:p>
            <a:endParaRPr lang="en-US" dirty="0" smtClean="0"/>
          </a:p>
          <a:p>
            <a:r>
              <a:rPr lang="en-US" dirty="0" smtClean="0"/>
              <a:t>One general rule that requires correct nodes to respect the freshness of </a:t>
            </a:r>
            <a:r>
              <a:rPr lang="en-US" dirty="0" err="1" smtClean="0"/>
              <a:t>nonces</a:t>
            </a:r>
            <a:endParaRPr lang="en-US" dirty="0"/>
          </a:p>
        </p:txBody>
      </p:sp>
      <p:sp>
        <p:nvSpPr>
          <p:cNvPr id="6" name="Slide Number Placeholder 5"/>
          <p:cNvSpPr>
            <a:spLocks noGrp="1"/>
          </p:cNvSpPr>
          <p:nvPr>
            <p:ph type="sldNum" sz="quarter" idx="12"/>
          </p:nvPr>
        </p:nvSpPr>
        <p:spPr/>
        <p:txBody>
          <a:bodyPr/>
          <a:lstStyle/>
          <a:p>
            <a:fld id="{B6ABF1A7-A054-4565-9046-77AE40BF21F1}"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3667120" y="1709728"/>
            <a:ext cx="2333625" cy="409575"/>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4391024" y="2886072"/>
            <a:ext cx="2105025" cy="3905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Protocol-feasible Traces</a:t>
            </a:r>
            <a:endParaRPr lang="en-US" dirty="0"/>
          </a:p>
        </p:txBody>
      </p:sp>
      <p:sp>
        <p:nvSpPr>
          <p:cNvPr id="6" name="Slide Number Placeholder 5"/>
          <p:cNvSpPr>
            <a:spLocks noGrp="1"/>
          </p:cNvSpPr>
          <p:nvPr>
            <p:ph type="sldNum" sz="quarter" idx="12"/>
          </p:nvPr>
        </p:nvSpPr>
        <p:spPr/>
        <p:txBody>
          <a:bodyPr/>
          <a:lstStyle/>
          <a:p>
            <a:fld id="{B6ABF1A7-A054-4565-9046-77AE40BF21F1}" type="slidenum">
              <a:rPr lang="en-US" smtClean="0"/>
              <a:pPr/>
              <a:t>43</a:t>
            </a:fld>
            <a:endParaRPr lang="en-US"/>
          </a:p>
        </p:txBody>
      </p:sp>
      <p:cxnSp>
        <p:nvCxnSpPr>
          <p:cNvPr id="10" name="Straight Connector 9"/>
          <p:cNvCxnSpPr/>
          <p:nvPr/>
        </p:nvCxnSpPr>
        <p:spPr>
          <a:xfrm>
            <a:off x="1042968" y="2524120"/>
            <a:ext cx="6424648" cy="1588"/>
          </a:xfrm>
          <a:prstGeom prst="line">
            <a:avLst/>
          </a:prstGeom>
        </p:spPr>
        <p:style>
          <a:lnRef idx="2">
            <a:schemeClr val="dk1"/>
          </a:lnRef>
          <a:fillRef idx="0">
            <a:schemeClr val="dk1"/>
          </a:fillRef>
          <a:effectRef idx="1">
            <a:schemeClr val="dk1"/>
          </a:effectRef>
          <a:fontRef idx="minor">
            <a:schemeClr val="tx1"/>
          </a:fontRef>
        </p:style>
      </p:cxnSp>
      <p:sp>
        <p:nvSpPr>
          <p:cNvPr id="11" name="Rectangle 10"/>
          <p:cNvSpPr/>
          <p:nvPr/>
        </p:nvSpPr>
        <p:spPr>
          <a:xfrm>
            <a:off x="2490776" y="2162168"/>
            <a:ext cx="3619520" cy="36195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1947848" y="2524120"/>
            <a:ext cx="4705376" cy="36195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3124192" y="2162168"/>
            <a:ext cx="1266832" cy="3619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i="1" dirty="0" smtClean="0">
                <a:latin typeface="Times New Roman" pitchFamily="18" charset="0"/>
                <a:cs typeface="Times New Roman" pitchFamily="18" charset="0"/>
              </a:rPr>
              <a:t>n</a:t>
            </a:r>
            <a:endParaRPr lang="en-US" dirty="0"/>
          </a:p>
        </p:txBody>
      </p:sp>
      <p:sp>
        <p:nvSpPr>
          <p:cNvPr id="14" name="Rectangle 13"/>
          <p:cNvSpPr/>
          <p:nvPr/>
        </p:nvSpPr>
        <p:spPr>
          <a:xfrm>
            <a:off x="3667120" y="2524120"/>
            <a:ext cx="1266832" cy="3619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i="1" dirty="0" smtClean="0">
                <a:latin typeface="Times New Roman" pitchFamily="18" charset="0"/>
                <a:cs typeface="Times New Roman" pitchFamily="18" charset="0"/>
              </a:rPr>
              <a:t>n</a:t>
            </a:r>
            <a:endParaRPr lang="en-US" dirty="0"/>
          </a:p>
        </p:txBody>
      </p:sp>
      <p:cxnSp>
        <p:nvCxnSpPr>
          <p:cNvPr id="15" name="Straight Connector 14"/>
          <p:cNvCxnSpPr/>
          <p:nvPr/>
        </p:nvCxnSpPr>
        <p:spPr>
          <a:xfrm rot="5400000">
            <a:off x="2491570" y="2795584"/>
            <a:ext cx="1266038" cy="794"/>
          </a:xfrm>
          <a:prstGeom prst="line">
            <a:avLst/>
          </a:prstGeom>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rot="5400000">
            <a:off x="3215474" y="2976560"/>
            <a:ext cx="904086" cy="794"/>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3124192" y="3429000"/>
            <a:ext cx="542928"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pic>
        <p:nvPicPr>
          <p:cNvPr id="18" name="Picture 4"/>
          <p:cNvPicPr>
            <a:picLocks noChangeAspect="1" noChangeArrowheads="1"/>
          </p:cNvPicPr>
          <p:nvPr/>
        </p:nvPicPr>
        <p:blipFill>
          <a:blip r:embed="rId5" cstate="print"/>
          <a:srcRect/>
          <a:stretch>
            <a:fillRect/>
          </a:stretch>
        </p:blipFill>
        <p:spPr bwMode="auto">
          <a:xfrm>
            <a:off x="3305168" y="3519488"/>
            <a:ext cx="1314450" cy="3333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6" cstate="print"/>
          <a:srcRect/>
          <a:stretch>
            <a:fillRect/>
          </a:stretch>
        </p:blipFill>
        <p:spPr bwMode="auto">
          <a:xfrm>
            <a:off x="319064" y="4243392"/>
            <a:ext cx="8534400" cy="1695450"/>
          </a:xfrm>
          <a:prstGeom prst="rect">
            <a:avLst/>
          </a:prstGeom>
          <a:noFill/>
          <a:ln w="9525">
            <a:noFill/>
            <a:miter lim="800000"/>
            <a:headEnd/>
            <a:tailEnd/>
          </a:ln>
          <a:effectLst/>
        </p:spPr>
      </p:pic>
      <p:sp>
        <p:nvSpPr>
          <p:cNvPr id="22" name="Text Box 192"/>
          <p:cNvSpPr txBox="1">
            <a:spLocks noChangeArrowheads="1"/>
          </p:cNvSpPr>
          <p:nvPr/>
        </p:nvSpPr>
        <p:spPr bwMode="auto">
          <a:xfrm>
            <a:off x="664652" y="2253298"/>
            <a:ext cx="294214" cy="461665"/>
          </a:xfrm>
          <a:prstGeom prst="rect">
            <a:avLst/>
          </a:prstGeom>
          <a:noFill/>
          <a:ln w="9525">
            <a:noFill/>
            <a:miter lim="800000"/>
            <a:headEnd/>
            <a:tailEnd/>
          </a:ln>
          <a:effectLst/>
        </p:spPr>
        <p:txBody>
          <a:bodyPr>
            <a:spAutoFit/>
          </a:bodyPr>
          <a:lstStyle/>
          <a:p>
            <a:pPr>
              <a:spcBef>
                <a:spcPct val="50000"/>
              </a:spcBef>
              <a:buFontTx/>
              <a:buNone/>
            </a:pPr>
            <a:r>
              <a:rPr lang="en-US" sz="2400" i="1" dirty="0" smtClean="0">
                <a:latin typeface="Times New Roman" pitchFamily="18" charset="0"/>
              </a:rPr>
              <a:t>B</a:t>
            </a:r>
            <a:endParaRPr lang="en-US" sz="2400" i="1" dirty="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3667120" y="1709728"/>
            <a:ext cx="2333625" cy="409575"/>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4391024" y="2886072"/>
            <a:ext cx="2105025" cy="3905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Protocol-feasible Traces</a:t>
            </a:r>
            <a:endParaRPr lang="en-US" dirty="0"/>
          </a:p>
        </p:txBody>
      </p:sp>
      <p:sp>
        <p:nvSpPr>
          <p:cNvPr id="6" name="Slide Number Placeholder 5"/>
          <p:cNvSpPr>
            <a:spLocks noGrp="1"/>
          </p:cNvSpPr>
          <p:nvPr>
            <p:ph type="sldNum" sz="quarter" idx="12"/>
          </p:nvPr>
        </p:nvSpPr>
        <p:spPr/>
        <p:txBody>
          <a:bodyPr/>
          <a:lstStyle/>
          <a:p>
            <a:fld id="{B6ABF1A7-A054-4565-9046-77AE40BF21F1}" type="slidenum">
              <a:rPr lang="en-US" smtClean="0"/>
              <a:pPr/>
              <a:t>44</a:t>
            </a:fld>
            <a:endParaRPr lang="en-US"/>
          </a:p>
        </p:txBody>
      </p:sp>
      <p:cxnSp>
        <p:nvCxnSpPr>
          <p:cNvPr id="10" name="Straight Connector 9"/>
          <p:cNvCxnSpPr/>
          <p:nvPr/>
        </p:nvCxnSpPr>
        <p:spPr>
          <a:xfrm>
            <a:off x="1042968" y="2524120"/>
            <a:ext cx="6424648" cy="1588"/>
          </a:xfrm>
          <a:prstGeom prst="line">
            <a:avLst/>
          </a:prstGeom>
        </p:spPr>
        <p:style>
          <a:lnRef idx="2">
            <a:schemeClr val="dk1"/>
          </a:lnRef>
          <a:fillRef idx="0">
            <a:schemeClr val="dk1"/>
          </a:fillRef>
          <a:effectRef idx="1">
            <a:schemeClr val="dk1"/>
          </a:effectRef>
          <a:fontRef idx="minor">
            <a:schemeClr val="tx1"/>
          </a:fontRef>
        </p:style>
      </p:cxnSp>
      <p:sp>
        <p:nvSpPr>
          <p:cNvPr id="11" name="Rectangle 10"/>
          <p:cNvSpPr/>
          <p:nvPr/>
        </p:nvSpPr>
        <p:spPr>
          <a:xfrm>
            <a:off x="2490776" y="2162168"/>
            <a:ext cx="3619520" cy="36195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1947848" y="2524120"/>
            <a:ext cx="4705376" cy="36195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3124192" y="2162168"/>
            <a:ext cx="1266832" cy="3619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i="1" dirty="0" smtClean="0">
                <a:latin typeface="Times New Roman" pitchFamily="18" charset="0"/>
                <a:cs typeface="Times New Roman" pitchFamily="18" charset="0"/>
              </a:rPr>
              <a:t>n</a:t>
            </a:r>
            <a:endParaRPr lang="en-US" dirty="0"/>
          </a:p>
        </p:txBody>
      </p:sp>
      <p:sp>
        <p:nvSpPr>
          <p:cNvPr id="14" name="Rectangle 13"/>
          <p:cNvSpPr/>
          <p:nvPr/>
        </p:nvSpPr>
        <p:spPr>
          <a:xfrm>
            <a:off x="3667120" y="2524120"/>
            <a:ext cx="1266832" cy="3619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i="1" dirty="0" smtClean="0">
                <a:latin typeface="Times New Roman" pitchFamily="18" charset="0"/>
                <a:cs typeface="Times New Roman" pitchFamily="18" charset="0"/>
              </a:rPr>
              <a:t>n</a:t>
            </a:r>
            <a:endParaRPr lang="en-US" dirty="0"/>
          </a:p>
        </p:txBody>
      </p:sp>
      <p:cxnSp>
        <p:nvCxnSpPr>
          <p:cNvPr id="15" name="Straight Connector 14"/>
          <p:cNvCxnSpPr/>
          <p:nvPr/>
        </p:nvCxnSpPr>
        <p:spPr>
          <a:xfrm rot="5400000">
            <a:off x="2491570" y="2795584"/>
            <a:ext cx="1266038" cy="794"/>
          </a:xfrm>
          <a:prstGeom prst="line">
            <a:avLst/>
          </a:prstGeom>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rot="5400000">
            <a:off x="3215474" y="2976560"/>
            <a:ext cx="904086" cy="794"/>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3124192" y="3429000"/>
            <a:ext cx="542928"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pic>
        <p:nvPicPr>
          <p:cNvPr id="18" name="Picture 4"/>
          <p:cNvPicPr>
            <a:picLocks noChangeAspect="1" noChangeArrowheads="1"/>
          </p:cNvPicPr>
          <p:nvPr/>
        </p:nvPicPr>
        <p:blipFill>
          <a:blip r:embed="rId5" cstate="print"/>
          <a:srcRect/>
          <a:stretch>
            <a:fillRect/>
          </a:stretch>
        </p:blipFill>
        <p:spPr bwMode="auto">
          <a:xfrm>
            <a:off x="3305168" y="3519488"/>
            <a:ext cx="1314450" cy="3333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6" cstate="print"/>
          <a:srcRect/>
          <a:stretch>
            <a:fillRect/>
          </a:stretch>
        </p:blipFill>
        <p:spPr bwMode="auto">
          <a:xfrm>
            <a:off x="319064" y="4243392"/>
            <a:ext cx="8534400" cy="1695450"/>
          </a:xfrm>
          <a:prstGeom prst="rect">
            <a:avLst/>
          </a:prstGeom>
          <a:noFill/>
          <a:ln w="9525">
            <a:noFill/>
            <a:miter lim="800000"/>
            <a:headEnd/>
            <a:tailEnd/>
          </a:ln>
          <a:effectLst/>
        </p:spPr>
      </p:pic>
      <p:sp>
        <p:nvSpPr>
          <p:cNvPr id="22" name="Text Box 192"/>
          <p:cNvSpPr txBox="1">
            <a:spLocks noChangeArrowheads="1"/>
          </p:cNvSpPr>
          <p:nvPr/>
        </p:nvSpPr>
        <p:spPr bwMode="auto">
          <a:xfrm>
            <a:off x="664652" y="2253298"/>
            <a:ext cx="294214" cy="461665"/>
          </a:xfrm>
          <a:prstGeom prst="rect">
            <a:avLst/>
          </a:prstGeom>
          <a:noFill/>
          <a:ln w="9525">
            <a:noFill/>
            <a:miter lim="800000"/>
            <a:headEnd/>
            <a:tailEnd/>
          </a:ln>
          <a:effectLst/>
        </p:spPr>
        <p:txBody>
          <a:bodyPr>
            <a:spAutoFit/>
          </a:bodyPr>
          <a:lstStyle/>
          <a:p>
            <a:pPr>
              <a:spcBef>
                <a:spcPct val="50000"/>
              </a:spcBef>
              <a:buFontTx/>
              <a:buNone/>
            </a:pPr>
            <a:r>
              <a:rPr lang="en-US" sz="2400" i="1" dirty="0" smtClean="0">
                <a:latin typeface="Times New Roman" pitchFamily="18" charset="0"/>
              </a:rPr>
              <a:t>B</a:t>
            </a:r>
            <a:endParaRPr lang="en-US" sz="2400" i="1" dirty="0">
              <a:latin typeface="Times New Roman" pitchFamily="18" charset="0"/>
            </a:endParaRPr>
          </a:p>
        </p:txBody>
      </p:sp>
      <p:sp>
        <p:nvSpPr>
          <p:cNvPr id="19" name="Rectangle 18"/>
          <p:cNvSpPr/>
          <p:nvPr/>
        </p:nvSpPr>
        <p:spPr>
          <a:xfrm>
            <a:off x="1532238" y="4567880"/>
            <a:ext cx="3764691"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p>
          <a:p>
            <a:endParaRPr lang="en-US" dirty="0"/>
          </a:p>
          <a:p>
            <a:endParaRPr lang="en-US" dirty="0" smtClean="0"/>
          </a:p>
        </p:txBody>
      </p:sp>
      <p:sp>
        <p:nvSpPr>
          <p:cNvPr id="7" name="Slide Number Placeholder 6"/>
          <p:cNvSpPr>
            <a:spLocks noGrp="1"/>
          </p:cNvSpPr>
          <p:nvPr>
            <p:ph type="sldNum" sz="quarter" idx="12"/>
          </p:nvPr>
        </p:nvSpPr>
        <p:spPr/>
        <p:txBody>
          <a:bodyPr/>
          <a:lstStyle/>
          <a:p>
            <a:fld id="{B6ABF1A7-A054-4565-9046-77AE40BF21F1}" type="slidenum">
              <a:rPr lang="en-US" smtClean="0"/>
              <a:pPr/>
              <a:t>45</a:t>
            </a:fld>
            <a:endParaRPr lang="en-US"/>
          </a:p>
        </p:txBody>
      </p:sp>
      <p:pic>
        <p:nvPicPr>
          <p:cNvPr id="7173" name="Picture 5"/>
          <p:cNvPicPr>
            <a:picLocks noChangeAspect="1" noChangeArrowheads="1"/>
          </p:cNvPicPr>
          <p:nvPr/>
        </p:nvPicPr>
        <p:blipFill>
          <a:blip r:embed="rId3" cstate="print"/>
          <a:srcRect/>
          <a:stretch>
            <a:fillRect/>
          </a:stretch>
        </p:blipFill>
        <p:spPr bwMode="auto">
          <a:xfrm>
            <a:off x="138088" y="2252656"/>
            <a:ext cx="7667625" cy="66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p:txBody>
      </p:sp>
      <p:sp>
        <p:nvSpPr>
          <p:cNvPr id="7" name="Slide Number Placeholder 6"/>
          <p:cNvSpPr>
            <a:spLocks noGrp="1"/>
          </p:cNvSpPr>
          <p:nvPr>
            <p:ph type="sldNum" sz="quarter" idx="12"/>
          </p:nvPr>
        </p:nvSpPr>
        <p:spPr/>
        <p:txBody>
          <a:bodyPr/>
          <a:lstStyle/>
          <a:p>
            <a:fld id="{B6ABF1A7-A054-4565-9046-77AE40BF21F1}" type="slidenum">
              <a:rPr lang="en-US" smtClean="0"/>
              <a:pPr/>
              <a:t>46</a:t>
            </a:fld>
            <a:endParaRPr lang="en-US"/>
          </a:p>
        </p:txBody>
      </p:sp>
      <p:pic>
        <p:nvPicPr>
          <p:cNvPr id="7173" name="Picture 5"/>
          <p:cNvPicPr>
            <a:picLocks noChangeAspect="1" noChangeArrowheads="1"/>
          </p:cNvPicPr>
          <p:nvPr/>
        </p:nvPicPr>
        <p:blipFill>
          <a:blip r:embed="rId3" cstate="print"/>
          <a:srcRect/>
          <a:stretch>
            <a:fillRect/>
          </a:stretch>
        </p:blipFill>
        <p:spPr bwMode="auto">
          <a:xfrm>
            <a:off x="138088" y="2252656"/>
            <a:ext cx="7667625" cy="666750"/>
          </a:xfrm>
          <a:prstGeom prst="rect">
            <a:avLst/>
          </a:prstGeom>
          <a:noFill/>
          <a:ln w="9525">
            <a:noFill/>
            <a:miter lim="800000"/>
            <a:headEnd/>
            <a:tailEnd/>
          </a:ln>
          <a:effectLst/>
        </p:spPr>
      </p:pic>
      <p:sp>
        <p:nvSpPr>
          <p:cNvPr id="13" name="Rectangle 12"/>
          <p:cNvSpPr/>
          <p:nvPr/>
        </p:nvSpPr>
        <p:spPr>
          <a:xfrm>
            <a:off x="1548714" y="2294237"/>
            <a:ext cx="3023286"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a:p>
            <a:endParaRPr lang="en-US" dirty="0"/>
          </a:p>
          <a:p>
            <a:endParaRPr lang="en-US" dirty="0" smtClean="0"/>
          </a:p>
        </p:txBody>
      </p:sp>
      <p:sp>
        <p:nvSpPr>
          <p:cNvPr id="7" name="Slide Number Placeholder 6"/>
          <p:cNvSpPr>
            <a:spLocks noGrp="1"/>
          </p:cNvSpPr>
          <p:nvPr>
            <p:ph type="sldNum" sz="quarter" idx="12"/>
          </p:nvPr>
        </p:nvSpPr>
        <p:spPr/>
        <p:txBody>
          <a:bodyPr/>
          <a:lstStyle/>
          <a:p>
            <a:fld id="{B6ABF1A7-A054-4565-9046-77AE40BF21F1}" type="slidenum">
              <a:rPr lang="en-US" smtClean="0"/>
              <a:pPr/>
              <a:t>47</a:t>
            </a:fld>
            <a:endParaRPr lang="en-US"/>
          </a:p>
        </p:txBody>
      </p:sp>
      <p:pic>
        <p:nvPicPr>
          <p:cNvPr id="7173" name="Picture 5"/>
          <p:cNvPicPr>
            <a:picLocks noChangeAspect="1" noChangeArrowheads="1"/>
          </p:cNvPicPr>
          <p:nvPr/>
        </p:nvPicPr>
        <p:blipFill>
          <a:blip r:embed="rId3" cstate="print"/>
          <a:srcRect/>
          <a:stretch>
            <a:fillRect/>
          </a:stretch>
        </p:blipFill>
        <p:spPr bwMode="auto">
          <a:xfrm>
            <a:off x="138088" y="2252656"/>
            <a:ext cx="7667625" cy="666750"/>
          </a:xfrm>
          <a:prstGeom prst="rect">
            <a:avLst/>
          </a:prstGeom>
          <a:noFill/>
          <a:ln w="9525">
            <a:noFill/>
            <a:miter lim="800000"/>
            <a:headEnd/>
            <a:tailEnd/>
          </a:ln>
          <a:effectLst/>
        </p:spPr>
      </p:pic>
      <p:sp>
        <p:nvSpPr>
          <p:cNvPr id="13" name="Rectangle 12"/>
          <p:cNvSpPr/>
          <p:nvPr/>
        </p:nvSpPr>
        <p:spPr>
          <a:xfrm>
            <a:off x="1573426" y="2590799"/>
            <a:ext cx="2982097"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p:txBody>
      </p:sp>
      <p:sp>
        <p:nvSpPr>
          <p:cNvPr id="7" name="Slide Number Placeholder 6"/>
          <p:cNvSpPr>
            <a:spLocks noGrp="1"/>
          </p:cNvSpPr>
          <p:nvPr>
            <p:ph type="sldNum" sz="quarter" idx="12"/>
          </p:nvPr>
        </p:nvSpPr>
        <p:spPr/>
        <p:txBody>
          <a:bodyPr/>
          <a:lstStyle/>
          <a:p>
            <a:fld id="{B6ABF1A7-A054-4565-9046-77AE40BF21F1}" type="slidenum">
              <a:rPr lang="en-US" smtClean="0"/>
              <a:pPr/>
              <a:t>48</a:t>
            </a:fld>
            <a:endParaRPr lang="en-US"/>
          </a:p>
        </p:txBody>
      </p:sp>
      <p:pic>
        <p:nvPicPr>
          <p:cNvPr id="7173" name="Picture 5"/>
          <p:cNvPicPr>
            <a:picLocks noChangeAspect="1" noChangeArrowheads="1"/>
          </p:cNvPicPr>
          <p:nvPr/>
        </p:nvPicPr>
        <p:blipFill>
          <a:blip r:embed="rId3" cstate="print"/>
          <a:srcRect/>
          <a:stretch>
            <a:fillRect/>
          </a:stretch>
        </p:blipFill>
        <p:spPr bwMode="auto">
          <a:xfrm>
            <a:off x="138088" y="2252656"/>
            <a:ext cx="7667625" cy="666750"/>
          </a:xfrm>
          <a:prstGeom prst="rect">
            <a:avLst/>
          </a:prstGeom>
          <a:noFill/>
          <a:ln w="9525">
            <a:noFill/>
            <a:miter lim="800000"/>
            <a:headEnd/>
            <a:tailEnd/>
          </a:ln>
          <a:effectLst/>
        </p:spPr>
      </p:pic>
      <p:sp>
        <p:nvSpPr>
          <p:cNvPr id="13" name="Rectangle 12"/>
          <p:cNvSpPr/>
          <p:nvPr/>
        </p:nvSpPr>
        <p:spPr>
          <a:xfrm>
            <a:off x="5165123" y="2574324"/>
            <a:ext cx="1128585"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a:p>
            <a:endParaRPr lang="en-US" sz="2400" dirty="0"/>
          </a:p>
          <a:p>
            <a:endParaRPr lang="en-US" dirty="0" smtClean="0"/>
          </a:p>
        </p:txBody>
      </p:sp>
      <p:sp>
        <p:nvSpPr>
          <p:cNvPr id="7" name="Slide Number Placeholder 6"/>
          <p:cNvSpPr>
            <a:spLocks noGrp="1"/>
          </p:cNvSpPr>
          <p:nvPr>
            <p:ph type="sldNum" sz="quarter" idx="12"/>
          </p:nvPr>
        </p:nvSpPr>
        <p:spPr/>
        <p:txBody>
          <a:bodyPr/>
          <a:lstStyle/>
          <a:p>
            <a:fld id="{B6ABF1A7-A054-4565-9046-77AE40BF21F1}" type="slidenum">
              <a:rPr lang="en-US" smtClean="0"/>
              <a:pPr/>
              <a:t>49</a:t>
            </a:fld>
            <a:endParaRPr lang="en-US"/>
          </a:p>
        </p:txBody>
      </p:sp>
      <p:pic>
        <p:nvPicPr>
          <p:cNvPr id="7173" name="Picture 5"/>
          <p:cNvPicPr>
            <a:picLocks noChangeAspect="1" noChangeArrowheads="1"/>
          </p:cNvPicPr>
          <p:nvPr/>
        </p:nvPicPr>
        <p:blipFill>
          <a:blip r:embed="rId3" cstate="print"/>
          <a:srcRect/>
          <a:stretch>
            <a:fillRect/>
          </a:stretch>
        </p:blipFill>
        <p:spPr bwMode="auto">
          <a:xfrm>
            <a:off x="138088" y="2252656"/>
            <a:ext cx="7667625" cy="666750"/>
          </a:xfrm>
          <a:prstGeom prst="rect">
            <a:avLst/>
          </a:prstGeom>
          <a:noFill/>
          <a:ln w="9525">
            <a:noFill/>
            <a:miter lim="800000"/>
            <a:headEnd/>
            <a:tailEnd/>
          </a:ln>
          <a:effectLst/>
        </p:spPr>
      </p:pic>
      <p:sp>
        <p:nvSpPr>
          <p:cNvPr id="13" name="Rectangle 12"/>
          <p:cNvSpPr/>
          <p:nvPr/>
        </p:nvSpPr>
        <p:spPr>
          <a:xfrm>
            <a:off x="4654377" y="2294238"/>
            <a:ext cx="1820564"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 Discovery</a:t>
            </a:r>
            <a:endParaRPr lang="en-US" dirty="0"/>
          </a:p>
        </p:txBody>
      </p:sp>
      <p:sp>
        <p:nvSpPr>
          <p:cNvPr id="3" name="Content Placeholder 2"/>
          <p:cNvSpPr>
            <a:spLocks noGrp="1"/>
          </p:cNvSpPr>
          <p:nvPr>
            <p:ph idx="1"/>
          </p:nvPr>
        </p:nvSpPr>
        <p:spPr/>
        <p:txBody>
          <a:bodyPr>
            <a:normAutofit/>
          </a:bodyPr>
          <a:lstStyle/>
          <a:p>
            <a:r>
              <a:rPr lang="en-US" dirty="0" smtClean="0"/>
              <a:t>How to achieve Neighbor Discovery?</a:t>
            </a:r>
          </a:p>
          <a:p>
            <a:endParaRPr lang="en-US" sz="3600" dirty="0" smtClean="0"/>
          </a:p>
          <a:p>
            <a:endParaRPr lang="en-US" sz="3600" dirty="0" smtClean="0"/>
          </a:p>
          <a:p>
            <a:endParaRPr lang="en-US" sz="3600" dirty="0" smtClean="0"/>
          </a:p>
          <a:p>
            <a:endParaRPr lang="en-US" sz="3600" dirty="0" smtClean="0"/>
          </a:p>
          <a:p>
            <a:endParaRPr lang="en-US" sz="3600" dirty="0" smtClean="0"/>
          </a:p>
          <a:p>
            <a:pPr>
              <a:lnSpc>
                <a:spcPct val="80000"/>
              </a:lnSpc>
            </a:pPr>
            <a:r>
              <a:rPr lang="en-US" dirty="0" smtClean="0"/>
              <a:t>Simple, widely used solution, but </a:t>
            </a:r>
            <a:r>
              <a:rPr lang="en-US" b="1" dirty="0" smtClean="0"/>
              <a:t>not</a:t>
            </a:r>
            <a:r>
              <a:rPr lang="en-US" dirty="0" smtClean="0"/>
              <a:t> secure</a:t>
            </a:r>
          </a:p>
          <a:p>
            <a:pPr>
              <a:lnSpc>
                <a:spcPct val="80000"/>
              </a:lnSpc>
              <a:buNone/>
            </a:pPr>
            <a:endParaRPr lang="en-US" dirty="0" smtClean="0"/>
          </a:p>
          <a:p>
            <a:pPr>
              <a:lnSpc>
                <a:spcPct val="80000"/>
              </a:lnSpc>
            </a:pPr>
            <a:endParaRPr lang="en-US"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5</a:t>
            </a:fld>
            <a:endParaRPr lang="en-US"/>
          </a:p>
        </p:txBody>
      </p:sp>
      <p:grpSp>
        <p:nvGrpSpPr>
          <p:cNvPr id="5" name="Group 13"/>
          <p:cNvGrpSpPr/>
          <p:nvPr/>
        </p:nvGrpSpPr>
        <p:grpSpPr>
          <a:xfrm>
            <a:off x="1585896" y="2614608"/>
            <a:ext cx="6646858" cy="2090449"/>
            <a:chOff x="1270000" y="1411288"/>
            <a:chExt cx="8421290" cy="2648511"/>
          </a:xfrm>
        </p:grpSpPr>
        <p:sp>
          <p:nvSpPr>
            <p:cNvPr id="6" name="Text Box 4"/>
            <p:cNvSpPr txBox="1">
              <a:spLocks noChangeArrowheads="1"/>
            </p:cNvSpPr>
            <p:nvPr/>
          </p:nvSpPr>
          <p:spPr bwMode="auto">
            <a:xfrm>
              <a:off x="1465263" y="2860675"/>
              <a:ext cx="412750" cy="549275"/>
            </a:xfrm>
            <a:prstGeom prst="rect">
              <a:avLst/>
            </a:prstGeom>
            <a:noFill/>
            <a:ln w="9525">
              <a:noFill/>
              <a:miter lim="800000"/>
              <a:headEnd/>
              <a:tailEnd/>
            </a:ln>
            <a:effectLst/>
          </p:spPr>
          <p:txBody>
            <a:bodyPr wrap="none">
              <a:spAutoFit/>
            </a:bodyPr>
            <a:lstStyle/>
            <a:p>
              <a:r>
                <a:rPr lang="en-US" sz="3000">
                  <a:solidFill>
                    <a:srgbClr val="3399FF"/>
                  </a:solidFill>
                  <a:latin typeface="Tahoma" pitchFamily="34" charset="0"/>
                </a:rPr>
                <a:t>A</a:t>
              </a:r>
              <a:endParaRPr lang="en-US" sz="2400">
                <a:latin typeface="Times New Roman" pitchFamily="18" charset="0"/>
              </a:endParaRPr>
            </a:p>
          </p:txBody>
        </p:sp>
        <p:pic>
          <p:nvPicPr>
            <p:cNvPr id="7" name="Picture 5" descr="j0433923"/>
            <p:cNvPicPr>
              <a:picLocks noChangeAspect="1" noChangeArrowheads="1"/>
            </p:cNvPicPr>
            <p:nvPr/>
          </p:nvPicPr>
          <p:blipFill>
            <a:blip r:embed="rId3" cstate="print"/>
            <a:srcRect/>
            <a:stretch>
              <a:fillRect/>
            </a:stretch>
          </p:blipFill>
          <p:spPr bwMode="auto">
            <a:xfrm>
              <a:off x="1270000" y="1763713"/>
              <a:ext cx="1055688" cy="1055687"/>
            </a:xfrm>
            <a:prstGeom prst="rect">
              <a:avLst/>
            </a:prstGeom>
            <a:noFill/>
          </p:spPr>
        </p:pic>
        <p:pic>
          <p:nvPicPr>
            <p:cNvPr id="8" name="Picture 6" descr="MCj04325650000[1]"/>
            <p:cNvPicPr>
              <a:picLocks noChangeAspect="1" noChangeArrowheads="1"/>
            </p:cNvPicPr>
            <p:nvPr/>
          </p:nvPicPr>
          <p:blipFill>
            <a:blip r:embed="rId4" cstate="print"/>
            <a:srcRect/>
            <a:stretch>
              <a:fillRect/>
            </a:stretch>
          </p:blipFill>
          <p:spPr bwMode="auto">
            <a:xfrm>
              <a:off x="6372225" y="1411288"/>
              <a:ext cx="1530350" cy="1530350"/>
            </a:xfrm>
            <a:prstGeom prst="rect">
              <a:avLst/>
            </a:prstGeom>
            <a:noFill/>
          </p:spPr>
        </p:pic>
        <p:sp>
          <p:nvSpPr>
            <p:cNvPr id="9" name="Text Box 7"/>
            <p:cNvSpPr txBox="1">
              <a:spLocks noChangeArrowheads="1"/>
            </p:cNvSpPr>
            <p:nvPr/>
          </p:nvSpPr>
          <p:spPr bwMode="auto">
            <a:xfrm>
              <a:off x="7019925" y="2854325"/>
              <a:ext cx="407988" cy="549275"/>
            </a:xfrm>
            <a:prstGeom prst="rect">
              <a:avLst/>
            </a:prstGeom>
            <a:noFill/>
            <a:ln w="9525">
              <a:noFill/>
              <a:miter lim="800000"/>
              <a:headEnd/>
              <a:tailEnd/>
            </a:ln>
            <a:effectLst/>
          </p:spPr>
          <p:txBody>
            <a:bodyPr wrap="none">
              <a:spAutoFit/>
            </a:bodyPr>
            <a:lstStyle/>
            <a:p>
              <a:r>
                <a:rPr lang="en-US" sz="3000">
                  <a:solidFill>
                    <a:srgbClr val="3399FF"/>
                  </a:solidFill>
                  <a:latin typeface="Tahoma" pitchFamily="34" charset="0"/>
                </a:rPr>
                <a:t>B</a:t>
              </a:r>
              <a:endParaRPr lang="en-US" sz="2400">
                <a:latin typeface="Times New Roman" pitchFamily="18" charset="0"/>
              </a:endParaRPr>
            </a:p>
          </p:txBody>
        </p:sp>
        <p:grpSp>
          <p:nvGrpSpPr>
            <p:cNvPr id="10" name="Group 9"/>
            <p:cNvGrpSpPr/>
            <p:nvPr/>
          </p:nvGrpSpPr>
          <p:grpSpPr>
            <a:xfrm>
              <a:off x="2597150" y="1593850"/>
              <a:ext cx="3862388" cy="600075"/>
              <a:chOff x="2597150" y="1593850"/>
              <a:chExt cx="3862388" cy="600075"/>
            </a:xfrm>
          </p:grpSpPr>
          <p:sp>
            <p:nvSpPr>
              <p:cNvPr id="11" name="Line 8"/>
              <p:cNvSpPr>
                <a:spLocks noChangeShapeType="1"/>
              </p:cNvSpPr>
              <p:nvPr/>
            </p:nvSpPr>
            <p:spPr bwMode="auto">
              <a:xfrm>
                <a:off x="2597150" y="2193925"/>
                <a:ext cx="3862388" cy="0"/>
              </a:xfrm>
              <a:prstGeom prst="line">
                <a:avLst/>
              </a:prstGeom>
              <a:noFill/>
              <a:ln w="38100">
                <a:solidFill>
                  <a:srgbClr val="66CCFF"/>
                </a:solidFill>
                <a:prstDash val="lgDash"/>
                <a:round/>
                <a:headEnd/>
                <a:tailEnd type="triangle" w="lg" len="lg"/>
              </a:ln>
              <a:effectLst/>
            </p:spPr>
            <p:txBody>
              <a:bodyPr/>
              <a:lstStyle/>
              <a:p>
                <a:endParaRPr lang="en-US"/>
              </a:p>
            </p:txBody>
          </p:sp>
          <p:sp>
            <p:nvSpPr>
              <p:cNvPr id="12" name="Text Box 9"/>
              <p:cNvSpPr txBox="1">
                <a:spLocks noChangeArrowheads="1"/>
              </p:cNvSpPr>
              <p:nvPr/>
            </p:nvSpPr>
            <p:spPr bwMode="auto">
              <a:xfrm>
                <a:off x="3052763" y="1593850"/>
                <a:ext cx="2531035" cy="584910"/>
              </a:xfrm>
              <a:prstGeom prst="rect">
                <a:avLst/>
              </a:prstGeom>
              <a:noFill/>
              <a:ln w="9525">
                <a:noFill/>
                <a:miter lim="800000"/>
                <a:headEnd/>
                <a:tailEnd/>
              </a:ln>
              <a:effectLst/>
            </p:spPr>
            <p:txBody>
              <a:bodyPr wrap="none">
                <a:spAutoFit/>
              </a:bodyPr>
              <a:lstStyle/>
              <a:p>
                <a:r>
                  <a:rPr lang="en-US" sz="2400" dirty="0">
                    <a:solidFill>
                      <a:srgbClr val="3399FF"/>
                    </a:solidFill>
                    <a:latin typeface="Tahoma" pitchFamily="34" charset="0"/>
                  </a:rPr>
                  <a:t>“</a:t>
                </a:r>
                <a:r>
                  <a:rPr lang="pl-PL" sz="2400" dirty="0">
                    <a:solidFill>
                      <a:srgbClr val="3399FF"/>
                    </a:solidFill>
                    <a:latin typeface="Tahoma" pitchFamily="34" charset="0"/>
                  </a:rPr>
                  <a:t>Hello, I’m A</a:t>
                </a:r>
                <a:r>
                  <a:rPr lang="en-US" sz="2400" dirty="0">
                    <a:solidFill>
                      <a:srgbClr val="3399FF"/>
                    </a:solidFill>
                    <a:latin typeface="Tahoma" pitchFamily="34" charset="0"/>
                  </a:rPr>
                  <a:t>”</a:t>
                </a:r>
              </a:p>
            </p:txBody>
          </p:sp>
        </p:grpSp>
        <p:sp>
          <p:nvSpPr>
            <p:cNvPr id="13" name="Text Box 10"/>
            <p:cNvSpPr txBox="1">
              <a:spLocks noChangeArrowheads="1"/>
            </p:cNvSpPr>
            <p:nvPr/>
          </p:nvSpPr>
          <p:spPr bwMode="auto">
            <a:xfrm>
              <a:off x="5626491" y="3474889"/>
              <a:ext cx="4064799" cy="584910"/>
            </a:xfrm>
            <a:prstGeom prst="rect">
              <a:avLst/>
            </a:prstGeom>
            <a:noFill/>
            <a:ln w="9525">
              <a:noFill/>
              <a:miter lim="800000"/>
              <a:headEnd/>
              <a:tailEnd/>
            </a:ln>
            <a:effectLst/>
          </p:spPr>
          <p:txBody>
            <a:bodyPr wrap="none">
              <a:spAutoFit/>
            </a:bodyPr>
            <a:lstStyle/>
            <a:p>
              <a:r>
                <a:rPr lang="en-US" sz="2400" dirty="0">
                  <a:solidFill>
                    <a:srgbClr val="3399FF"/>
                  </a:solidFill>
                  <a:latin typeface="Tahoma" pitchFamily="34" charset="0"/>
                </a:rPr>
                <a:t>B: </a:t>
              </a:r>
              <a:r>
                <a:rPr lang="en-US" sz="2400" dirty="0" smtClean="0">
                  <a:solidFill>
                    <a:srgbClr val="3399FF"/>
                  </a:solidFill>
                  <a:latin typeface="Tahoma" pitchFamily="34" charset="0"/>
                </a:rPr>
                <a:t>“A </a:t>
              </a:r>
              <a:r>
                <a:rPr lang="en-US" sz="2400" dirty="0">
                  <a:solidFill>
                    <a:srgbClr val="3399FF"/>
                  </a:solidFill>
                  <a:latin typeface="Tahoma" pitchFamily="34" charset="0"/>
                </a:rPr>
                <a:t>is my </a:t>
              </a:r>
              <a:r>
                <a:rPr lang="en-US" sz="2400" dirty="0" smtClean="0">
                  <a:solidFill>
                    <a:srgbClr val="3399FF"/>
                  </a:solidFill>
                  <a:latin typeface="Tahoma" pitchFamily="34" charset="0"/>
                </a:rPr>
                <a:t>neighbor”</a:t>
              </a:r>
              <a:endParaRPr lang="en-US" sz="2400" dirty="0">
                <a:solidFill>
                  <a:srgbClr val="3399FF"/>
                </a:solidFill>
                <a:latin typeface="Tahoma"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dirty="0" smtClean="0"/>
          </a:p>
          <a:p>
            <a:endParaRPr lang="en-US" dirty="0"/>
          </a:p>
          <a:p>
            <a:endParaRPr lang="en-US" dirty="0" smtClean="0"/>
          </a:p>
          <a:p>
            <a:r>
              <a:rPr lang="en-US" dirty="0" smtClean="0"/>
              <a:t>Availability:  </a:t>
            </a:r>
            <a:r>
              <a:rPr lang="en-US" sz="2400" i="1" dirty="0" smtClean="0"/>
              <a:t>“actual neighbor are declared neighbors”</a:t>
            </a:r>
            <a:endParaRPr lang="en-US" sz="2400" i="1" dirty="0"/>
          </a:p>
        </p:txBody>
      </p:sp>
      <p:sp>
        <p:nvSpPr>
          <p:cNvPr id="6" name="TextBox 5"/>
          <p:cNvSpPr txBox="1"/>
          <p:nvPr/>
        </p:nvSpPr>
        <p:spPr>
          <a:xfrm>
            <a:off x="5024440" y="5781688"/>
            <a:ext cx="3029676" cy="369332"/>
          </a:xfrm>
          <a:prstGeom prst="rect">
            <a:avLst/>
          </a:prstGeom>
          <a:noFill/>
        </p:spPr>
        <p:txBody>
          <a:bodyPr wrap="none" rtlCol="0">
            <a:spAutoFit/>
          </a:bodyPr>
          <a:lstStyle/>
          <a:p>
            <a:r>
              <a:rPr lang="en-US" i="1" dirty="0" smtClean="0"/>
              <a:t>T</a:t>
            </a:r>
            <a:r>
              <a:rPr lang="en-US" i="1" baseline="-25000" dirty="0" smtClean="0"/>
              <a:t>P</a:t>
            </a:r>
            <a:r>
              <a:rPr lang="en-US" dirty="0" smtClean="0"/>
              <a:t> – protocol specific duration</a:t>
            </a:r>
            <a:endParaRPr lang="en-US" dirty="0"/>
          </a:p>
        </p:txBody>
      </p:sp>
      <p:sp>
        <p:nvSpPr>
          <p:cNvPr id="7" name="Slide Number Placeholder 6"/>
          <p:cNvSpPr>
            <a:spLocks noGrp="1"/>
          </p:cNvSpPr>
          <p:nvPr>
            <p:ph type="sldNum" sz="quarter" idx="12"/>
          </p:nvPr>
        </p:nvSpPr>
        <p:spPr/>
        <p:txBody>
          <a:bodyPr/>
          <a:lstStyle/>
          <a:p>
            <a:fld id="{B6ABF1A7-A054-4565-9046-77AE40BF21F1}" type="slidenum">
              <a:rPr lang="en-US" smtClean="0"/>
              <a:pPr/>
              <a:t>50</a:t>
            </a:fld>
            <a:endParaRPr lang="en-US"/>
          </a:p>
        </p:txBody>
      </p:sp>
      <p:pic>
        <p:nvPicPr>
          <p:cNvPr id="7172" name="Picture 4"/>
          <p:cNvPicPr>
            <a:picLocks noChangeAspect="1" noChangeArrowheads="1"/>
          </p:cNvPicPr>
          <p:nvPr/>
        </p:nvPicPr>
        <p:blipFill>
          <a:blip r:embed="rId3" cstate="print"/>
          <a:srcRect/>
          <a:stretch>
            <a:fillRect/>
          </a:stretch>
        </p:blipFill>
        <p:spPr bwMode="auto">
          <a:xfrm>
            <a:off x="138088" y="3971928"/>
            <a:ext cx="8591550" cy="15049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138088" y="2252656"/>
            <a:ext cx="7667625" cy="66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a:p>
            <a:endParaRPr lang="en-US" dirty="0" smtClean="0"/>
          </a:p>
          <a:p>
            <a:endParaRPr lang="en-US" dirty="0" smtClean="0"/>
          </a:p>
          <a:p>
            <a:r>
              <a:rPr lang="en-US" dirty="0" smtClean="0"/>
              <a:t>Availability:  </a:t>
            </a:r>
            <a:r>
              <a:rPr lang="en-US" sz="2400" i="1" dirty="0" smtClean="0"/>
              <a:t>“actual neighbor are declared neighbors”</a:t>
            </a:r>
            <a:endParaRPr lang="en-US" sz="2400" i="1" dirty="0"/>
          </a:p>
        </p:txBody>
      </p:sp>
      <p:sp>
        <p:nvSpPr>
          <p:cNvPr id="6" name="TextBox 5"/>
          <p:cNvSpPr txBox="1"/>
          <p:nvPr/>
        </p:nvSpPr>
        <p:spPr>
          <a:xfrm>
            <a:off x="5024440" y="5781688"/>
            <a:ext cx="3029676" cy="369332"/>
          </a:xfrm>
          <a:prstGeom prst="rect">
            <a:avLst/>
          </a:prstGeom>
          <a:noFill/>
        </p:spPr>
        <p:txBody>
          <a:bodyPr wrap="none" rtlCol="0">
            <a:spAutoFit/>
          </a:bodyPr>
          <a:lstStyle/>
          <a:p>
            <a:r>
              <a:rPr lang="en-US" i="1" dirty="0" smtClean="0"/>
              <a:t>T</a:t>
            </a:r>
            <a:r>
              <a:rPr lang="en-US" i="1" baseline="-25000" dirty="0" smtClean="0"/>
              <a:t>P</a:t>
            </a:r>
            <a:r>
              <a:rPr lang="en-US" dirty="0" smtClean="0"/>
              <a:t> – protocol specific duration</a:t>
            </a:r>
            <a:endParaRPr lang="en-US" dirty="0"/>
          </a:p>
        </p:txBody>
      </p:sp>
      <p:sp>
        <p:nvSpPr>
          <p:cNvPr id="7" name="Slide Number Placeholder 6"/>
          <p:cNvSpPr>
            <a:spLocks noGrp="1"/>
          </p:cNvSpPr>
          <p:nvPr>
            <p:ph type="sldNum" sz="quarter" idx="12"/>
          </p:nvPr>
        </p:nvSpPr>
        <p:spPr/>
        <p:txBody>
          <a:bodyPr/>
          <a:lstStyle/>
          <a:p>
            <a:fld id="{B6ABF1A7-A054-4565-9046-77AE40BF21F1}" type="slidenum">
              <a:rPr lang="en-US" smtClean="0"/>
              <a:pPr/>
              <a:t>51</a:t>
            </a:fld>
            <a:endParaRPr lang="en-US"/>
          </a:p>
        </p:txBody>
      </p:sp>
      <p:pic>
        <p:nvPicPr>
          <p:cNvPr id="7172" name="Picture 4"/>
          <p:cNvPicPr>
            <a:picLocks noChangeAspect="1" noChangeArrowheads="1"/>
          </p:cNvPicPr>
          <p:nvPr/>
        </p:nvPicPr>
        <p:blipFill>
          <a:blip r:embed="rId3" cstate="print"/>
          <a:srcRect/>
          <a:stretch>
            <a:fillRect/>
          </a:stretch>
        </p:blipFill>
        <p:spPr bwMode="auto">
          <a:xfrm>
            <a:off x="138088" y="3971928"/>
            <a:ext cx="8591550" cy="15049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138088" y="2252656"/>
            <a:ext cx="7667625" cy="666750"/>
          </a:xfrm>
          <a:prstGeom prst="rect">
            <a:avLst/>
          </a:prstGeom>
          <a:noFill/>
          <a:ln w="9525">
            <a:noFill/>
            <a:miter lim="800000"/>
            <a:headEnd/>
            <a:tailEnd/>
          </a:ln>
          <a:effectLst/>
        </p:spPr>
      </p:pic>
      <p:sp>
        <p:nvSpPr>
          <p:cNvPr id="8" name="Rectangle 7"/>
          <p:cNvSpPr/>
          <p:nvPr/>
        </p:nvSpPr>
        <p:spPr>
          <a:xfrm>
            <a:off x="1540476" y="3982994"/>
            <a:ext cx="3015048"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a:p>
            <a:endParaRPr lang="en-US" dirty="0" smtClean="0"/>
          </a:p>
          <a:p>
            <a:endParaRPr lang="en-US" dirty="0" smtClean="0"/>
          </a:p>
          <a:p>
            <a:r>
              <a:rPr lang="en-US" dirty="0" smtClean="0"/>
              <a:t>Availability:  </a:t>
            </a:r>
            <a:r>
              <a:rPr lang="en-US" sz="2400" i="1" dirty="0" smtClean="0"/>
              <a:t>“actual neighbor are declared neighbors”</a:t>
            </a:r>
            <a:endParaRPr lang="en-US" sz="2400" i="1" dirty="0"/>
          </a:p>
        </p:txBody>
      </p:sp>
      <p:sp>
        <p:nvSpPr>
          <p:cNvPr id="6" name="TextBox 5"/>
          <p:cNvSpPr txBox="1"/>
          <p:nvPr/>
        </p:nvSpPr>
        <p:spPr>
          <a:xfrm>
            <a:off x="5024440" y="5781688"/>
            <a:ext cx="3029676" cy="369332"/>
          </a:xfrm>
          <a:prstGeom prst="rect">
            <a:avLst/>
          </a:prstGeom>
          <a:noFill/>
        </p:spPr>
        <p:txBody>
          <a:bodyPr wrap="none" rtlCol="0">
            <a:spAutoFit/>
          </a:bodyPr>
          <a:lstStyle/>
          <a:p>
            <a:r>
              <a:rPr lang="en-US" i="1" dirty="0" smtClean="0"/>
              <a:t>T</a:t>
            </a:r>
            <a:r>
              <a:rPr lang="en-US" i="1" baseline="-25000" dirty="0" smtClean="0"/>
              <a:t>P</a:t>
            </a:r>
            <a:r>
              <a:rPr lang="en-US" dirty="0" smtClean="0"/>
              <a:t> – protocol specific duration</a:t>
            </a:r>
            <a:endParaRPr lang="en-US" dirty="0"/>
          </a:p>
        </p:txBody>
      </p:sp>
      <p:sp>
        <p:nvSpPr>
          <p:cNvPr id="7" name="Slide Number Placeholder 6"/>
          <p:cNvSpPr>
            <a:spLocks noGrp="1"/>
          </p:cNvSpPr>
          <p:nvPr>
            <p:ph type="sldNum" sz="quarter" idx="12"/>
          </p:nvPr>
        </p:nvSpPr>
        <p:spPr/>
        <p:txBody>
          <a:bodyPr/>
          <a:lstStyle/>
          <a:p>
            <a:fld id="{B6ABF1A7-A054-4565-9046-77AE40BF21F1}" type="slidenum">
              <a:rPr lang="en-US" smtClean="0"/>
              <a:pPr/>
              <a:t>52</a:t>
            </a:fld>
            <a:endParaRPr lang="en-US"/>
          </a:p>
        </p:txBody>
      </p:sp>
      <p:pic>
        <p:nvPicPr>
          <p:cNvPr id="7172" name="Picture 4"/>
          <p:cNvPicPr>
            <a:picLocks noChangeAspect="1" noChangeArrowheads="1"/>
          </p:cNvPicPr>
          <p:nvPr/>
        </p:nvPicPr>
        <p:blipFill>
          <a:blip r:embed="rId3" cstate="print"/>
          <a:srcRect/>
          <a:stretch>
            <a:fillRect/>
          </a:stretch>
        </p:blipFill>
        <p:spPr bwMode="auto">
          <a:xfrm>
            <a:off x="138088" y="3971928"/>
            <a:ext cx="8591550" cy="15049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138088" y="2252656"/>
            <a:ext cx="7667625" cy="666750"/>
          </a:xfrm>
          <a:prstGeom prst="rect">
            <a:avLst/>
          </a:prstGeom>
          <a:noFill/>
          <a:ln w="9525">
            <a:noFill/>
            <a:miter lim="800000"/>
            <a:headEnd/>
            <a:tailEnd/>
          </a:ln>
          <a:effectLst/>
        </p:spPr>
      </p:pic>
      <p:sp>
        <p:nvSpPr>
          <p:cNvPr id="8" name="Rectangle 7"/>
          <p:cNvSpPr/>
          <p:nvPr/>
        </p:nvSpPr>
        <p:spPr>
          <a:xfrm>
            <a:off x="1919416" y="4287794"/>
            <a:ext cx="2339546"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a:p>
            <a:endParaRPr lang="en-US" dirty="0" smtClean="0"/>
          </a:p>
          <a:p>
            <a:endParaRPr lang="en-US" dirty="0" smtClean="0"/>
          </a:p>
          <a:p>
            <a:r>
              <a:rPr lang="en-US" dirty="0" smtClean="0"/>
              <a:t>Availability:  </a:t>
            </a:r>
            <a:r>
              <a:rPr lang="en-US" sz="2400" i="1" dirty="0" smtClean="0"/>
              <a:t>“actual neighbor are declared neighbors”</a:t>
            </a:r>
            <a:endParaRPr lang="en-US" sz="2400" i="1" dirty="0"/>
          </a:p>
        </p:txBody>
      </p:sp>
      <p:sp>
        <p:nvSpPr>
          <p:cNvPr id="6" name="TextBox 5"/>
          <p:cNvSpPr txBox="1"/>
          <p:nvPr/>
        </p:nvSpPr>
        <p:spPr>
          <a:xfrm>
            <a:off x="5024440" y="5781688"/>
            <a:ext cx="3029676" cy="369332"/>
          </a:xfrm>
          <a:prstGeom prst="rect">
            <a:avLst/>
          </a:prstGeom>
          <a:noFill/>
        </p:spPr>
        <p:txBody>
          <a:bodyPr wrap="none" rtlCol="0">
            <a:spAutoFit/>
          </a:bodyPr>
          <a:lstStyle/>
          <a:p>
            <a:r>
              <a:rPr lang="en-US" i="1" dirty="0" smtClean="0"/>
              <a:t>T</a:t>
            </a:r>
            <a:r>
              <a:rPr lang="en-US" i="1" baseline="-25000" dirty="0" smtClean="0"/>
              <a:t>P</a:t>
            </a:r>
            <a:r>
              <a:rPr lang="en-US" dirty="0" smtClean="0"/>
              <a:t> – protocol specific duration</a:t>
            </a:r>
            <a:endParaRPr lang="en-US" dirty="0"/>
          </a:p>
        </p:txBody>
      </p:sp>
      <p:sp>
        <p:nvSpPr>
          <p:cNvPr id="7" name="Slide Number Placeholder 6"/>
          <p:cNvSpPr>
            <a:spLocks noGrp="1"/>
          </p:cNvSpPr>
          <p:nvPr>
            <p:ph type="sldNum" sz="quarter" idx="12"/>
          </p:nvPr>
        </p:nvSpPr>
        <p:spPr/>
        <p:txBody>
          <a:bodyPr/>
          <a:lstStyle/>
          <a:p>
            <a:fld id="{B6ABF1A7-A054-4565-9046-77AE40BF21F1}" type="slidenum">
              <a:rPr lang="en-US" smtClean="0"/>
              <a:pPr/>
              <a:t>53</a:t>
            </a:fld>
            <a:endParaRPr lang="en-US"/>
          </a:p>
        </p:txBody>
      </p:sp>
      <p:pic>
        <p:nvPicPr>
          <p:cNvPr id="7172" name="Picture 4"/>
          <p:cNvPicPr>
            <a:picLocks noChangeAspect="1" noChangeArrowheads="1"/>
          </p:cNvPicPr>
          <p:nvPr/>
        </p:nvPicPr>
        <p:blipFill>
          <a:blip r:embed="rId3" cstate="print"/>
          <a:srcRect/>
          <a:stretch>
            <a:fillRect/>
          </a:stretch>
        </p:blipFill>
        <p:spPr bwMode="auto">
          <a:xfrm>
            <a:off x="138088" y="3971928"/>
            <a:ext cx="8591550" cy="15049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138088" y="2252656"/>
            <a:ext cx="7667625" cy="666750"/>
          </a:xfrm>
          <a:prstGeom prst="rect">
            <a:avLst/>
          </a:prstGeom>
          <a:noFill/>
          <a:ln w="9525">
            <a:noFill/>
            <a:miter lim="800000"/>
            <a:headEnd/>
            <a:tailEnd/>
          </a:ln>
          <a:effectLst/>
        </p:spPr>
      </p:pic>
      <p:sp>
        <p:nvSpPr>
          <p:cNvPr id="8" name="Rectangle 7"/>
          <p:cNvSpPr/>
          <p:nvPr/>
        </p:nvSpPr>
        <p:spPr>
          <a:xfrm>
            <a:off x="4621426" y="4296032"/>
            <a:ext cx="1960606"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a:p>
            <a:endParaRPr lang="en-US" dirty="0" smtClean="0"/>
          </a:p>
          <a:p>
            <a:endParaRPr lang="en-US" dirty="0" smtClean="0"/>
          </a:p>
          <a:p>
            <a:r>
              <a:rPr lang="en-US" dirty="0" smtClean="0"/>
              <a:t>Availability:  </a:t>
            </a:r>
            <a:r>
              <a:rPr lang="en-US" sz="2400" i="1" dirty="0" smtClean="0"/>
              <a:t>“actual neighbor are declared neighbors”</a:t>
            </a:r>
            <a:endParaRPr lang="en-US" sz="2400" i="1" dirty="0"/>
          </a:p>
        </p:txBody>
      </p:sp>
      <p:sp>
        <p:nvSpPr>
          <p:cNvPr id="6" name="TextBox 5"/>
          <p:cNvSpPr txBox="1"/>
          <p:nvPr/>
        </p:nvSpPr>
        <p:spPr>
          <a:xfrm>
            <a:off x="5024440" y="5781688"/>
            <a:ext cx="3029676" cy="369332"/>
          </a:xfrm>
          <a:prstGeom prst="rect">
            <a:avLst/>
          </a:prstGeom>
          <a:noFill/>
        </p:spPr>
        <p:txBody>
          <a:bodyPr wrap="none" rtlCol="0">
            <a:spAutoFit/>
          </a:bodyPr>
          <a:lstStyle/>
          <a:p>
            <a:r>
              <a:rPr lang="en-US" i="1" dirty="0" smtClean="0"/>
              <a:t>T</a:t>
            </a:r>
            <a:r>
              <a:rPr lang="en-US" i="1" baseline="-25000" dirty="0" smtClean="0"/>
              <a:t>P</a:t>
            </a:r>
            <a:r>
              <a:rPr lang="en-US" dirty="0" smtClean="0"/>
              <a:t> – protocol specific duration</a:t>
            </a:r>
            <a:endParaRPr lang="en-US" dirty="0"/>
          </a:p>
        </p:txBody>
      </p:sp>
      <p:sp>
        <p:nvSpPr>
          <p:cNvPr id="7" name="Slide Number Placeholder 6"/>
          <p:cNvSpPr>
            <a:spLocks noGrp="1"/>
          </p:cNvSpPr>
          <p:nvPr>
            <p:ph type="sldNum" sz="quarter" idx="12"/>
          </p:nvPr>
        </p:nvSpPr>
        <p:spPr/>
        <p:txBody>
          <a:bodyPr/>
          <a:lstStyle/>
          <a:p>
            <a:fld id="{B6ABF1A7-A054-4565-9046-77AE40BF21F1}" type="slidenum">
              <a:rPr lang="en-US" smtClean="0"/>
              <a:pPr/>
              <a:t>54</a:t>
            </a:fld>
            <a:endParaRPr lang="en-US"/>
          </a:p>
        </p:txBody>
      </p:sp>
      <p:pic>
        <p:nvPicPr>
          <p:cNvPr id="7172" name="Picture 4"/>
          <p:cNvPicPr>
            <a:picLocks noChangeAspect="1" noChangeArrowheads="1"/>
          </p:cNvPicPr>
          <p:nvPr/>
        </p:nvPicPr>
        <p:blipFill>
          <a:blip r:embed="rId3" cstate="print"/>
          <a:srcRect/>
          <a:stretch>
            <a:fillRect/>
          </a:stretch>
        </p:blipFill>
        <p:spPr bwMode="auto">
          <a:xfrm>
            <a:off x="138088" y="3971928"/>
            <a:ext cx="8591550" cy="15049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138088" y="2252656"/>
            <a:ext cx="7667625" cy="666750"/>
          </a:xfrm>
          <a:prstGeom prst="rect">
            <a:avLst/>
          </a:prstGeom>
          <a:noFill/>
          <a:ln w="9525">
            <a:noFill/>
            <a:miter lim="800000"/>
            <a:headEnd/>
            <a:tailEnd/>
          </a:ln>
          <a:effectLst/>
        </p:spPr>
      </p:pic>
      <p:sp>
        <p:nvSpPr>
          <p:cNvPr id="8" name="Rectangle 7"/>
          <p:cNvSpPr/>
          <p:nvPr/>
        </p:nvSpPr>
        <p:spPr>
          <a:xfrm>
            <a:off x="6969210" y="4296032"/>
            <a:ext cx="1771136" cy="33775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Properties</a:t>
            </a:r>
            <a:endParaRPr lang="en-US" dirty="0"/>
          </a:p>
        </p:txBody>
      </p:sp>
      <p:sp>
        <p:nvSpPr>
          <p:cNvPr id="5" name="Content Placeholder 4"/>
          <p:cNvSpPr>
            <a:spLocks noGrp="1"/>
          </p:cNvSpPr>
          <p:nvPr>
            <p:ph idx="1"/>
          </p:nvPr>
        </p:nvSpPr>
        <p:spPr/>
        <p:txBody>
          <a:bodyPr/>
          <a:lstStyle/>
          <a:p>
            <a:r>
              <a:rPr lang="en-US" dirty="0" smtClean="0"/>
              <a:t>Correctness:  </a:t>
            </a:r>
            <a:r>
              <a:rPr lang="en-US" sz="2400" i="1" dirty="0" smtClean="0"/>
              <a:t>“declared neighbors are actual neighbors”</a:t>
            </a:r>
            <a:endParaRPr lang="en-US" sz="2400" dirty="0" smtClean="0"/>
          </a:p>
          <a:p>
            <a:endParaRPr lang="en-US" dirty="0" smtClean="0"/>
          </a:p>
          <a:p>
            <a:endParaRPr lang="en-US" dirty="0" smtClean="0"/>
          </a:p>
          <a:p>
            <a:r>
              <a:rPr lang="en-US" dirty="0" smtClean="0"/>
              <a:t>Availability:  </a:t>
            </a:r>
            <a:r>
              <a:rPr lang="en-US" sz="2400" i="1" dirty="0" smtClean="0"/>
              <a:t>“actual neighbor are declared neighbors”</a:t>
            </a:r>
            <a:endParaRPr lang="en-US" sz="2400" i="1" dirty="0"/>
          </a:p>
        </p:txBody>
      </p:sp>
      <p:sp>
        <p:nvSpPr>
          <p:cNvPr id="6" name="TextBox 5"/>
          <p:cNvSpPr txBox="1"/>
          <p:nvPr/>
        </p:nvSpPr>
        <p:spPr>
          <a:xfrm>
            <a:off x="5024440" y="5781688"/>
            <a:ext cx="3029676" cy="369332"/>
          </a:xfrm>
          <a:prstGeom prst="rect">
            <a:avLst/>
          </a:prstGeom>
          <a:noFill/>
        </p:spPr>
        <p:txBody>
          <a:bodyPr wrap="none" rtlCol="0">
            <a:spAutoFit/>
          </a:bodyPr>
          <a:lstStyle/>
          <a:p>
            <a:r>
              <a:rPr lang="en-US" i="1" dirty="0" smtClean="0"/>
              <a:t>T</a:t>
            </a:r>
            <a:r>
              <a:rPr lang="en-US" i="1" baseline="-25000" dirty="0" smtClean="0"/>
              <a:t>P</a:t>
            </a:r>
            <a:r>
              <a:rPr lang="en-US" dirty="0" smtClean="0"/>
              <a:t> – protocol specific duration</a:t>
            </a:r>
            <a:endParaRPr lang="en-US" dirty="0"/>
          </a:p>
        </p:txBody>
      </p:sp>
      <p:sp>
        <p:nvSpPr>
          <p:cNvPr id="7" name="Slide Number Placeholder 6"/>
          <p:cNvSpPr>
            <a:spLocks noGrp="1"/>
          </p:cNvSpPr>
          <p:nvPr>
            <p:ph type="sldNum" sz="quarter" idx="12"/>
          </p:nvPr>
        </p:nvSpPr>
        <p:spPr/>
        <p:txBody>
          <a:bodyPr/>
          <a:lstStyle/>
          <a:p>
            <a:fld id="{B6ABF1A7-A054-4565-9046-77AE40BF21F1}" type="slidenum">
              <a:rPr lang="en-US" smtClean="0"/>
              <a:pPr/>
              <a:t>55</a:t>
            </a:fld>
            <a:endParaRPr lang="en-US"/>
          </a:p>
        </p:txBody>
      </p:sp>
      <p:pic>
        <p:nvPicPr>
          <p:cNvPr id="7172" name="Picture 4"/>
          <p:cNvPicPr>
            <a:picLocks noChangeAspect="1" noChangeArrowheads="1"/>
          </p:cNvPicPr>
          <p:nvPr/>
        </p:nvPicPr>
        <p:blipFill>
          <a:blip r:embed="rId3" cstate="print"/>
          <a:srcRect/>
          <a:stretch>
            <a:fillRect/>
          </a:stretch>
        </p:blipFill>
        <p:spPr bwMode="auto">
          <a:xfrm>
            <a:off x="138088" y="3971928"/>
            <a:ext cx="8591550" cy="15049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138088" y="2252656"/>
            <a:ext cx="7667625" cy="666750"/>
          </a:xfrm>
          <a:prstGeom prst="rect">
            <a:avLst/>
          </a:prstGeom>
          <a:noFill/>
          <a:ln w="9525">
            <a:noFill/>
            <a:miter lim="800000"/>
            <a:headEnd/>
            <a:tailEnd/>
          </a:ln>
          <a:effectLst/>
        </p:spPr>
      </p:pic>
      <p:sp>
        <p:nvSpPr>
          <p:cNvPr id="8" name="Rectangle 7"/>
          <p:cNvSpPr/>
          <p:nvPr/>
        </p:nvSpPr>
        <p:spPr>
          <a:xfrm>
            <a:off x="2454873" y="4913869"/>
            <a:ext cx="3550511" cy="547817"/>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Protocol </a:t>
            </a:r>
            <a:r>
              <a:rPr lang="en-US" i="1" dirty="0" smtClean="0"/>
              <a:t>P</a:t>
            </a:r>
            <a:r>
              <a:rPr lang="en-US" i="1" baseline="30000" dirty="0" smtClean="0"/>
              <a:t>CR/TL</a:t>
            </a:r>
            <a:r>
              <a:rPr lang="en-US" dirty="0" smtClean="0"/>
              <a:t>:</a:t>
            </a:r>
            <a:br>
              <a:rPr lang="en-US" dirty="0" smtClean="0"/>
            </a:br>
            <a:r>
              <a:rPr lang="en-US" sz="4000" dirty="0" smtClean="0"/>
              <a:t>Challenge-Response/Time-and-Location</a:t>
            </a:r>
            <a:endParaRPr lang="en-US" i="1" baseline="30000" dirty="0"/>
          </a:p>
        </p:txBody>
      </p:sp>
      <p:sp>
        <p:nvSpPr>
          <p:cNvPr id="8" name="Slide Number Placeholder 7"/>
          <p:cNvSpPr>
            <a:spLocks noGrp="1"/>
          </p:cNvSpPr>
          <p:nvPr>
            <p:ph type="sldNum" sz="quarter" idx="12"/>
          </p:nvPr>
        </p:nvSpPr>
        <p:spPr/>
        <p:txBody>
          <a:bodyPr/>
          <a:lstStyle/>
          <a:p>
            <a:fld id="{B6ABF1A7-A054-4565-9046-77AE40BF21F1}" type="slidenum">
              <a:rPr lang="en-US" smtClean="0"/>
              <a:pPr/>
              <a:t>56</a:t>
            </a:fld>
            <a:endParaRPr lang="en-US"/>
          </a:p>
        </p:txBody>
      </p:sp>
      <p:grpSp>
        <p:nvGrpSpPr>
          <p:cNvPr id="11" name="Group 10"/>
          <p:cNvGrpSpPr/>
          <p:nvPr/>
        </p:nvGrpSpPr>
        <p:grpSpPr>
          <a:xfrm>
            <a:off x="689138" y="1669528"/>
            <a:ext cx="4664099" cy="4986338"/>
            <a:chOff x="1645483" y="1635972"/>
            <a:chExt cx="4664099" cy="4986338"/>
          </a:xfrm>
        </p:grpSpPr>
        <p:pic>
          <p:nvPicPr>
            <p:cNvPr id="2050" name="Picture 2"/>
            <p:cNvPicPr>
              <a:picLocks noChangeAspect="1" noChangeArrowheads="1"/>
            </p:cNvPicPr>
            <p:nvPr/>
          </p:nvPicPr>
          <p:blipFill>
            <a:blip r:embed="rId3" cstate="print"/>
            <a:srcRect/>
            <a:stretch>
              <a:fillRect/>
            </a:stretch>
          </p:blipFill>
          <p:spPr bwMode="auto">
            <a:xfrm>
              <a:off x="2301562" y="1635972"/>
              <a:ext cx="4008020" cy="4986338"/>
            </a:xfrm>
            <a:prstGeom prst="rect">
              <a:avLst/>
            </a:prstGeom>
            <a:noFill/>
            <a:ln w="9525">
              <a:noFill/>
              <a:miter lim="800000"/>
              <a:headEnd/>
              <a:tailEnd/>
            </a:ln>
            <a:effectLst/>
          </p:spPr>
        </p:pic>
        <p:sp>
          <p:nvSpPr>
            <p:cNvPr id="7" name="TextBox 6"/>
            <p:cNvSpPr txBox="1"/>
            <p:nvPr/>
          </p:nvSpPr>
          <p:spPr>
            <a:xfrm>
              <a:off x="2123753" y="2034747"/>
              <a:ext cx="1080424" cy="646331"/>
            </a:xfrm>
            <a:prstGeom prst="rect">
              <a:avLst/>
            </a:prstGeom>
            <a:noFill/>
          </p:spPr>
          <p:txBody>
            <a:bodyPr wrap="none" rtlCol="0">
              <a:spAutoFit/>
            </a:bodyPr>
            <a:lstStyle/>
            <a:p>
              <a:pPr algn="r"/>
              <a:r>
                <a:rPr lang="en-US" dirty="0" smtClean="0"/>
                <a:t>challenge</a:t>
              </a:r>
            </a:p>
            <a:p>
              <a:pPr algn="r"/>
              <a:r>
                <a:rPr lang="en-US" dirty="0" smtClean="0"/>
                <a:t>message</a:t>
              </a:r>
              <a:endParaRPr lang="en-US" dirty="0"/>
            </a:p>
          </p:txBody>
        </p:sp>
        <p:sp>
          <p:nvSpPr>
            <p:cNvPr id="9" name="TextBox 8"/>
            <p:cNvSpPr txBox="1"/>
            <p:nvPr/>
          </p:nvSpPr>
          <p:spPr>
            <a:xfrm>
              <a:off x="2166521" y="3389871"/>
              <a:ext cx="1037656" cy="646331"/>
            </a:xfrm>
            <a:prstGeom prst="rect">
              <a:avLst/>
            </a:prstGeom>
            <a:noFill/>
          </p:spPr>
          <p:txBody>
            <a:bodyPr wrap="none" rtlCol="0">
              <a:spAutoFit/>
            </a:bodyPr>
            <a:lstStyle/>
            <a:p>
              <a:pPr algn="r"/>
              <a:r>
                <a:rPr lang="en-US" dirty="0" smtClean="0"/>
                <a:t>response</a:t>
              </a:r>
            </a:p>
            <a:p>
              <a:pPr algn="r"/>
              <a:r>
                <a:rPr lang="en-US" dirty="0" smtClean="0"/>
                <a:t>message</a:t>
              </a:r>
              <a:endParaRPr lang="en-US" dirty="0"/>
            </a:p>
          </p:txBody>
        </p:sp>
        <p:sp>
          <p:nvSpPr>
            <p:cNvPr id="10" name="TextBox 9"/>
            <p:cNvSpPr txBox="1"/>
            <p:nvPr/>
          </p:nvSpPr>
          <p:spPr>
            <a:xfrm>
              <a:off x="1645483" y="4246607"/>
              <a:ext cx="1558696" cy="646331"/>
            </a:xfrm>
            <a:prstGeom prst="rect">
              <a:avLst/>
            </a:prstGeom>
            <a:noFill/>
          </p:spPr>
          <p:txBody>
            <a:bodyPr wrap="none" rtlCol="0">
              <a:spAutoFit/>
            </a:bodyPr>
            <a:lstStyle/>
            <a:p>
              <a:pPr algn="r"/>
              <a:r>
                <a:rPr lang="en-US" dirty="0" smtClean="0"/>
                <a:t>authentication</a:t>
              </a:r>
            </a:p>
            <a:p>
              <a:pPr algn="r"/>
              <a:r>
                <a:rPr lang="en-US" dirty="0" smtClean="0"/>
                <a:t>message</a:t>
              </a:r>
              <a:endParaRPr lang="en-US" dirty="0"/>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Protocol </a:t>
            </a:r>
            <a:r>
              <a:rPr lang="en-US" i="1" dirty="0" smtClean="0"/>
              <a:t>P</a:t>
            </a:r>
            <a:r>
              <a:rPr lang="en-US" i="1" baseline="30000" dirty="0" smtClean="0"/>
              <a:t>CR/TL</a:t>
            </a:r>
            <a:r>
              <a:rPr lang="en-US" dirty="0" smtClean="0"/>
              <a:t>:</a:t>
            </a:r>
            <a:br>
              <a:rPr lang="en-US" dirty="0" smtClean="0"/>
            </a:br>
            <a:r>
              <a:rPr lang="en-US" sz="4000" dirty="0" smtClean="0"/>
              <a:t>Challenge-Response/Time-and-Location</a:t>
            </a:r>
            <a:endParaRPr lang="en-US" i="1" baseline="30000" dirty="0"/>
          </a:p>
        </p:txBody>
      </p:sp>
      <p:sp>
        <p:nvSpPr>
          <p:cNvPr id="8" name="Slide Number Placeholder 7"/>
          <p:cNvSpPr>
            <a:spLocks noGrp="1"/>
          </p:cNvSpPr>
          <p:nvPr>
            <p:ph type="sldNum" sz="quarter" idx="12"/>
          </p:nvPr>
        </p:nvSpPr>
        <p:spPr/>
        <p:txBody>
          <a:bodyPr/>
          <a:lstStyle/>
          <a:p>
            <a:fld id="{B6ABF1A7-A054-4565-9046-77AE40BF21F1}" type="slidenum">
              <a:rPr lang="en-US" smtClean="0"/>
              <a:pPr/>
              <a:t>57</a:t>
            </a:fld>
            <a:endParaRPr lang="en-US"/>
          </a:p>
        </p:txBody>
      </p:sp>
      <p:grpSp>
        <p:nvGrpSpPr>
          <p:cNvPr id="3" name="Group 10"/>
          <p:cNvGrpSpPr/>
          <p:nvPr/>
        </p:nvGrpSpPr>
        <p:grpSpPr>
          <a:xfrm>
            <a:off x="689138" y="1669528"/>
            <a:ext cx="4664099" cy="4986338"/>
            <a:chOff x="1645483" y="1635972"/>
            <a:chExt cx="4664099" cy="4986338"/>
          </a:xfrm>
        </p:grpSpPr>
        <p:pic>
          <p:nvPicPr>
            <p:cNvPr id="2050" name="Picture 2"/>
            <p:cNvPicPr>
              <a:picLocks noChangeAspect="1" noChangeArrowheads="1"/>
            </p:cNvPicPr>
            <p:nvPr/>
          </p:nvPicPr>
          <p:blipFill>
            <a:blip r:embed="rId3" cstate="print"/>
            <a:srcRect/>
            <a:stretch>
              <a:fillRect/>
            </a:stretch>
          </p:blipFill>
          <p:spPr bwMode="auto">
            <a:xfrm>
              <a:off x="2301562" y="1635972"/>
              <a:ext cx="4008020" cy="4986338"/>
            </a:xfrm>
            <a:prstGeom prst="rect">
              <a:avLst/>
            </a:prstGeom>
            <a:noFill/>
            <a:ln w="9525">
              <a:noFill/>
              <a:miter lim="800000"/>
              <a:headEnd/>
              <a:tailEnd/>
            </a:ln>
            <a:effectLst/>
          </p:spPr>
        </p:pic>
        <p:sp>
          <p:nvSpPr>
            <p:cNvPr id="7" name="TextBox 6"/>
            <p:cNvSpPr txBox="1"/>
            <p:nvPr/>
          </p:nvSpPr>
          <p:spPr>
            <a:xfrm>
              <a:off x="2123753" y="2034747"/>
              <a:ext cx="1080424" cy="646331"/>
            </a:xfrm>
            <a:prstGeom prst="rect">
              <a:avLst/>
            </a:prstGeom>
            <a:noFill/>
          </p:spPr>
          <p:txBody>
            <a:bodyPr wrap="none" rtlCol="0">
              <a:spAutoFit/>
            </a:bodyPr>
            <a:lstStyle/>
            <a:p>
              <a:pPr algn="r"/>
              <a:r>
                <a:rPr lang="en-US" dirty="0" smtClean="0"/>
                <a:t>challenge</a:t>
              </a:r>
            </a:p>
            <a:p>
              <a:pPr algn="r"/>
              <a:r>
                <a:rPr lang="en-US" dirty="0" smtClean="0"/>
                <a:t>message</a:t>
              </a:r>
              <a:endParaRPr lang="en-US" dirty="0"/>
            </a:p>
          </p:txBody>
        </p:sp>
        <p:sp>
          <p:nvSpPr>
            <p:cNvPr id="9" name="TextBox 8"/>
            <p:cNvSpPr txBox="1"/>
            <p:nvPr/>
          </p:nvSpPr>
          <p:spPr>
            <a:xfrm>
              <a:off x="2166521" y="3389871"/>
              <a:ext cx="1037656" cy="646331"/>
            </a:xfrm>
            <a:prstGeom prst="rect">
              <a:avLst/>
            </a:prstGeom>
            <a:noFill/>
          </p:spPr>
          <p:txBody>
            <a:bodyPr wrap="none" rtlCol="0">
              <a:spAutoFit/>
            </a:bodyPr>
            <a:lstStyle/>
            <a:p>
              <a:pPr algn="r"/>
              <a:r>
                <a:rPr lang="en-US" dirty="0" smtClean="0"/>
                <a:t>response</a:t>
              </a:r>
            </a:p>
            <a:p>
              <a:pPr algn="r"/>
              <a:r>
                <a:rPr lang="en-US" dirty="0" smtClean="0"/>
                <a:t>message</a:t>
              </a:r>
              <a:endParaRPr lang="en-US" dirty="0"/>
            </a:p>
          </p:txBody>
        </p:sp>
        <p:sp>
          <p:nvSpPr>
            <p:cNvPr id="10" name="TextBox 9"/>
            <p:cNvSpPr txBox="1"/>
            <p:nvPr/>
          </p:nvSpPr>
          <p:spPr>
            <a:xfrm>
              <a:off x="1645483" y="4246607"/>
              <a:ext cx="1558696" cy="646331"/>
            </a:xfrm>
            <a:prstGeom prst="rect">
              <a:avLst/>
            </a:prstGeom>
            <a:noFill/>
          </p:spPr>
          <p:txBody>
            <a:bodyPr wrap="none" rtlCol="0">
              <a:spAutoFit/>
            </a:bodyPr>
            <a:lstStyle/>
            <a:p>
              <a:pPr algn="r"/>
              <a:r>
                <a:rPr lang="en-US" dirty="0" smtClean="0"/>
                <a:t>authentication</a:t>
              </a:r>
            </a:p>
            <a:p>
              <a:pPr algn="r"/>
              <a:r>
                <a:rPr lang="en-US" dirty="0" smtClean="0"/>
                <a:t>message</a:t>
              </a:r>
              <a:endParaRPr lang="en-US" dirty="0"/>
            </a:p>
          </p:txBody>
        </p:sp>
      </p:grpSp>
      <p:sp>
        <p:nvSpPr>
          <p:cNvPr id="11" name="TextBox 10"/>
          <p:cNvSpPr txBox="1"/>
          <p:nvPr/>
        </p:nvSpPr>
        <p:spPr>
          <a:xfrm>
            <a:off x="5687736" y="1744910"/>
            <a:ext cx="3036814" cy="3600986"/>
          </a:xfrm>
          <a:prstGeom prst="rect">
            <a:avLst/>
          </a:prstGeom>
          <a:noFill/>
        </p:spPr>
        <p:txBody>
          <a:bodyPr wrap="square" rtlCol="0">
            <a:spAutoFit/>
          </a:bodyPr>
          <a:lstStyle/>
          <a:p>
            <a:r>
              <a:rPr lang="en-US" sz="2400" dirty="0" smtClean="0">
                <a:solidFill>
                  <a:schemeClr val="accent1"/>
                </a:solidFill>
              </a:rPr>
              <a:t>Comment:</a:t>
            </a:r>
          </a:p>
          <a:p>
            <a:r>
              <a:rPr lang="en-US" sz="2000" i="1" dirty="0" smtClean="0">
                <a:solidFill>
                  <a:schemeClr val="accent1"/>
                </a:solidFill>
              </a:rPr>
              <a:t>“Hard to see the connection between this informal presentation and formal protocol definition”</a:t>
            </a:r>
          </a:p>
          <a:p>
            <a:endParaRPr lang="en-US" sz="2000" dirty="0" smtClean="0">
              <a:solidFill>
                <a:schemeClr val="accent1"/>
              </a:solidFill>
            </a:endParaRPr>
          </a:p>
          <a:p>
            <a:endParaRPr lang="en-US" sz="2000" dirty="0" smtClean="0">
              <a:solidFill>
                <a:schemeClr val="accent1"/>
              </a:solidFill>
            </a:endParaRPr>
          </a:p>
          <a:p>
            <a:r>
              <a:rPr lang="en-US" sz="2400" dirty="0" smtClean="0">
                <a:solidFill>
                  <a:schemeClr val="accent1"/>
                </a:solidFill>
              </a:rPr>
              <a:t>Solution:</a:t>
            </a:r>
          </a:p>
          <a:p>
            <a:r>
              <a:rPr lang="en-US" sz="2000" dirty="0" smtClean="0">
                <a:solidFill>
                  <a:schemeClr val="accent1"/>
                </a:solidFill>
              </a:rPr>
              <a:t>Intermediate form:</a:t>
            </a:r>
          </a:p>
          <a:p>
            <a:r>
              <a:rPr lang="en-US" sz="2000" dirty="0" smtClean="0">
                <a:solidFill>
                  <a:schemeClr val="accent1"/>
                </a:solidFill>
              </a:rPr>
              <a:t>informal “implementation” is pseudo-code</a:t>
            </a: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smtClean="0"/>
              <a:t>pseudo-code</a:t>
            </a:r>
            <a:endParaRPr lang="en-US" i="1" baseline="30000" dirty="0"/>
          </a:p>
        </p:txBody>
      </p:sp>
      <p:sp>
        <p:nvSpPr>
          <p:cNvPr id="6" name="Slide Number Placeholder 5"/>
          <p:cNvSpPr>
            <a:spLocks noGrp="1"/>
          </p:cNvSpPr>
          <p:nvPr>
            <p:ph type="sldNum" sz="quarter" idx="12"/>
          </p:nvPr>
        </p:nvSpPr>
        <p:spPr/>
        <p:txBody>
          <a:bodyPr/>
          <a:lstStyle/>
          <a:p>
            <a:fld id="{B6ABF1A7-A054-4565-9046-77AE40BF21F1}" type="slidenum">
              <a:rPr lang="en-US" smtClean="0"/>
              <a:pPr/>
              <a:t>58</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a:stretch>
            <a:fillRect/>
          </a:stretch>
        </p:blipFill>
        <p:spPr bwMode="auto">
          <a:xfrm>
            <a:off x="5967400" y="1935890"/>
            <a:ext cx="2926004" cy="3640213"/>
          </a:xfrm>
          <a:prstGeom prst="rect">
            <a:avLst/>
          </a:prstGeom>
          <a:noFill/>
          <a:ln w="9525">
            <a:noFill/>
            <a:miter lim="800000"/>
            <a:headEnd/>
            <a:tailEnd/>
          </a:ln>
          <a:effectLst/>
        </p:spPr>
      </p:pic>
      <p:sp>
        <p:nvSpPr>
          <p:cNvPr id="9" name="Left Brace 8"/>
          <p:cNvSpPr/>
          <p:nvPr/>
        </p:nvSpPr>
        <p:spPr>
          <a:xfrm>
            <a:off x="366405" y="515155"/>
            <a:ext cx="45719" cy="8500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rot="16200000">
            <a:off x="-196455" y="747858"/>
            <a:ext cx="762241" cy="369332"/>
          </a:xfrm>
          <a:prstGeom prst="rect">
            <a:avLst/>
          </a:prstGeom>
          <a:noFill/>
        </p:spPr>
        <p:txBody>
          <a:bodyPr wrap="square" rtlCol="0">
            <a:spAutoFit/>
          </a:bodyPr>
          <a:lstStyle/>
          <a:p>
            <a:pPr algn="ctr"/>
            <a:r>
              <a:rPr lang="en-US" dirty="0" smtClean="0">
                <a:solidFill>
                  <a:schemeClr val="accent1"/>
                </a:solidFill>
              </a:rPr>
              <a:t>block</a:t>
            </a:r>
            <a:endParaRPr lang="en-US" dirty="0">
              <a:solidFill>
                <a:schemeClr val="accent1"/>
              </a:solidFill>
            </a:endParaRPr>
          </a:p>
        </p:txBody>
      </p:sp>
      <p:sp>
        <p:nvSpPr>
          <p:cNvPr id="11" name="Left Brace 10"/>
          <p:cNvSpPr/>
          <p:nvPr/>
        </p:nvSpPr>
        <p:spPr>
          <a:xfrm>
            <a:off x="366406" y="1481071"/>
            <a:ext cx="97233" cy="13007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rot="16200000">
            <a:off x="-196454" y="1904811"/>
            <a:ext cx="762241" cy="369332"/>
          </a:xfrm>
          <a:prstGeom prst="rect">
            <a:avLst/>
          </a:prstGeom>
          <a:noFill/>
        </p:spPr>
        <p:txBody>
          <a:bodyPr wrap="square" rtlCol="0">
            <a:spAutoFit/>
          </a:bodyPr>
          <a:lstStyle/>
          <a:p>
            <a:pPr algn="ctr"/>
            <a:r>
              <a:rPr lang="en-US" dirty="0" smtClean="0">
                <a:solidFill>
                  <a:schemeClr val="accent1"/>
                </a:solidFill>
              </a:rPr>
              <a:t>block</a:t>
            </a:r>
            <a:endParaRPr lang="en-US" dirty="0">
              <a:solidFill>
                <a:schemeClr val="accent1"/>
              </a:solidFill>
            </a:endParaRPr>
          </a:p>
        </p:txBody>
      </p:sp>
      <p:sp>
        <p:nvSpPr>
          <p:cNvPr id="13" name="Left Brace 12"/>
          <p:cNvSpPr/>
          <p:nvPr/>
        </p:nvSpPr>
        <p:spPr>
          <a:xfrm>
            <a:off x="366406" y="3039414"/>
            <a:ext cx="58597" cy="17772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rot="16200000">
            <a:off x="-196454" y="3630580"/>
            <a:ext cx="762241" cy="369332"/>
          </a:xfrm>
          <a:prstGeom prst="rect">
            <a:avLst/>
          </a:prstGeom>
          <a:noFill/>
        </p:spPr>
        <p:txBody>
          <a:bodyPr wrap="square" rtlCol="0">
            <a:spAutoFit/>
          </a:bodyPr>
          <a:lstStyle/>
          <a:p>
            <a:pPr algn="ctr"/>
            <a:r>
              <a:rPr lang="en-US" dirty="0" smtClean="0">
                <a:solidFill>
                  <a:schemeClr val="accent1"/>
                </a:solidFill>
              </a:rPr>
              <a:t>block</a:t>
            </a:r>
            <a:endParaRPr lang="en-US" dirty="0">
              <a:solidFill>
                <a:schemeClr val="accent1"/>
              </a:solidFill>
            </a:endParaRPr>
          </a:p>
        </p:txBody>
      </p:sp>
      <p:sp>
        <p:nvSpPr>
          <p:cNvPr id="15" name="TextBox 14"/>
          <p:cNvSpPr txBox="1"/>
          <p:nvPr/>
        </p:nvSpPr>
        <p:spPr>
          <a:xfrm>
            <a:off x="334851" y="5241701"/>
            <a:ext cx="5542095" cy="830997"/>
          </a:xfrm>
          <a:prstGeom prst="rect">
            <a:avLst/>
          </a:prstGeom>
          <a:noFill/>
        </p:spPr>
        <p:txBody>
          <a:bodyPr wrap="none" rtlCol="0">
            <a:spAutoFit/>
          </a:bodyPr>
          <a:lstStyle/>
          <a:p>
            <a:r>
              <a:rPr lang="en-US" sz="2400" dirty="0" smtClean="0">
                <a:solidFill>
                  <a:schemeClr val="accent1"/>
                </a:solidFill>
              </a:rPr>
              <a:t>A </a:t>
            </a:r>
            <a:r>
              <a:rPr lang="en-US" sz="2400" b="1" dirty="0" smtClean="0">
                <a:solidFill>
                  <a:schemeClr val="accent1"/>
                </a:solidFill>
              </a:rPr>
              <a:t>block</a:t>
            </a:r>
            <a:r>
              <a:rPr lang="en-US" sz="2400" dirty="0" smtClean="0">
                <a:solidFill>
                  <a:schemeClr val="accent1"/>
                </a:solidFill>
              </a:rPr>
              <a:t> states what events a node executes</a:t>
            </a:r>
          </a:p>
          <a:p>
            <a:r>
              <a:rPr lang="en-US" sz="2400" dirty="0" smtClean="0">
                <a:solidFill>
                  <a:schemeClr val="accent1"/>
                </a:solidFill>
              </a:rPr>
              <a:t>when an event of interest occurs</a:t>
            </a: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59</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a:stretch>
            <a:fillRect/>
          </a:stretch>
        </p:blipFill>
        <p:spPr bwMode="auto">
          <a:xfrm>
            <a:off x="5967400" y="1935890"/>
            <a:ext cx="2926004" cy="3640213"/>
          </a:xfrm>
          <a:prstGeom prst="rect">
            <a:avLst/>
          </a:prstGeom>
          <a:noFill/>
          <a:ln w="9525">
            <a:noFill/>
            <a:miter lim="800000"/>
            <a:headEnd/>
            <a:tailEnd/>
          </a:ln>
          <a:effectLst/>
        </p:spPr>
      </p:pic>
      <p:sp>
        <p:nvSpPr>
          <p:cNvPr id="8" name="Rectangle 7"/>
          <p:cNvSpPr/>
          <p:nvPr/>
        </p:nvSpPr>
        <p:spPr>
          <a:xfrm>
            <a:off x="494269" y="514864"/>
            <a:ext cx="2479590" cy="794951"/>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89124" y="2248929"/>
            <a:ext cx="428368" cy="576649"/>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smtClean="0"/>
              <a:t>pseudo-code</a:t>
            </a:r>
            <a:endParaRPr lang="en-US" i="1" baseline="30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290508" y="0"/>
            <a:ext cx="6419850" cy="6419850"/>
          </a:xfrm>
          <a:prstGeom prst="rect">
            <a:avLst/>
          </a:prstGeom>
          <a:noFill/>
          <a:ln w="9525">
            <a:noFill/>
            <a:miter lim="800000"/>
            <a:headEnd/>
            <a:tailEnd/>
          </a:ln>
          <a:effectLst/>
        </p:spPr>
      </p:pic>
      <p:sp>
        <p:nvSpPr>
          <p:cNvPr id="48131" name="Rectangle 3"/>
          <p:cNvSpPr>
            <a:spLocks noGrp="1" noChangeArrowheads="1"/>
          </p:cNvSpPr>
          <p:nvPr>
            <p:ph type="title"/>
          </p:nvPr>
        </p:nvSpPr>
        <p:spPr/>
        <p:txBody>
          <a:bodyPr/>
          <a:lstStyle/>
          <a:p>
            <a:r>
              <a:rPr lang="en-US" dirty="0"/>
              <a:t>Attacking </a:t>
            </a:r>
            <a:r>
              <a:rPr lang="en-US" dirty="0" smtClean="0"/>
              <a:t>Neighbor Discovery</a:t>
            </a:r>
            <a:endParaRPr lang="en-US" sz="2400" dirty="0"/>
          </a:p>
        </p:txBody>
      </p:sp>
      <p:sp>
        <p:nvSpPr>
          <p:cNvPr id="48132" name="Rectangle 4"/>
          <p:cNvSpPr>
            <a:spLocks noGrp="1" noChangeArrowheads="1"/>
          </p:cNvSpPr>
          <p:nvPr>
            <p:ph idx="1"/>
          </p:nvPr>
        </p:nvSpPr>
        <p:spPr>
          <a:xfrm>
            <a:off x="409552" y="1619240"/>
            <a:ext cx="8229600" cy="4525963"/>
          </a:xfrm>
        </p:spPr>
        <p:txBody>
          <a:bodyPr>
            <a:normAutofit/>
          </a:bodyPr>
          <a:lstStyle/>
          <a:p>
            <a:pPr>
              <a:lnSpc>
                <a:spcPct val="80000"/>
              </a:lnSpc>
            </a:pPr>
            <a:r>
              <a:rPr lang="en-US" b="1" dirty="0"/>
              <a:t>“Relay”</a:t>
            </a:r>
            <a:r>
              <a:rPr lang="en-US" dirty="0"/>
              <a:t>  or </a:t>
            </a:r>
            <a:r>
              <a:rPr lang="en-US" b="1" dirty="0"/>
              <a:t>“Wormhole”</a:t>
            </a:r>
            <a:r>
              <a:rPr lang="en-US" dirty="0"/>
              <a:t> </a:t>
            </a:r>
            <a:r>
              <a:rPr lang="en-US" dirty="0" smtClean="0"/>
              <a:t>Attack</a:t>
            </a:r>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r>
              <a:rPr lang="en-US" dirty="0" smtClean="0"/>
              <a:t>The adversary simply </a:t>
            </a:r>
            <a:r>
              <a:rPr lang="en-US" i="1" dirty="0" smtClean="0"/>
              <a:t>relays </a:t>
            </a:r>
            <a:r>
              <a:rPr lang="en-US" dirty="0" smtClean="0"/>
              <a:t>the message</a:t>
            </a:r>
            <a:endParaRPr lang="en-US" i="1" dirty="0" smtClean="0"/>
          </a:p>
        </p:txBody>
      </p:sp>
      <p:sp>
        <p:nvSpPr>
          <p:cNvPr id="48133" name="Text Box 5"/>
          <p:cNvSpPr txBox="1">
            <a:spLocks noChangeArrowheads="1"/>
          </p:cNvSpPr>
          <p:nvPr/>
        </p:nvSpPr>
        <p:spPr bwMode="auto">
          <a:xfrm>
            <a:off x="774643" y="3107222"/>
            <a:ext cx="369012" cy="461665"/>
          </a:xfrm>
          <a:prstGeom prst="rect">
            <a:avLst/>
          </a:prstGeom>
          <a:noFill/>
          <a:ln w="9525">
            <a:noFill/>
            <a:miter lim="800000"/>
            <a:headEnd/>
            <a:tailEnd/>
          </a:ln>
          <a:effectLst/>
        </p:spPr>
        <p:txBody>
          <a:bodyPr wrap="none">
            <a:spAutoFit/>
          </a:bodyPr>
          <a:lstStyle/>
          <a:p>
            <a:r>
              <a:rPr lang="en-US" sz="2400" dirty="0">
                <a:solidFill>
                  <a:srgbClr val="3399FF"/>
                </a:solidFill>
                <a:latin typeface="Tahoma" pitchFamily="34" charset="0"/>
              </a:rPr>
              <a:t>A</a:t>
            </a:r>
            <a:endParaRPr lang="en-US" sz="2400" dirty="0">
              <a:latin typeface="Times New Roman" pitchFamily="18" charset="0"/>
            </a:endParaRPr>
          </a:p>
        </p:txBody>
      </p:sp>
      <p:grpSp>
        <p:nvGrpSpPr>
          <p:cNvPr id="2" name="Group 22"/>
          <p:cNvGrpSpPr/>
          <p:nvPr/>
        </p:nvGrpSpPr>
        <p:grpSpPr>
          <a:xfrm rot="20685829">
            <a:off x="1736652" y="3628133"/>
            <a:ext cx="1997726" cy="886173"/>
            <a:chOff x="1419609" y="4156230"/>
            <a:chExt cx="1997726" cy="886173"/>
          </a:xfrm>
        </p:grpSpPr>
        <p:sp>
          <p:nvSpPr>
            <p:cNvPr id="48134" name="Line 6"/>
            <p:cNvSpPr>
              <a:spLocks noChangeShapeType="1"/>
            </p:cNvSpPr>
            <p:nvPr/>
          </p:nvSpPr>
          <p:spPr bwMode="auto">
            <a:xfrm rot="210582">
              <a:off x="1930166" y="4156230"/>
              <a:ext cx="1322259" cy="615741"/>
            </a:xfrm>
            <a:prstGeom prst="line">
              <a:avLst/>
            </a:prstGeom>
            <a:noFill/>
            <a:ln w="38100">
              <a:solidFill>
                <a:srgbClr val="66CCFF"/>
              </a:solidFill>
              <a:prstDash val="lgDash"/>
              <a:round/>
              <a:headEnd/>
              <a:tailEnd type="triangle" w="lg" len="lg"/>
            </a:ln>
            <a:effectLst/>
          </p:spPr>
          <p:txBody>
            <a:bodyPr/>
            <a:lstStyle/>
            <a:p>
              <a:endParaRPr lang="en-US" sz="2400"/>
            </a:p>
          </p:txBody>
        </p:sp>
        <p:sp>
          <p:nvSpPr>
            <p:cNvPr id="48136" name="Text Box 8"/>
            <p:cNvSpPr txBox="1">
              <a:spLocks noChangeArrowheads="1"/>
            </p:cNvSpPr>
            <p:nvPr/>
          </p:nvSpPr>
          <p:spPr bwMode="auto">
            <a:xfrm rot="1753613">
              <a:off x="1419609" y="4580738"/>
              <a:ext cx="1997726" cy="461665"/>
            </a:xfrm>
            <a:prstGeom prst="rect">
              <a:avLst/>
            </a:prstGeom>
            <a:noFill/>
            <a:ln w="9525">
              <a:noFill/>
              <a:miter lim="800000"/>
              <a:headEnd/>
              <a:tailEnd/>
            </a:ln>
            <a:effectLst/>
          </p:spPr>
          <p:txBody>
            <a:bodyPr wrap="none">
              <a:spAutoFit/>
            </a:bodyPr>
            <a:lstStyle/>
            <a:p>
              <a:r>
                <a:rPr lang="en-US" sz="2400" dirty="0">
                  <a:solidFill>
                    <a:srgbClr val="3399FF"/>
                  </a:solidFill>
                  <a:latin typeface="Tahoma" pitchFamily="34" charset="0"/>
                </a:rPr>
                <a:t>“</a:t>
              </a:r>
              <a:r>
                <a:rPr lang="pl-PL" sz="2400" dirty="0" smtClean="0">
                  <a:solidFill>
                    <a:srgbClr val="3399FF"/>
                  </a:solidFill>
                  <a:latin typeface="Tahoma" pitchFamily="34" charset="0"/>
                </a:rPr>
                <a:t>Hello, </a:t>
              </a:r>
              <a:r>
                <a:rPr lang="pl-PL" sz="2400" dirty="0">
                  <a:solidFill>
                    <a:srgbClr val="3399FF"/>
                  </a:solidFill>
                  <a:latin typeface="Tahoma" pitchFamily="34" charset="0"/>
                </a:rPr>
                <a:t>I’m A</a:t>
              </a:r>
              <a:r>
                <a:rPr lang="en-US" sz="2400" dirty="0">
                  <a:solidFill>
                    <a:srgbClr val="3399FF"/>
                  </a:solidFill>
                  <a:latin typeface="Tahoma" pitchFamily="34" charset="0"/>
                </a:rPr>
                <a:t>”</a:t>
              </a:r>
            </a:p>
          </p:txBody>
        </p:sp>
      </p:grpSp>
      <p:grpSp>
        <p:nvGrpSpPr>
          <p:cNvPr id="3" name="Group 20"/>
          <p:cNvGrpSpPr/>
          <p:nvPr/>
        </p:nvGrpSpPr>
        <p:grpSpPr>
          <a:xfrm rot="1508880">
            <a:off x="5428995" y="2713249"/>
            <a:ext cx="1210225" cy="2039322"/>
            <a:chOff x="5071475" y="4102573"/>
            <a:chExt cx="1210225" cy="2039322"/>
          </a:xfrm>
        </p:grpSpPr>
        <p:sp>
          <p:nvSpPr>
            <p:cNvPr id="48135" name="Line 7"/>
            <p:cNvSpPr>
              <a:spLocks noChangeShapeType="1"/>
            </p:cNvSpPr>
            <p:nvPr/>
          </p:nvSpPr>
          <p:spPr bwMode="auto">
            <a:xfrm flipV="1">
              <a:off x="5071475" y="4102573"/>
              <a:ext cx="1210225" cy="1467816"/>
            </a:xfrm>
            <a:prstGeom prst="line">
              <a:avLst/>
            </a:prstGeom>
            <a:noFill/>
            <a:ln w="38100">
              <a:solidFill>
                <a:srgbClr val="66CCFF"/>
              </a:solidFill>
              <a:prstDash val="lgDash"/>
              <a:round/>
              <a:headEnd/>
              <a:tailEnd type="triangle" w="lg" len="lg"/>
            </a:ln>
            <a:effectLst/>
          </p:spPr>
          <p:txBody>
            <a:bodyPr/>
            <a:lstStyle/>
            <a:p>
              <a:endParaRPr lang="en-US" sz="2400"/>
            </a:p>
          </p:txBody>
        </p:sp>
        <p:sp>
          <p:nvSpPr>
            <p:cNvPr id="48137" name="Text Box 9"/>
            <p:cNvSpPr txBox="1">
              <a:spLocks noChangeArrowheads="1"/>
            </p:cNvSpPr>
            <p:nvPr/>
          </p:nvSpPr>
          <p:spPr bwMode="auto">
            <a:xfrm rot="18567328">
              <a:off x="4778246" y="4912199"/>
              <a:ext cx="1997726" cy="461665"/>
            </a:xfrm>
            <a:prstGeom prst="rect">
              <a:avLst/>
            </a:prstGeom>
            <a:noFill/>
            <a:ln w="9525">
              <a:noFill/>
              <a:miter lim="800000"/>
              <a:headEnd/>
              <a:tailEnd/>
            </a:ln>
            <a:effectLst/>
          </p:spPr>
          <p:txBody>
            <a:bodyPr wrap="none">
              <a:spAutoFit/>
            </a:bodyPr>
            <a:lstStyle/>
            <a:p>
              <a:r>
                <a:rPr lang="en-US" sz="2400" dirty="0">
                  <a:solidFill>
                    <a:srgbClr val="3399FF"/>
                  </a:solidFill>
                  <a:latin typeface="Tahoma" pitchFamily="34" charset="0"/>
                </a:rPr>
                <a:t>“</a:t>
              </a:r>
              <a:r>
                <a:rPr lang="pl-PL" sz="2400" dirty="0" smtClean="0">
                  <a:solidFill>
                    <a:srgbClr val="3399FF"/>
                  </a:solidFill>
                  <a:latin typeface="Tahoma" pitchFamily="34" charset="0"/>
                </a:rPr>
                <a:t>Hello, </a:t>
              </a:r>
              <a:r>
                <a:rPr lang="pl-PL" sz="2400" dirty="0">
                  <a:solidFill>
                    <a:srgbClr val="3399FF"/>
                  </a:solidFill>
                  <a:latin typeface="Tahoma" pitchFamily="34" charset="0"/>
                </a:rPr>
                <a:t>I’m A</a:t>
              </a:r>
              <a:r>
                <a:rPr lang="en-US" sz="2400" dirty="0">
                  <a:solidFill>
                    <a:srgbClr val="3399FF"/>
                  </a:solidFill>
                  <a:latin typeface="Tahoma" pitchFamily="34" charset="0"/>
                </a:rPr>
                <a:t>”</a:t>
              </a:r>
            </a:p>
          </p:txBody>
        </p:sp>
      </p:grpSp>
      <p:sp>
        <p:nvSpPr>
          <p:cNvPr id="48138" name="Text Box 10"/>
          <p:cNvSpPr txBox="1">
            <a:spLocks noChangeArrowheads="1"/>
          </p:cNvSpPr>
          <p:nvPr/>
        </p:nvSpPr>
        <p:spPr bwMode="auto">
          <a:xfrm>
            <a:off x="7143768" y="3429000"/>
            <a:ext cx="2000232" cy="830997"/>
          </a:xfrm>
          <a:prstGeom prst="rect">
            <a:avLst/>
          </a:prstGeom>
          <a:noFill/>
          <a:ln w="9525">
            <a:noFill/>
            <a:miter lim="800000"/>
            <a:headEnd/>
            <a:tailEnd/>
          </a:ln>
          <a:effectLst/>
        </p:spPr>
        <p:txBody>
          <a:bodyPr wrap="square">
            <a:spAutoFit/>
          </a:bodyPr>
          <a:lstStyle/>
          <a:p>
            <a:r>
              <a:rPr lang="en-US" sz="2400" dirty="0" smtClean="0">
                <a:solidFill>
                  <a:srgbClr val="3399FF"/>
                </a:solidFill>
                <a:latin typeface="Tahoma" pitchFamily="34" charset="0"/>
              </a:rPr>
              <a:t>B: “A is my neighbor”</a:t>
            </a:r>
            <a:endParaRPr lang="en-US" sz="2400" dirty="0">
              <a:solidFill>
                <a:srgbClr val="3399FF"/>
              </a:solidFill>
              <a:latin typeface="Tahoma" pitchFamily="34" charset="0"/>
            </a:endParaRPr>
          </a:p>
        </p:txBody>
      </p:sp>
      <p:sp>
        <p:nvSpPr>
          <p:cNvPr id="48139" name="Text Box 11"/>
          <p:cNvSpPr txBox="1">
            <a:spLocks noChangeArrowheads="1"/>
          </p:cNvSpPr>
          <p:nvPr/>
        </p:nvSpPr>
        <p:spPr bwMode="auto">
          <a:xfrm>
            <a:off x="4210048" y="4424368"/>
            <a:ext cx="421910" cy="461665"/>
          </a:xfrm>
          <a:prstGeom prst="rect">
            <a:avLst/>
          </a:prstGeom>
          <a:noFill/>
          <a:ln w="9525">
            <a:noFill/>
            <a:miter lim="800000"/>
            <a:headEnd/>
            <a:tailEnd/>
          </a:ln>
          <a:effectLst/>
        </p:spPr>
        <p:txBody>
          <a:bodyPr wrap="square">
            <a:spAutoFit/>
          </a:bodyPr>
          <a:lstStyle/>
          <a:p>
            <a:r>
              <a:rPr lang="en-US" sz="2400" dirty="0">
                <a:solidFill>
                  <a:srgbClr val="FF3300"/>
                </a:solidFill>
                <a:latin typeface="Tahoma" pitchFamily="34" charset="0"/>
              </a:rPr>
              <a:t>M</a:t>
            </a:r>
            <a:endParaRPr lang="en-US" sz="2400" dirty="0">
              <a:solidFill>
                <a:srgbClr val="FF3300"/>
              </a:solidFill>
              <a:latin typeface="Times New Roman" pitchFamily="18" charset="0"/>
            </a:endParaRPr>
          </a:p>
        </p:txBody>
      </p:sp>
      <p:pic>
        <p:nvPicPr>
          <p:cNvPr id="48142" name="Picture 14" descr="j0433923"/>
          <p:cNvPicPr>
            <a:picLocks noChangeAspect="1" noChangeArrowheads="1"/>
          </p:cNvPicPr>
          <p:nvPr/>
        </p:nvPicPr>
        <p:blipFill>
          <a:blip r:embed="rId4" cstate="print"/>
          <a:srcRect/>
          <a:stretch>
            <a:fillRect/>
          </a:stretch>
        </p:blipFill>
        <p:spPr bwMode="auto">
          <a:xfrm>
            <a:off x="1366614" y="2858749"/>
            <a:ext cx="1025112" cy="923104"/>
          </a:xfrm>
          <a:prstGeom prst="rect">
            <a:avLst/>
          </a:prstGeom>
          <a:noFill/>
        </p:spPr>
      </p:pic>
      <p:pic>
        <p:nvPicPr>
          <p:cNvPr id="48143" name="Picture 15" descr="MCj04315720000[1]"/>
          <p:cNvPicPr>
            <a:picLocks noChangeAspect="1" noChangeArrowheads="1"/>
          </p:cNvPicPr>
          <p:nvPr/>
        </p:nvPicPr>
        <p:blipFill>
          <a:blip r:embed="rId5" cstate="print"/>
          <a:srcRect/>
          <a:stretch>
            <a:fillRect/>
          </a:stretch>
        </p:blipFill>
        <p:spPr bwMode="auto">
          <a:xfrm>
            <a:off x="3762757" y="3235457"/>
            <a:ext cx="1228594" cy="1113276"/>
          </a:xfrm>
          <a:prstGeom prst="rect">
            <a:avLst/>
          </a:prstGeom>
          <a:solidFill>
            <a:srgbClr val="FF0000"/>
          </a:solidFill>
          <a:ln w="38100">
            <a:solidFill>
              <a:schemeClr val="tx1"/>
            </a:solidFill>
            <a:prstDash val="dash"/>
            <a:miter lim="800000"/>
            <a:headEnd/>
            <a:tailEnd/>
          </a:ln>
        </p:spPr>
      </p:pic>
      <p:pic>
        <p:nvPicPr>
          <p:cNvPr id="48144" name="Picture 16" descr="MCj04325650000[1]"/>
          <p:cNvPicPr>
            <a:picLocks noChangeAspect="1" noChangeArrowheads="1"/>
          </p:cNvPicPr>
          <p:nvPr/>
        </p:nvPicPr>
        <p:blipFill>
          <a:blip r:embed="rId6" cstate="print"/>
          <a:srcRect/>
          <a:stretch>
            <a:fillRect/>
          </a:stretch>
        </p:blipFill>
        <p:spPr bwMode="auto">
          <a:xfrm>
            <a:off x="6677158" y="1982843"/>
            <a:ext cx="1486028" cy="1338153"/>
          </a:xfrm>
          <a:prstGeom prst="rect">
            <a:avLst/>
          </a:prstGeom>
          <a:noFill/>
        </p:spPr>
      </p:pic>
      <p:sp>
        <p:nvSpPr>
          <p:cNvPr id="23" name="Slide Number Placeholder 22"/>
          <p:cNvSpPr>
            <a:spLocks noGrp="1"/>
          </p:cNvSpPr>
          <p:nvPr>
            <p:ph type="sldNum" sz="quarter" idx="12"/>
          </p:nvPr>
        </p:nvSpPr>
        <p:spPr/>
        <p:txBody>
          <a:bodyPr/>
          <a:lstStyle/>
          <a:p>
            <a:fld id="{B6ABF1A7-A054-4565-9046-77AE40BF21F1}"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60</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a:stretch>
            <a:fillRect/>
          </a:stretch>
        </p:blipFill>
        <p:spPr bwMode="auto">
          <a:xfrm>
            <a:off x="5967400" y="1935890"/>
            <a:ext cx="2926004" cy="3640213"/>
          </a:xfrm>
          <a:prstGeom prst="rect">
            <a:avLst/>
          </a:prstGeom>
          <a:noFill/>
          <a:ln w="9525">
            <a:noFill/>
            <a:miter lim="800000"/>
            <a:headEnd/>
            <a:tailEnd/>
          </a:ln>
          <a:effectLst/>
        </p:spPr>
      </p:pic>
      <p:sp>
        <p:nvSpPr>
          <p:cNvPr id="8" name="Rectangle 7"/>
          <p:cNvSpPr/>
          <p:nvPr/>
        </p:nvSpPr>
        <p:spPr>
          <a:xfrm>
            <a:off x="461318" y="1470453"/>
            <a:ext cx="5123936" cy="1371601"/>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07178" y="2512541"/>
            <a:ext cx="428368" cy="1746421"/>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smtClean="0"/>
              <a:t>pseudo-code</a:t>
            </a:r>
            <a:endParaRPr lang="en-US" i="1" baseline="30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61</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a:stretch>
            <a:fillRect/>
          </a:stretch>
        </p:blipFill>
        <p:spPr bwMode="auto">
          <a:xfrm>
            <a:off x="5967400" y="1935890"/>
            <a:ext cx="2926004" cy="3640213"/>
          </a:xfrm>
          <a:prstGeom prst="rect">
            <a:avLst/>
          </a:prstGeom>
          <a:noFill/>
          <a:ln w="9525">
            <a:noFill/>
            <a:miter lim="800000"/>
            <a:headEnd/>
            <a:tailEnd/>
          </a:ln>
          <a:effectLst/>
        </p:spPr>
      </p:pic>
      <p:sp>
        <p:nvSpPr>
          <p:cNvPr id="8" name="Rectangle 7"/>
          <p:cNvSpPr/>
          <p:nvPr/>
        </p:nvSpPr>
        <p:spPr>
          <a:xfrm>
            <a:off x="494269" y="2936788"/>
            <a:ext cx="5115699" cy="1923536"/>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80886" y="2207742"/>
            <a:ext cx="428368" cy="2265404"/>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smtClean="0"/>
              <a:t>pseudo-code</a:t>
            </a:r>
            <a:endParaRPr lang="en-US" i="1" baseline="30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62</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a:stretch>
            <a:fillRect/>
          </a:stretch>
        </p:blipFill>
        <p:spPr bwMode="auto">
          <a:xfrm>
            <a:off x="447290" y="5217640"/>
            <a:ext cx="5876925" cy="838200"/>
          </a:xfrm>
          <a:prstGeom prst="rect">
            <a:avLst/>
          </a:prstGeom>
          <a:noFill/>
          <a:ln w="9525">
            <a:noFill/>
            <a:miter lim="800000"/>
            <a:headEnd/>
            <a:tailEnd/>
          </a:ln>
          <a:effectLst/>
        </p:spPr>
      </p:pic>
      <p:sp>
        <p:nvSpPr>
          <p:cNvPr id="8" name="Rectangle 7"/>
          <p:cNvSpPr/>
          <p:nvPr/>
        </p:nvSpPr>
        <p:spPr>
          <a:xfrm>
            <a:off x="461319" y="494270"/>
            <a:ext cx="2512539" cy="832022"/>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smtClean="0"/>
              <a:t>rules</a:t>
            </a:r>
            <a:endParaRPr lang="en-US" i="1" baseline="30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63</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a:stretch>
            <a:fillRect/>
          </a:stretch>
        </p:blipFill>
        <p:spPr bwMode="auto">
          <a:xfrm>
            <a:off x="452825" y="5233858"/>
            <a:ext cx="6953250" cy="1085850"/>
          </a:xfrm>
          <a:prstGeom prst="rect">
            <a:avLst/>
          </a:prstGeom>
          <a:noFill/>
          <a:ln w="9525">
            <a:noFill/>
            <a:miter lim="800000"/>
            <a:headEnd/>
            <a:tailEnd/>
          </a:ln>
          <a:effectLst/>
        </p:spPr>
      </p:pic>
      <p:sp>
        <p:nvSpPr>
          <p:cNvPr id="8" name="Rectangle 7"/>
          <p:cNvSpPr/>
          <p:nvPr/>
        </p:nvSpPr>
        <p:spPr>
          <a:xfrm>
            <a:off x="469556" y="1441620"/>
            <a:ext cx="5099222" cy="1392195"/>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smtClean="0"/>
              <a:t>rules</a:t>
            </a:r>
            <a:endParaRPr lang="en-US" i="1" baseline="30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64</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6" cstate="print"/>
          <a:srcRect/>
          <a:stretch>
            <a:fillRect/>
          </a:stretch>
        </p:blipFill>
        <p:spPr bwMode="auto">
          <a:xfrm>
            <a:off x="412148" y="5210690"/>
            <a:ext cx="6457950" cy="819150"/>
          </a:xfrm>
          <a:prstGeom prst="rect">
            <a:avLst/>
          </a:prstGeom>
          <a:noFill/>
          <a:ln w="9525">
            <a:noFill/>
            <a:miter lim="800000"/>
            <a:headEnd/>
            <a:tailEnd/>
          </a:ln>
          <a:effectLst/>
        </p:spPr>
      </p:pic>
      <p:sp>
        <p:nvSpPr>
          <p:cNvPr id="10" name="Rectangle 9"/>
          <p:cNvSpPr/>
          <p:nvPr/>
        </p:nvSpPr>
        <p:spPr>
          <a:xfrm>
            <a:off x="453081" y="2916194"/>
            <a:ext cx="5165124" cy="1952367"/>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smtClean="0"/>
              <a:t>rules</a:t>
            </a:r>
            <a:endParaRPr lang="en-US" i="1" baseline="30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65</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sp>
        <p:nvSpPr>
          <p:cNvPr id="10"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smtClean="0"/>
              <a:t>behavior restriction</a:t>
            </a:r>
            <a:endParaRPr lang="en-US" sz="4000" i="1" baseline="30000" dirty="0"/>
          </a:p>
        </p:txBody>
      </p:sp>
      <p:sp>
        <p:nvSpPr>
          <p:cNvPr id="7" name="TextBox 6"/>
          <p:cNvSpPr txBox="1"/>
          <p:nvPr/>
        </p:nvSpPr>
        <p:spPr>
          <a:xfrm>
            <a:off x="515155" y="5022761"/>
            <a:ext cx="7894749" cy="1569660"/>
          </a:xfrm>
          <a:prstGeom prst="rect">
            <a:avLst/>
          </a:prstGeom>
          <a:noFill/>
        </p:spPr>
        <p:txBody>
          <a:bodyPr wrap="square" rtlCol="0">
            <a:spAutoFit/>
          </a:bodyPr>
          <a:lstStyle/>
          <a:p>
            <a:r>
              <a:rPr lang="en-US" sz="2400" dirty="0" smtClean="0"/>
              <a:t>With these rules  we can prove availability</a:t>
            </a:r>
          </a:p>
          <a:p>
            <a:endParaRPr lang="en-US" sz="2400" dirty="0" smtClean="0"/>
          </a:p>
          <a:p>
            <a:r>
              <a:rPr lang="en-US" sz="2400" dirty="0" smtClean="0"/>
              <a:t>To prove correctness, we need to restrict nodes’ behavior </a:t>
            </a:r>
            <a:r>
              <a:rPr lang="en-US" sz="2400" dirty="0" err="1" smtClean="0"/>
              <a:t>wrt</a:t>
            </a:r>
            <a:r>
              <a:rPr lang="en-US" sz="2400" dirty="0" smtClean="0"/>
              <a:t>.</a:t>
            </a:r>
          </a:p>
          <a:p>
            <a:r>
              <a:rPr lang="en-US" sz="2400" b="1" dirty="0" err="1" smtClean="0"/>
              <a:t>Bcast</a:t>
            </a:r>
            <a:r>
              <a:rPr lang="en-US" sz="2400" b="1" dirty="0" smtClean="0"/>
              <a:t> </a:t>
            </a:r>
            <a:r>
              <a:rPr lang="en-US" sz="2400" dirty="0" smtClean="0"/>
              <a:t> and </a:t>
            </a:r>
            <a:r>
              <a:rPr lang="en-US" sz="2400" b="1" dirty="0" smtClean="0"/>
              <a:t>Neighbor</a:t>
            </a:r>
            <a:r>
              <a:rPr lang="en-US" sz="2400" dirty="0" smtClean="0"/>
              <a:t> events</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66</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6" cstate="print"/>
          <a:srcRect/>
          <a:stretch>
            <a:fillRect/>
          </a:stretch>
        </p:blipFill>
        <p:spPr bwMode="auto">
          <a:xfrm>
            <a:off x="444973" y="5136935"/>
            <a:ext cx="8105775" cy="1362075"/>
          </a:xfrm>
          <a:prstGeom prst="rect">
            <a:avLst/>
          </a:prstGeom>
          <a:noFill/>
          <a:ln w="9525">
            <a:noFill/>
            <a:miter lim="800000"/>
            <a:headEnd/>
            <a:tailEnd/>
          </a:ln>
          <a:effectLst/>
        </p:spPr>
      </p:pic>
      <p:sp>
        <p:nvSpPr>
          <p:cNvPr id="9" name="Rectangle 8"/>
          <p:cNvSpPr/>
          <p:nvPr/>
        </p:nvSpPr>
        <p:spPr>
          <a:xfrm>
            <a:off x="766120" y="1029730"/>
            <a:ext cx="2125362" cy="280086"/>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119" y="2001795"/>
            <a:ext cx="2224216" cy="280086"/>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6118" y="2520780"/>
            <a:ext cx="4819135" cy="321274"/>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47286" y="274638"/>
            <a:ext cx="45967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b="1" dirty="0" err="1" smtClean="0"/>
              <a:t>Bcast</a:t>
            </a:r>
            <a:r>
              <a:rPr lang="en-US" sz="3600" dirty="0" smtClean="0"/>
              <a:t> restriction</a:t>
            </a:r>
            <a:endParaRPr lang="en-US" sz="3600" i="1" baseline="30000" dirty="0"/>
          </a:p>
        </p:txBody>
      </p:sp>
      <p:sp>
        <p:nvSpPr>
          <p:cNvPr id="12" name="Rectangle 11"/>
          <p:cNvSpPr/>
          <p:nvPr/>
        </p:nvSpPr>
        <p:spPr>
          <a:xfrm>
            <a:off x="1369280" y="5388450"/>
            <a:ext cx="1966349" cy="296214"/>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249799" y="2491530"/>
            <a:ext cx="2515240" cy="1261884"/>
          </a:xfrm>
          <a:prstGeom prst="rect">
            <a:avLst/>
          </a:prstGeom>
          <a:noFill/>
        </p:spPr>
        <p:txBody>
          <a:bodyPr wrap="square" rtlCol="0">
            <a:spAutoFit/>
          </a:bodyPr>
          <a:lstStyle/>
          <a:p>
            <a:r>
              <a:rPr lang="en-US" sz="2800" dirty="0" smtClean="0">
                <a:solidFill>
                  <a:schemeClr val="accent1"/>
                </a:solidFill>
              </a:rPr>
              <a:t>First attempt:</a:t>
            </a:r>
          </a:p>
          <a:p>
            <a:r>
              <a:rPr lang="en-US" sz="2400" dirty="0" smtClean="0">
                <a:solidFill>
                  <a:schemeClr val="accent1"/>
                </a:solidFill>
              </a:rPr>
              <a:t>Every </a:t>
            </a:r>
            <a:r>
              <a:rPr lang="en-US" sz="2400" b="1" dirty="0" err="1" smtClean="0">
                <a:solidFill>
                  <a:schemeClr val="accent1"/>
                </a:solidFill>
              </a:rPr>
              <a:t>Bcast</a:t>
            </a:r>
            <a:r>
              <a:rPr lang="en-US" sz="2400" b="1" dirty="0" smtClean="0">
                <a:solidFill>
                  <a:schemeClr val="accent1"/>
                </a:solidFill>
              </a:rPr>
              <a:t> </a:t>
            </a:r>
            <a:r>
              <a:rPr lang="en-US" sz="2400" dirty="0" smtClean="0">
                <a:solidFill>
                  <a:schemeClr val="accent1"/>
                </a:solidFill>
              </a:rPr>
              <a:t>is one</a:t>
            </a:r>
          </a:p>
          <a:p>
            <a:r>
              <a:rPr lang="en-US" sz="2400" dirty="0" smtClean="0">
                <a:solidFill>
                  <a:schemeClr val="accent1"/>
                </a:solidFill>
              </a:rPr>
              <a:t>these three events</a:t>
            </a:r>
          </a:p>
        </p:txBody>
      </p:sp>
      <p:cxnSp>
        <p:nvCxnSpPr>
          <p:cNvPr id="17" name="Straight Arrow Connector 16"/>
          <p:cNvCxnSpPr>
            <a:stCxn id="12" idx="3"/>
          </p:cNvCxnSpPr>
          <p:nvPr/>
        </p:nvCxnSpPr>
        <p:spPr>
          <a:xfrm flipV="1">
            <a:off x="3335629" y="3609976"/>
            <a:ext cx="3679547" cy="1926581"/>
          </a:xfrm>
          <a:prstGeom prst="straightConnector1">
            <a:avLst/>
          </a:prstGeom>
          <a:ln>
            <a:solidFill>
              <a:srgbClr val="FC9C1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1" idx="3"/>
          </p:cNvCxnSpPr>
          <p:nvPr/>
        </p:nvCxnSpPr>
        <p:spPr>
          <a:xfrm rot="16200000" flipV="1">
            <a:off x="5338252" y="2928419"/>
            <a:ext cx="1109535" cy="615531"/>
          </a:xfrm>
          <a:prstGeom prst="straightConnector1">
            <a:avLst/>
          </a:prstGeom>
          <a:ln>
            <a:solidFill>
              <a:srgbClr val="FC9C1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0" idx="3"/>
          </p:cNvCxnSpPr>
          <p:nvPr/>
        </p:nvCxnSpPr>
        <p:spPr>
          <a:xfrm rot="10800000">
            <a:off x="2990336" y="2141838"/>
            <a:ext cx="3210449" cy="1649114"/>
          </a:xfrm>
          <a:prstGeom prst="straightConnector1">
            <a:avLst/>
          </a:prstGeom>
          <a:ln>
            <a:solidFill>
              <a:srgbClr val="FC9C1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9" idx="3"/>
          </p:cNvCxnSpPr>
          <p:nvPr/>
        </p:nvCxnSpPr>
        <p:spPr>
          <a:xfrm rot="10800000">
            <a:off x="2891482" y="1169774"/>
            <a:ext cx="3309302" cy="2621179"/>
          </a:xfrm>
          <a:prstGeom prst="straightConnector1">
            <a:avLst/>
          </a:prstGeom>
          <a:ln>
            <a:solidFill>
              <a:srgbClr val="FC9C1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67</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6" cstate="print"/>
          <a:srcRect/>
          <a:stretch>
            <a:fillRect/>
          </a:stretch>
        </p:blipFill>
        <p:spPr bwMode="auto">
          <a:xfrm>
            <a:off x="444973" y="5136935"/>
            <a:ext cx="8105775" cy="1362075"/>
          </a:xfrm>
          <a:prstGeom prst="rect">
            <a:avLst/>
          </a:prstGeom>
          <a:noFill/>
          <a:ln w="9525">
            <a:noFill/>
            <a:miter lim="800000"/>
            <a:headEnd/>
            <a:tailEnd/>
          </a:ln>
          <a:effectLst/>
        </p:spPr>
      </p:pic>
      <p:sp>
        <p:nvSpPr>
          <p:cNvPr id="9" name="Rectangle 8"/>
          <p:cNvSpPr/>
          <p:nvPr/>
        </p:nvSpPr>
        <p:spPr>
          <a:xfrm>
            <a:off x="766120" y="1029730"/>
            <a:ext cx="2125362" cy="280086"/>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119" y="2001795"/>
            <a:ext cx="2224216" cy="280086"/>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6118" y="2520780"/>
            <a:ext cx="4819135" cy="321274"/>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47286" y="274638"/>
            <a:ext cx="45967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b="1" dirty="0" err="1" smtClean="0"/>
              <a:t>Bcast</a:t>
            </a:r>
            <a:r>
              <a:rPr lang="en-US" sz="3600" dirty="0" smtClean="0"/>
              <a:t> restriction</a:t>
            </a:r>
            <a:endParaRPr lang="en-US" sz="3600" i="1" baseline="30000" dirty="0"/>
          </a:p>
        </p:txBody>
      </p:sp>
      <p:sp>
        <p:nvSpPr>
          <p:cNvPr id="12" name="Rectangle 11"/>
          <p:cNvSpPr/>
          <p:nvPr/>
        </p:nvSpPr>
        <p:spPr>
          <a:xfrm>
            <a:off x="1369280" y="5388450"/>
            <a:ext cx="1966349" cy="296214"/>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249799" y="2491530"/>
            <a:ext cx="2515240" cy="1261884"/>
          </a:xfrm>
          <a:prstGeom prst="rect">
            <a:avLst/>
          </a:prstGeom>
          <a:noFill/>
        </p:spPr>
        <p:txBody>
          <a:bodyPr wrap="square" rtlCol="0">
            <a:spAutoFit/>
          </a:bodyPr>
          <a:lstStyle/>
          <a:p>
            <a:r>
              <a:rPr lang="en-US" sz="2800" dirty="0" smtClean="0">
                <a:solidFill>
                  <a:schemeClr val="accent1"/>
                </a:solidFill>
              </a:rPr>
              <a:t>First attempt:</a:t>
            </a:r>
            <a:endParaRPr lang="en-US" sz="2400" dirty="0" smtClean="0">
              <a:solidFill>
                <a:schemeClr val="accent1"/>
              </a:solidFill>
            </a:endParaRPr>
          </a:p>
          <a:p>
            <a:r>
              <a:rPr lang="en-US" sz="2400" dirty="0" smtClean="0">
                <a:solidFill>
                  <a:schemeClr val="accent1"/>
                </a:solidFill>
              </a:rPr>
              <a:t>Every </a:t>
            </a:r>
            <a:r>
              <a:rPr lang="en-US" sz="2400" b="1" dirty="0" err="1" smtClean="0">
                <a:solidFill>
                  <a:schemeClr val="accent1"/>
                </a:solidFill>
              </a:rPr>
              <a:t>Bcast</a:t>
            </a:r>
            <a:r>
              <a:rPr lang="en-US" sz="2400" b="1" dirty="0" smtClean="0">
                <a:solidFill>
                  <a:schemeClr val="accent1"/>
                </a:solidFill>
              </a:rPr>
              <a:t> </a:t>
            </a:r>
            <a:r>
              <a:rPr lang="en-US" sz="2400" dirty="0" smtClean="0">
                <a:solidFill>
                  <a:schemeClr val="accent1"/>
                </a:solidFill>
              </a:rPr>
              <a:t>is one</a:t>
            </a:r>
          </a:p>
          <a:p>
            <a:r>
              <a:rPr lang="en-US" sz="2400" dirty="0" smtClean="0">
                <a:solidFill>
                  <a:schemeClr val="accent1"/>
                </a:solidFill>
              </a:rPr>
              <a:t>these three events</a:t>
            </a:r>
          </a:p>
        </p:txBody>
      </p:sp>
      <p:cxnSp>
        <p:nvCxnSpPr>
          <p:cNvPr id="17" name="Straight Arrow Connector 16"/>
          <p:cNvCxnSpPr>
            <a:stCxn id="12" idx="3"/>
          </p:cNvCxnSpPr>
          <p:nvPr/>
        </p:nvCxnSpPr>
        <p:spPr>
          <a:xfrm flipV="1">
            <a:off x="3335629" y="3609976"/>
            <a:ext cx="3679547" cy="1926581"/>
          </a:xfrm>
          <a:prstGeom prst="straightConnector1">
            <a:avLst/>
          </a:prstGeom>
          <a:ln>
            <a:solidFill>
              <a:srgbClr val="FC9C1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1" idx="3"/>
          </p:cNvCxnSpPr>
          <p:nvPr/>
        </p:nvCxnSpPr>
        <p:spPr>
          <a:xfrm rot="16200000" flipV="1">
            <a:off x="5338252" y="2928419"/>
            <a:ext cx="1109535" cy="615531"/>
          </a:xfrm>
          <a:prstGeom prst="straightConnector1">
            <a:avLst/>
          </a:prstGeom>
          <a:ln>
            <a:solidFill>
              <a:srgbClr val="FC9C1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0" idx="3"/>
          </p:cNvCxnSpPr>
          <p:nvPr/>
        </p:nvCxnSpPr>
        <p:spPr>
          <a:xfrm rot="10800000">
            <a:off x="2990336" y="2141838"/>
            <a:ext cx="3210449" cy="1649114"/>
          </a:xfrm>
          <a:prstGeom prst="straightConnector1">
            <a:avLst/>
          </a:prstGeom>
          <a:ln>
            <a:solidFill>
              <a:srgbClr val="FC9C1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9" idx="3"/>
          </p:cNvCxnSpPr>
          <p:nvPr/>
        </p:nvCxnSpPr>
        <p:spPr>
          <a:xfrm rot="10800000">
            <a:off x="2891482" y="1169774"/>
            <a:ext cx="3309302" cy="2621179"/>
          </a:xfrm>
          <a:prstGeom prst="straightConnector1">
            <a:avLst/>
          </a:prstGeom>
          <a:ln>
            <a:solidFill>
              <a:srgbClr val="FC9C1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09552" y="5057784"/>
            <a:ext cx="7934348" cy="1537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Too restrictive!</a:t>
            </a:r>
          </a:p>
          <a:p>
            <a:pPr algn="ctr"/>
            <a:r>
              <a:rPr lang="en-US" sz="2800" dirty="0" smtClean="0"/>
              <a:t>No other protocol can be executed by the nodes</a:t>
            </a:r>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68</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6" cstate="print"/>
          <a:srcRect/>
          <a:stretch>
            <a:fillRect/>
          </a:stretch>
        </p:blipFill>
        <p:spPr bwMode="auto">
          <a:xfrm>
            <a:off x="131806" y="5147749"/>
            <a:ext cx="7639050" cy="1323975"/>
          </a:xfrm>
          <a:prstGeom prst="rect">
            <a:avLst/>
          </a:prstGeom>
          <a:noFill/>
          <a:ln w="9525">
            <a:noFill/>
            <a:miter lim="800000"/>
            <a:headEnd/>
            <a:tailEnd/>
          </a:ln>
          <a:effectLst/>
        </p:spPr>
      </p:pic>
      <p:sp>
        <p:nvSpPr>
          <p:cNvPr id="10" name="Rectangle 9"/>
          <p:cNvSpPr/>
          <p:nvPr/>
        </p:nvSpPr>
        <p:spPr>
          <a:xfrm>
            <a:off x="766118" y="2520780"/>
            <a:ext cx="4819135" cy="321274"/>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dirty="0" err="1" smtClean="0"/>
              <a:t>composability</a:t>
            </a:r>
            <a:endParaRPr lang="en-US" sz="3600" i="1" baseline="30000" dirty="0"/>
          </a:p>
        </p:txBody>
      </p:sp>
      <p:sp>
        <p:nvSpPr>
          <p:cNvPr id="9" name="TextBox 8"/>
          <p:cNvSpPr txBox="1"/>
          <p:nvPr/>
        </p:nvSpPr>
        <p:spPr>
          <a:xfrm>
            <a:off x="6249799" y="2306972"/>
            <a:ext cx="2515240" cy="2062103"/>
          </a:xfrm>
          <a:prstGeom prst="rect">
            <a:avLst/>
          </a:prstGeom>
          <a:noFill/>
        </p:spPr>
        <p:txBody>
          <a:bodyPr wrap="square" rtlCol="0">
            <a:spAutoFit/>
          </a:bodyPr>
          <a:lstStyle/>
          <a:p>
            <a:r>
              <a:rPr lang="en-US" sz="2800" dirty="0" smtClean="0">
                <a:solidFill>
                  <a:schemeClr val="accent1"/>
                </a:solidFill>
              </a:rPr>
              <a:t>Better solution:</a:t>
            </a:r>
            <a:endParaRPr lang="en-US" sz="2400" dirty="0" smtClean="0">
              <a:solidFill>
                <a:schemeClr val="accent1"/>
              </a:solidFill>
            </a:endParaRPr>
          </a:p>
          <a:p>
            <a:r>
              <a:rPr lang="en-US" sz="2000" b="1" dirty="0" err="1" smtClean="0">
                <a:solidFill>
                  <a:schemeClr val="accent1"/>
                </a:solidFill>
              </a:rPr>
              <a:t>Bcast</a:t>
            </a:r>
            <a:r>
              <a:rPr lang="en-US" sz="2000" b="1" dirty="0" smtClean="0">
                <a:solidFill>
                  <a:schemeClr val="accent1"/>
                </a:solidFill>
              </a:rPr>
              <a:t> </a:t>
            </a:r>
            <a:r>
              <a:rPr lang="en-US" sz="2000" dirty="0" smtClean="0">
                <a:solidFill>
                  <a:schemeClr val="accent1"/>
                </a:solidFill>
              </a:rPr>
              <a:t>of particular</a:t>
            </a:r>
          </a:p>
          <a:p>
            <a:r>
              <a:rPr lang="en-US" sz="2000" dirty="0" smtClean="0">
                <a:solidFill>
                  <a:schemeClr val="accent1"/>
                </a:solidFill>
              </a:rPr>
              <a:t>authenticators</a:t>
            </a:r>
          </a:p>
          <a:p>
            <a:r>
              <a:rPr lang="en-US" sz="2000" dirty="0" smtClean="0">
                <a:solidFill>
                  <a:schemeClr val="accent1"/>
                </a:solidFill>
              </a:rPr>
              <a:t>has to be the authentication message</a:t>
            </a:r>
          </a:p>
        </p:txBody>
      </p:sp>
      <p:sp>
        <p:nvSpPr>
          <p:cNvPr id="11" name="Rectangle 10"/>
          <p:cNvSpPr/>
          <p:nvPr/>
        </p:nvSpPr>
        <p:spPr>
          <a:xfrm>
            <a:off x="1413468" y="5382824"/>
            <a:ext cx="4433659" cy="321274"/>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ABF1A7-A054-4565-9046-77AE40BF21F1}" type="slidenum">
              <a:rPr lang="en-US" smtClean="0"/>
              <a:pPr/>
              <a:t>69</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467089" y="533257"/>
            <a:ext cx="2647950" cy="7715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434266" y="1487435"/>
            <a:ext cx="5172075" cy="13144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print"/>
          <a:srcRect/>
          <a:stretch>
            <a:fillRect/>
          </a:stretch>
        </p:blipFill>
        <p:spPr bwMode="auto">
          <a:xfrm>
            <a:off x="450742" y="2968194"/>
            <a:ext cx="5200650" cy="1905000"/>
          </a:xfrm>
          <a:prstGeom prst="rect">
            <a:avLst/>
          </a:prstGeom>
          <a:noFill/>
          <a:ln w="9525">
            <a:noFill/>
            <a:miter lim="800000"/>
            <a:headEnd/>
            <a:tailEnd/>
          </a:ln>
          <a:effectLst/>
        </p:spPr>
      </p:pic>
      <p:pic>
        <p:nvPicPr>
          <p:cNvPr id="14338" name="Picture 2"/>
          <p:cNvPicPr>
            <a:picLocks noChangeAspect="1" noChangeArrowheads="1"/>
          </p:cNvPicPr>
          <p:nvPr/>
        </p:nvPicPr>
        <p:blipFill>
          <a:blip r:embed="rId6" cstate="print"/>
          <a:srcRect/>
          <a:stretch>
            <a:fillRect/>
          </a:stretch>
        </p:blipFill>
        <p:spPr bwMode="auto">
          <a:xfrm>
            <a:off x="403525" y="5142600"/>
            <a:ext cx="8353425" cy="1400175"/>
          </a:xfrm>
          <a:prstGeom prst="rect">
            <a:avLst/>
          </a:prstGeom>
          <a:noFill/>
          <a:ln w="9525">
            <a:noFill/>
            <a:miter lim="800000"/>
            <a:headEnd/>
            <a:tailEnd/>
          </a:ln>
          <a:effectLst/>
        </p:spPr>
      </p:pic>
      <p:sp>
        <p:nvSpPr>
          <p:cNvPr id="8" name="Rectangle 7"/>
          <p:cNvSpPr/>
          <p:nvPr/>
        </p:nvSpPr>
        <p:spPr>
          <a:xfrm flipV="1">
            <a:off x="1103870" y="4283675"/>
            <a:ext cx="4514335" cy="568409"/>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47286" y="274638"/>
            <a:ext cx="4139514" cy="1143000"/>
          </a:xfrm>
        </p:spPr>
        <p:txBody>
          <a:bodyPr>
            <a:normAutofit fontScale="90000"/>
          </a:bodyPr>
          <a:lstStyle/>
          <a:p>
            <a:pPr algn="l"/>
            <a:r>
              <a:rPr lang="en-US" dirty="0" smtClean="0"/>
              <a:t>Protocol </a:t>
            </a:r>
            <a:r>
              <a:rPr lang="en-US" i="1" dirty="0" smtClean="0"/>
              <a:t>P</a:t>
            </a:r>
            <a:r>
              <a:rPr lang="en-US" i="1" baseline="30000" dirty="0" smtClean="0"/>
              <a:t>CR/TL</a:t>
            </a:r>
            <a:r>
              <a:rPr lang="en-US" dirty="0" smtClean="0"/>
              <a:t>:</a:t>
            </a:r>
            <a:br>
              <a:rPr lang="en-US" dirty="0" smtClean="0"/>
            </a:br>
            <a:r>
              <a:rPr lang="en-US" sz="3600" b="1" dirty="0" smtClean="0"/>
              <a:t>Neighbor</a:t>
            </a:r>
            <a:r>
              <a:rPr lang="en-US" sz="3600" dirty="0" smtClean="0"/>
              <a:t> restriction</a:t>
            </a:r>
            <a:endParaRPr lang="en-US" i="1" baseline="30000" dirty="0"/>
          </a:p>
        </p:txBody>
      </p:sp>
      <p:sp>
        <p:nvSpPr>
          <p:cNvPr id="9" name="TextBox 8"/>
          <p:cNvSpPr txBox="1"/>
          <p:nvPr/>
        </p:nvSpPr>
        <p:spPr>
          <a:xfrm>
            <a:off x="6258187" y="3481431"/>
            <a:ext cx="2515240" cy="1569660"/>
          </a:xfrm>
          <a:prstGeom prst="rect">
            <a:avLst/>
          </a:prstGeom>
          <a:noFill/>
        </p:spPr>
        <p:txBody>
          <a:bodyPr wrap="square" rtlCol="0">
            <a:spAutoFit/>
          </a:bodyPr>
          <a:lstStyle/>
          <a:p>
            <a:r>
              <a:rPr lang="en-US" sz="2400" dirty="0" smtClean="0">
                <a:solidFill>
                  <a:schemeClr val="accent1"/>
                </a:solidFill>
              </a:rPr>
              <a:t>Every </a:t>
            </a:r>
            <a:r>
              <a:rPr lang="en-US" sz="2400" b="1" dirty="0" smtClean="0">
                <a:solidFill>
                  <a:schemeClr val="accent1"/>
                </a:solidFill>
              </a:rPr>
              <a:t>Neighbor </a:t>
            </a:r>
            <a:r>
              <a:rPr lang="en-US" sz="2400" dirty="0" smtClean="0">
                <a:solidFill>
                  <a:schemeClr val="accent1"/>
                </a:solidFill>
              </a:rPr>
              <a:t> event has to be one of these two</a:t>
            </a:r>
          </a:p>
          <a:p>
            <a:r>
              <a:rPr lang="en-US" sz="2400" dirty="0" smtClean="0">
                <a:solidFill>
                  <a:schemeClr val="accent1"/>
                </a:solidFill>
              </a:rPr>
              <a:t>events</a:t>
            </a:r>
            <a:endParaRPr lang="en-US" sz="2000" dirty="0" smtClean="0">
              <a:solidFill>
                <a:schemeClr val="accent1"/>
              </a:solidFill>
            </a:endParaRPr>
          </a:p>
        </p:txBody>
      </p:sp>
      <p:sp>
        <p:nvSpPr>
          <p:cNvPr id="11" name="Rectangle 10"/>
          <p:cNvSpPr/>
          <p:nvPr/>
        </p:nvSpPr>
        <p:spPr>
          <a:xfrm flipV="1">
            <a:off x="1449217" y="5384030"/>
            <a:ext cx="2787223" cy="303705"/>
          </a:xfrm>
          <a:prstGeom prst="rect">
            <a:avLst/>
          </a:prstGeom>
          <a:solidFill>
            <a:srgbClr val="FC9C1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Attacking ND:</a:t>
            </a:r>
            <a:br>
              <a:rPr lang="en-US" dirty="0" smtClean="0"/>
            </a:br>
            <a:r>
              <a:rPr lang="en-US" sz="4000" dirty="0" smtClean="0"/>
              <a:t>Routing in Sensor Networks</a:t>
            </a:r>
            <a:endParaRPr lang="en-US"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7</a:t>
            </a:fld>
            <a:endParaRPr lang="en-US"/>
          </a:p>
        </p:txBody>
      </p:sp>
      <p:grpSp>
        <p:nvGrpSpPr>
          <p:cNvPr id="235" name="Group 234"/>
          <p:cNvGrpSpPr/>
          <p:nvPr/>
        </p:nvGrpSpPr>
        <p:grpSpPr>
          <a:xfrm>
            <a:off x="625464" y="1635120"/>
            <a:ext cx="7617025" cy="3113579"/>
            <a:chOff x="870774" y="2244811"/>
            <a:chExt cx="7617025" cy="3113579"/>
          </a:xfrm>
        </p:grpSpPr>
        <p:grpSp>
          <p:nvGrpSpPr>
            <p:cNvPr id="8" name="Group 461"/>
            <p:cNvGrpSpPr/>
            <p:nvPr/>
          </p:nvGrpSpPr>
          <p:grpSpPr>
            <a:xfrm>
              <a:off x="942845" y="2361815"/>
              <a:ext cx="7437305" cy="2939933"/>
              <a:chOff x="1389061" y="2571744"/>
              <a:chExt cx="5865855" cy="2257433"/>
            </a:xfrm>
          </p:grpSpPr>
          <p:sp>
            <p:nvSpPr>
              <p:cNvPr id="9" name="Oval 31"/>
              <p:cNvSpPr>
                <a:spLocks noChangeAspect="1" noChangeArrowheads="1"/>
              </p:cNvSpPr>
              <p:nvPr/>
            </p:nvSpPr>
            <p:spPr bwMode="auto">
              <a:xfrm>
                <a:off x="1389061" y="2671765"/>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0" name="Oval 31"/>
              <p:cNvSpPr>
                <a:spLocks noChangeAspect="1" noChangeArrowheads="1"/>
              </p:cNvSpPr>
              <p:nvPr/>
            </p:nvSpPr>
            <p:spPr bwMode="auto">
              <a:xfrm>
                <a:off x="1643042"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1" name="Oval 31"/>
              <p:cNvSpPr>
                <a:spLocks noChangeAspect="1" noChangeArrowheads="1"/>
              </p:cNvSpPr>
              <p:nvPr/>
            </p:nvSpPr>
            <p:spPr bwMode="auto">
              <a:xfrm>
                <a:off x="1928794" y="278605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2" name="Oval 31"/>
              <p:cNvSpPr>
                <a:spLocks noChangeAspect="1" noChangeArrowheads="1"/>
              </p:cNvSpPr>
              <p:nvPr/>
            </p:nvSpPr>
            <p:spPr bwMode="auto">
              <a:xfrm>
                <a:off x="2071670" y="342900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3" name="Oval 31"/>
              <p:cNvSpPr>
                <a:spLocks noChangeAspect="1" noChangeArrowheads="1"/>
              </p:cNvSpPr>
              <p:nvPr/>
            </p:nvSpPr>
            <p:spPr bwMode="auto">
              <a:xfrm>
                <a:off x="2214546" y="257174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4" name="Oval 31"/>
              <p:cNvSpPr>
                <a:spLocks noChangeAspect="1" noChangeArrowheads="1"/>
              </p:cNvSpPr>
              <p:nvPr/>
            </p:nvSpPr>
            <p:spPr bwMode="auto">
              <a:xfrm>
                <a:off x="2428860" y="378619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5" name="Oval 31"/>
              <p:cNvSpPr>
                <a:spLocks noChangeAspect="1" noChangeArrowheads="1"/>
              </p:cNvSpPr>
              <p:nvPr/>
            </p:nvSpPr>
            <p:spPr bwMode="auto">
              <a:xfrm>
                <a:off x="2428860" y="300037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6" name="Oval 31"/>
              <p:cNvSpPr>
                <a:spLocks noChangeAspect="1" noChangeArrowheads="1"/>
              </p:cNvSpPr>
              <p:nvPr/>
            </p:nvSpPr>
            <p:spPr bwMode="auto">
              <a:xfrm>
                <a:off x="2714612" y="342900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7" name="Oval 31"/>
              <p:cNvSpPr>
                <a:spLocks noChangeAspect="1" noChangeArrowheads="1"/>
              </p:cNvSpPr>
              <p:nvPr/>
            </p:nvSpPr>
            <p:spPr bwMode="auto">
              <a:xfrm>
                <a:off x="3071802"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8" name="Oval 31"/>
              <p:cNvSpPr>
                <a:spLocks noChangeAspect="1" noChangeArrowheads="1"/>
              </p:cNvSpPr>
              <p:nvPr/>
            </p:nvSpPr>
            <p:spPr bwMode="auto">
              <a:xfrm>
                <a:off x="2714612" y="392906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9" name="Oval 31"/>
              <p:cNvSpPr>
                <a:spLocks noChangeAspect="1" noChangeArrowheads="1"/>
              </p:cNvSpPr>
              <p:nvPr/>
            </p:nvSpPr>
            <p:spPr bwMode="auto">
              <a:xfrm>
                <a:off x="1714480"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0" name="Oval 31"/>
              <p:cNvSpPr>
                <a:spLocks noChangeAspect="1" noChangeArrowheads="1"/>
              </p:cNvSpPr>
              <p:nvPr/>
            </p:nvSpPr>
            <p:spPr bwMode="auto">
              <a:xfrm>
                <a:off x="2071670" y="400050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1" name="Oval 31"/>
              <p:cNvSpPr>
                <a:spLocks noChangeAspect="1" noChangeArrowheads="1"/>
              </p:cNvSpPr>
              <p:nvPr/>
            </p:nvSpPr>
            <p:spPr bwMode="auto">
              <a:xfrm>
                <a:off x="3071802" y="285749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2" name="Oval 31"/>
              <p:cNvSpPr>
                <a:spLocks noChangeAspect="1" noChangeArrowheads="1"/>
              </p:cNvSpPr>
              <p:nvPr/>
            </p:nvSpPr>
            <p:spPr bwMode="auto">
              <a:xfrm>
                <a:off x="4286248"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3" name="Oval 31"/>
              <p:cNvSpPr>
                <a:spLocks noChangeAspect="1" noChangeArrowheads="1"/>
              </p:cNvSpPr>
              <p:nvPr/>
            </p:nvSpPr>
            <p:spPr bwMode="auto">
              <a:xfrm>
                <a:off x="3428992" y="350043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4" name="Oval 31"/>
              <p:cNvSpPr>
                <a:spLocks noChangeAspect="1" noChangeArrowheads="1"/>
              </p:cNvSpPr>
              <p:nvPr/>
            </p:nvSpPr>
            <p:spPr bwMode="auto">
              <a:xfrm>
                <a:off x="3929058"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5" name="Oval 31"/>
              <p:cNvSpPr>
                <a:spLocks noChangeAspect="1" noChangeArrowheads="1"/>
              </p:cNvSpPr>
              <p:nvPr/>
            </p:nvSpPr>
            <p:spPr bwMode="auto">
              <a:xfrm>
                <a:off x="3714744" y="400050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6" name="Oval 31"/>
              <p:cNvSpPr>
                <a:spLocks noChangeAspect="1" noChangeArrowheads="1"/>
              </p:cNvSpPr>
              <p:nvPr/>
            </p:nvSpPr>
            <p:spPr bwMode="auto">
              <a:xfrm>
                <a:off x="4000496" y="371475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7" name="Oval 31"/>
              <p:cNvSpPr>
                <a:spLocks noChangeAspect="1" noChangeArrowheads="1"/>
              </p:cNvSpPr>
              <p:nvPr/>
            </p:nvSpPr>
            <p:spPr bwMode="auto">
              <a:xfrm>
                <a:off x="4572000" y="407194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8" name="Oval 31"/>
              <p:cNvSpPr>
                <a:spLocks noChangeAspect="1" noChangeArrowheads="1"/>
              </p:cNvSpPr>
              <p:nvPr/>
            </p:nvSpPr>
            <p:spPr bwMode="auto">
              <a:xfrm>
                <a:off x="4143372" y="435769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9" name="Oval 31"/>
              <p:cNvSpPr>
                <a:spLocks noChangeAspect="1" noChangeArrowheads="1"/>
              </p:cNvSpPr>
              <p:nvPr/>
            </p:nvSpPr>
            <p:spPr bwMode="auto">
              <a:xfrm>
                <a:off x="4786314"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0" name="Oval 31"/>
              <p:cNvSpPr>
                <a:spLocks noChangeAspect="1" noChangeArrowheads="1"/>
              </p:cNvSpPr>
              <p:nvPr/>
            </p:nvSpPr>
            <p:spPr bwMode="auto">
              <a:xfrm>
                <a:off x="5286380" y="457200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1" name="Oval 31"/>
              <p:cNvSpPr>
                <a:spLocks noChangeAspect="1" noChangeArrowheads="1"/>
              </p:cNvSpPr>
              <p:nvPr/>
            </p:nvSpPr>
            <p:spPr bwMode="auto">
              <a:xfrm>
                <a:off x="478631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2" name="Oval 31"/>
              <p:cNvSpPr>
                <a:spLocks noChangeAspect="1" noChangeArrowheads="1"/>
              </p:cNvSpPr>
              <p:nvPr/>
            </p:nvSpPr>
            <p:spPr bwMode="auto">
              <a:xfrm>
                <a:off x="5929322"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3" name="Oval 31"/>
              <p:cNvSpPr>
                <a:spLocks noChangeAspect="1" noChangeArrowheads="1"/>
              </p:cNvSpPr>
              <p:nvPr/>
            </p:nvSpPr>
            <p:spPr bwMode="auto">
              <a:xfrm>
                <a:off x="5929322"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4" name="Oval 31"/>
              <p:cNvSpPr>
                <a:spLocks noChangeAspect="1" noChangeArrowheads="1"/>
              </p:cNvSpPr>
              <p:nvPr/>
            </p:nvSpPr>
            <p:spPr bwMode="auto">
              <a:xfrm>
                <a:off x="6643702" y="435769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5" name="Oval 31"/>
              <p:cNvSpPr>
                <a:spLocks noChangeAspect="1" noChangeArrowheads="1"/>
              </p:cNvSpPr>
              <p:nvPr/>
            </p:nvSpPr>
            <p:spPr bwMode="auto">
              <a:xfrm>
                <a:off x="6357950"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6" name="Oval 31"/>
              <p:cNvSpPr>
                <a:spLocks noChangeAspect="1" noChangeArrowheads="1"/>
              </p:cNvSpPr>
              <p:nvPr/>
            </p:nvSpPr>
            <p:spPr bwMode="auto">
              <a:xfrm>
                <a:off x="6215074"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7" name="Oval 31"/>
              <p:cNvSpPr>
                <a:spLocks noChangeAspect="1" noChangeArrowheads="1"/>
              </p:cNvSpPr>
              <p:nvPr/>
            </p:nvSpPr>
            <p:spPr bwMode="auto">
              <a:xfrm>
                <a:off x="585788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8" name="Oval 31"/>
              <p:cNvSpPr>
                <a:spLocks noChangeAspect="1" noChangeArrowheads="1"/>
              </p:cNvSpPr>
              <p:nvPr/>
            </p:nvSpPr>
            <p:spPr bwMode="auto">
              <a:xfrm>
                <a:off x="5286380"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9" name="Oval 31"/>
              <p:cNvSpPr>
                <a:spLocks noChangeAspect="1" noChangeArrowheads="1"/>
              </p:cNvSpPr>
              <p:nvPr/>
            </p:nvSpPr>
            <p:spPr bwMode="auto">
              <a:xfrm>
                <a:off x="5500694"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0" name="Oval 31"/>
              <p:cNvSpPr>
                <a:spLocks noChangeAspect="1" noChangeArrowheads="1"/>
              </p:cNvSpPr>
              <p:nvPr/>
            </p:nvSpPr>
            <p:spPr bwMode="auto">
              <a:xfrm>
                <a:off x="5143504" y="292893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1" name="Oval 31"/>
              <p:cNvSpPr>
                <a:spLocks noChangeAspect="1" noChangeArrowheads="1"/>
              </p:cNvSpPr>
              <p:nvPr/>
            </p:nvSpPr>
            <p:spPr bwMode="auto">
              <a:xfrm>
                <a:off x="3143240" y="428625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2" name="Oval 31"/>
              <p:cNvSpPr>
                <a:spLocks noChangeAspect="1" noChangeArrowheads="1"/>
              </p:cNvSpPr>
              <p:nvPr/>
            </p:nvSpPr>
            <p:spPr bwMode="auto">
              <a:xfrm>
                <a:off x="4643438" y="300037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3" name="Oval 31"/>
              <p:cNvSpPr>
                <a:spLocks noChangeAspect="1" noChangeArrowheads="1"/>
              </p:cNvSpPr>
              <p:nvPr/>
            </p:nvSpPr>
            <p:spPr bwMode="auto">
              <a:xfrm>
                <a:off x="5643570" y="285749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4" name="Oval 31"/>
              <p:cNvSpPr>
                <a:spLocks noChangeAspect="1" noChangeArrowheads="1"/>
              </p:cNvSpPr>
              <p:nvPr/>
            </p:nvSpPr>
            <p:spPr bwMode="auto">
              <a:xfrm>
                <a:off x="6572264" y="314324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5" name="Oval 31"/>
              <p:cNvSpPr>
                <a:spLocks noChangeAspect="1" noChangeArrowheads="1"/>
              </p:cNvSpPr>
              <p:nvPr/>
            </p:nvSpPr>
            <p:spPr bwMode="auto">
              <a:xfrm>
                <a:off x="6143636" y="278605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6" name="Oval 31"/>
              <p:cNvSpPr>
                <a:spLocks noChangeAspect="1" noChangeArrowheads="1"/>
              </p:cNvSpPr>
              <p:nvPr/>
            </p:nvSpPr>
            <p:spPr bwMode="auto">
              <a:xfrm>
                <a:off x="6286512" y="471488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7" name="Oval 31"/>
              <p:cNvSpPr>
                <a:spLocks noChangeAspect="1" noChangeArrowheads="1"/>
              </p:cNvSpPr>
              <p:nvPr/>
            </p:nvSpPr>
            <p:spPr bwMode="auto">
              <a:xfrm>
                <a:off x="3643306" y="271462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8" name="Oval 31"/>
              <p:cNvSpPr>
                <a:spLocks noChangeAspect="1" noChangeArrowheads="1"/>
              </p:cNvSpPr>
              <p:nvPr/>
            </p:nvSpPr>
            <p:spPr bwMode="auto">
              <a:xfrm>
                <a:off x="2428860" y="428625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9" name="Oval 31"/>
              <p:cNvSpPr>
                <a:spLocks noChangeAspect="1" noChangeArrowheads="1"/>
              </p:cNvSpPr>
              <p:nvPr/>
            </p:nvSpPr>
            <p:spPr bwMode="auto">
              <a:xfrm>
                <a:off x="1714480"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0" name="Oval 31"/>
              <p:cNvSpPr>
                <a:spLocks noChangeAspect="1" noChangeArrowheads="1"/>
              </p:cNvSpPr>
              <p:nvPr/>
            </p:nvSpPr>
            <p:spPr bwMode="auto">
              <a:xfrm>
                <a:off x="4286248" y="271462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1" name="Oval 31"/>
              <p:cNvSpPr>
                <a:spLocks noChangeAspect="1" noChangeArrowheads="1"/>
              </p:cNvSpPr>
              <p:nvPr/>
            </p:nvSpPr>
            <p:spPr bwMode="auto">
              <a:xfrm>
                <a:off x="3571868" y="457200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2" name="Oval 31"/>
              <p:cNvSpPr>
                <a:spLocks noChangeAspect="1" noChangeArrowheads="1"/>
              </p:cNvSpPr>
              <p:nvPr/>
            </p:nvSpPr>
            <p:spPr bwMode="auto">
              <a:xfrm>
                <a:off x="6858016"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3" name="Oval 31"/>
              <p:cNvSpPr>
                <a:spLocks noChangeAspect="1" noChangeArrowheads="1"/>
              </p:cNvSpPr>
              <p:nvPr/>
            </p:nvSpPr>
            <p:spPr bwMode="auto">
              <a:xfrm>
                <a:off x="7143768"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4" name="Oval 31"/>
              <p:cNvSpPr>
                <a:spLocks noChangeAspect="1" noChangeArrowheads="1"/>
              </p:cNvSpPr>
              <p:nvPr/>
            </p:nvSpPr>
            <p:spPr bwMode="auto">
              <a:xfrm>
                <a:off x="6858016" y="471488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5" name="Oval 31"/>
              <p:cNvSpPr>
                <a:spLocks noChangeAspect="1" noChangeArrowheads="1"/>
              </p:cNvSpPr>
              <p:nvPr/>
            </p:nvSpPr>
            <p:spPr bwMode="auto">
              <a:xfrm>
                <a:off x="7072330" y="307181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6" name="Oval 31"/>
              <p:cNvSpPr>
                <a:spLocks noChangeAspect="1" noChangeArrowheads="1"/>
              </p:cNvSpPr>
              <p:nvPr/>
            </p:nvSpPr>
            <p:spPr bwMode="auto">
              <a:xfrm>
                <a:off x="2714612" y="450057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7" name="Oval 31"/>
              <p:cNvSpPr>
                <a:spLocks noChangeAspect="1" noChangeArrowheads="1"/>
              </p:cNvSpPr>
              <p:nvPr/>
            </p:nvSpPr>
            <p:spPr bwMode="auto">
              <a:xfrm>
                <a:off x="192879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8" name="Oval 31"/>
              <p:cNvSpPr>
                <a:spLocks noChangeAspect="1" noChangeArrowheads="1"/>
              </p:cNvSpPr>
              <p:nvPr/>
            </p:nvSpPr>
            <p:spPr bwMode="auto">
              <a:xfrm>
                <a:off x="6572264" y="264318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9" name="Oval 31"/>
              <p:cNvSpPr>
                <a:spLocks noChangeAspect="1" noChangeArrowheads="1"/>
              </p:cNvSpPr>
              <p:nvPr/>
            </p:nvSpPr>
            <p:spPr bwMode="auto">
              <a:xfrm>
                <a:off x="4929190" y="392906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cxnSp>
            <p:nvCxnSpPr>
              <p:cNvPr id="60" name="Straight Connector 59"/>
              <p:cNvCxnSpPr>
                <a:stCxn id="9" idx="6"/>
                <a:endCxn id="11" idx="2"/>
              </p:cNvCxnSpPr>
              <p:nvPr/>
            </p:nvCxnSpPr>
            <p:spPr>
              <a:xfrm>
                <a:off x="1500209" y="2728912"/>
                <a:ext cx="428585" cy="114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 idx="5"/>
                <a:endCxn id="10" idx="1"/>
              </p:cNvCxnSpPr>
              <p:nvPr/>
            </p:nvCxnSpPr>
            <p:spPr>
              <a:xfrm rot="16200000" flipH="1">
                <a:off x="1340573" y="2912678"/>
                <a:ext cx="462104" cy="175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0" idx="0"/>
              </p:cNvCxnSpPr>
              <p:nvPr/>
            </p:nvCxnSpPr>
            <p:spPr>
              <a:xfrm rot="5400000">
                <a:off x="1656308" y="2925922"/>
                <a:ext cx="331073"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0" idx="4"/>
                <a:endCxn id="19" idx="0"/>
              </p:cNvCxnSpPr>
              <p:nvPr/>
            </p:nvCxnSpPr>
            <p:spPr>
              <a:xfrm rot="16200000" flipH="1">
                <a:off x="1577168" y="3450427"/>
                <a:ext cx="31433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 idx="4"/>
                <a:endCxn id="49" idx="0"/>
              </p:cNvCxnSpPr>
              <p:nvPr/>
            </p:nvCxnSpPr>
            <p:spPr>
              <a:xfrm rot="5400000">
                <a:off x="1577168" y="3950493"/>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1" idx="7"/>
                <a:endCxn id="13" idx="3"/>
              </p:cNvCxnSpPr>
              <p:nvPr/>
            </p:nvCxnSpPr>
            <p:spPr>
              <a:xfrm rot="5400000" flipH="1" flipV="1">
                <a:off x="2060496" y="2632469"/>
                <a:ext cx="13349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 idx="5"/>
                <a:endCxn id="15" idx="0"/>
              </p:cNvCxnSpPr>
              <p:nvPr/>
            </p:nvCxnSpPr>
            <p:spPr>
              <a:xfrm rot="16200000" flipH="1">
                <a:off x="2231389" y="2747326"/>
                <a:ext cx="331073"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1" idx="6"/>
                <a:endCxn id="15" idx="1"/>
              </p:cNvCxnSpPr>
              <p:nvPr/>
            </p:nvCxnSpPr>
            <p:spPr>
              <a:xfrm>
                <a:off x="2039942" y="2843205"/>
                <a:ext cx="405195" cy="173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5"/>
                <a:endCxn id="12" idx="2"/>
              </p:cNvCxnSpPr>
              <p:nvPr/>
            </p:nvCxnSpPr>
            <p:spPr>
              <a:xfrm rot="16200000" flipH="1">
                <a:off x="1817838" y="3232315"/>
                <a:ext cx="173906" cy="333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4"/>
                <a:endCxn id="12" idx="7"/>
              </p:cNvCxnSpPr>
              <p:nvPr/>
            </p:nvCxnSpPr>
            <p:spPr>
              <a:xfrm rot="5400000">
                <a:off x="2159952" y="3121255"/>
                <a:ext cx="331073"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9" idx="6"/>
                <a:endCxn id="12" idx="3"/>
              </p:cNvCxnSpPr>
              <p:nvPr/>
            </p:nvCxnSpPr>
            <p:spPr>
              <a:xfrm flipV="1">
                <a:off x="1825628" y="3526555"/>
                <a:ext cx="262319"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9" idx="7"/>
                <a:endCxn id="20" idx="2"/>
              </p:cNvCxnSpPr>
              <p:nvPr/>
            </p:nvCxnSpPr>
            <p:spPr>
              <a:xfrm rot="5400000" flipH="1" flipV="1">
                <a:off x="1889277" y="3977726"/>
                <a:ext cx="102467" cy="262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0" idx="5"/>
                <a:endCxn id="48" idx="1"/>
              </p:cNvCxnSpPr>
              <p:nvPr/>
            </p:nvCxnSpPr>
            <p:spPr>
              <a:xfrm rot="16200000" flipH="1">
                <a:off x="2203372" y="4061228"/>
                <a:ext cx="20493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8" idx="3"/>
              </p:cNvCxnSpPr>
              <p:nvPr/>
            </p:nvCxnSpPr>
            <p:spPr>
              <a:xfrm rot="5400000" flipH="1" flipV="1">
                <a:off x="2162963" y="4244513"/>
                <a:ext cx="142876" cy="421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8" idx="5"/>
                <a:endCxn id="56" idx="1"/>
              </p:cNvCxnSpPr>
              <p:nvPr/>
            </p:nvCxnSpPr>
            <p:spPr>
              <a:xfrm rot="16200000" flipH="1">
                <a:off x="2560562" y="4346980"/>
                <a:ext cx="13349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0" idx="6"/>
                <a:endCxn id="14" idx="3"/>
              </p:cNvCxnSpPr>
              <p:nvPr/>
            </p:nvCxnSpPr>
            <p:spPr>
              <a:xfrm flipV="1">
                <a:off x="2182818" y="3883745"/>
                <a:ext cx="262319"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4" idx="5"/>
                <a:endCxn id="18" idx="2"/>
              </p:cNvCxnSpPr>
              <p:nvPr/>
            </p:nvCxnSpPr>
            <p:spPr>
              <a:xfrm rot="16200000" flipH="1">
                <a:off x="2567937" y="3839538"/>
                <a:ext cx="102468" cy="190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8" idx="7"/>
                <a:endCxn id="18" idx="3"/>
              </p:cNvCxnSpPr>
              <p:nvPr/>
            </p:nvCxnSpPr>
            <p:spPr>
              <a:xfrm rot="5400000" flipH="1" flipV="1">
                <a:off x="2489124" y="4061229"/>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5" idx="5"/>
                <a:endCxn id="16" idx="1"/>
              </p:cNvCxnSpPr>
              <p:nvPr/>
            </p:nvCxnSpPr>
            <p:spPr>
              <a:xfrm rot="16200000" flipH="1">
                <a:off x="2453405" y="3168253"/>
                <a:ext cx="347811"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6" idx="3"/>
                <a:endCxn id="14" idx="0"/>
              </p:cNvCxnSpPr>
              <p:nvPr/>
            </p:nvCxnSpPr>
            <p:spPr>
              <a:xfrm rot="5400000">
                <a:off x="2477845" y="3533145"/>
                <a:ext cx="259635"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2" idx="5"/>
                <a:endCxn id="14" idx="1"/>
              </p:cNvCxnSpPr>
              <p:nvPr/>
            </p:nvCxnSpPr>
            <p:spPr>
              <a:xfrm rot="16200000" flipH="1">
                <a:off x="2167653" y="3525443"/>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2" idx="4"/>
                <a:endCxn id="20" idx="0"/>
              </p:cNvCxnSpPr>
              <p:nvPr/>
            </p:nvCxnSpPr>
            <p:spPr>
              <a:xfrm rot="5400000">
                <a:off x="1898639" y="3771898"/>
                <a:ext cx="45721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9" idx="4"/>
                <a:endCxn id="57" idx="1"/>
              </p:cNvCxnSpPr>
              <p:nvPr/>
            </p:nvCxnSpPr>
            <p:spPr>
              <a:xfrm rot="16200000" flipH="1">
                <a:off x="1763464" y="4264262"/>
                <a:ext cx="188197"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20" idx="4"/>
                <a:endCxn id="57" idx="0"/>
              </p:cNvCxnSpPr>
              <p:nvPr/>
            </p:nvCxnSpPr>
            <p:spPr>
              <a:xfrm rot="5400000">
                <a:off x="1898639" y="4200526"/>
                <a:ext cx="314335"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8" idx="6"/>
                <a:endCxn id="17" idx="2"/>
              </p:cNvCxnSpPr>
              <p:nvPr/>
            </p:nvCxnSpPr>
            <p:spPr>
              <a:xfrm flipV="1">
                <a:off x="2825760" y="3914775"/>
                <a:ext cx="24604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6" idx="5"/>
                <a:endCxn id="17" idx="1"/>
              </p:cNvCxnSpPr>
              <p:nvPr/>
            </p:nvCxnSpPr>
            <p:spPr>
              <a:xfrm rot="16200000" flipH="1">
                <a:off x="2774876" y="3561162"/>
                <a:ext cx="347811"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6" idx="4"/>
                <a:endCxn id="18" idx="0"/>
              </p:cNvCxnSpPr>
              <p:nvPr/>
            </p:nvCxnSpPr>
            <p:spPr>
              <a:xfrm rot="5400000">
                <a:off x="2577300" y="3736179"/>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56" idx="6"/>
                <a:endCxn id="41" idx="3"/>
              </p:cNvCxnSpPr>
              <p:nvPr/>
            </p:nvCxnSpPr>
            <p:spPr>
              <a:xfrm flipV="1">
                <a:off x="2825760" y="4383811"/>
                <a:ext cx="333757"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7" idx="4"/>
                <a:endCxn id="41" idx="0"/>
              </p:cNvCxnSpPr>
              <p:nvPr/>
            </p:nvCxnSpPr>
            <p:spPr>
              <a:xfrm rot="16200000" flipH="1">
                <a:off x="3005928" y="4093369"/>
                <a:ext cx="31433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8" idx="5"/>
                <a:endCxn id="41" idx="1"/>
              </p:cNvCxnSpPr>
              <p:nvPr/>
            </p:nvCxnSpPr>
            <p:spPr>
              <a:xfrm rot="16200000" flipH="1">
                <a:off x="2846314" y="3989790"/>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4" idx="4"/>
                <a:endCxn id="48" idx="0"/>
              </p:cNvCxnSpPr>
              <p:nvPr/>
            </p:nvCxnSpPr>
            <p:spPr>
              <a:xfrm rot="5400000">
                <a:off x="2291548" y="4093369"/>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5" idx="6"/>
                <a:endCxn id="21" idx="2"/>
              </p:cNvCxnSpPr>
              <p:nvPr/>
            </p:nvCxnSpPr>
            <p:spPr>
              <a:xfrm flipV="1">
                <a:off x="2540008" y="2914643"/>
                <a:ext cx="531794"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6" idx="7"/>
                <a:endCxn id="21" idx="3"/>
              </p:cNvCxnSpPr>
              <p:nvPr/>
            </p:nvCxnSpPr>
            <p:spPr>
              <a:xfrm rot="5400000" flipH="1" flipV="1">
                <a:off x="2703438" y="3061097"/>
                <a:ext cx="49068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41" idx="5"/>
                <a:endCxn id="51" idx="1"/>
              </p:cNvCxnSpPr>
              <p:nvPr/>
            </p:nvCxnSpPr>
            <p:spPr>
              <a:xfrm rot="16200000" flipH="1">
                <a:off x="3310661" y="4311261"/>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 idx="6"/>
                <a:endCxn id="28" idx="2"/>
              </p:cNvCxnSpPr>
              <p:nvPr/>
            </p:nvCxnSpPr>
            <p:spPr>
              <a:xfrm flipV="1">
                <a:off x="3683016" y="4414841"/>
                <a:ext cx="460356"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8" idx="6"/>
                <a:endCxn id="31" idx="2"/>
              </p:cNvCxnSpPr>
              <p:nvPr/>
            </p:nvCxnSpPr>
            <p:spPr>
              <a:xfrm>
                <a:off x="4254520" y="4414841"/>
                <a:ext cx="53179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31" idx="6"/>
                <a:endCxn id="30" idx="2"/>
              </p:cNvCxnSpPr>
              <p:nvPr/>
            </p:nvCxnSpPr>
            <p:spPr>
              <a:xfrm>
                <a:off x="4897462" y="4486279"/>
                <a:ext cx="388918"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0" idx="5"/>
                <a:endCxn id="37" idx="2"/>
              </p:cNvCxnSpPr>
              <p:nvPr/>
            </p:nvCxnSpPr>
            <p:spPr>
              <a:xfrm rot="5400000" flipH="1" flipV="1">
                <a:off x="5527925" y="4339604"/>
                <a:ext cx="183284" cy="476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37" idx="5"/>
                <a:endCxn id="46" idx="1"/>
              </p:cNvCxnSpPr>
              <p:nvPr/>
            </p:nvCxnSpPr>
            <p:spPr>
              <a:xfrm rot="16200000" flipH="1">
                <a:off x="6025305" y="4454137"/>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46" idx="6"/>
                <a:endCxn id="54" idx="2"/>
              </p:cNvCxnSpPr>
              <p:nvPr/>
            </p:nvCxnSpPr>
            <p:spPr>
              <a:xfrm>
                <a:off x="6397660" y="4772031"/>
                <a:ext cx="4603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54" idx="1"/>
                <a:endCxn id="34" idx="5"/>
              </p:cNvCxnSpPr>
              <p:nvPr/>
            </p:nvCxnSpPr>
            <p:spPr>
              <a:xfrm rot="16200000" flipV="1">
                <a:off x="6668247" y="4525576"/>
                <a:ext cx="276373"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54" idx="7"/>
                <a:endCxn id="53" idx="3"/>
              </p:cNvCxnSpPr>
              <p:nvPr/>
            </p:nvCxnSpPr>
            <p:spPr>
              <a:xfrm rot="5400000" flipH="1" flipV="1">
                <a:off x="6811123" y="4382700"/>
                <a:ext cx="49068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53" idx="1"/>
                <a:endCxn id="52" idx="5"/>
              </p:cNvCxnSpPr>
              <p:nvPr/>
            </p:nvCxnSpPr>
            <p:spPr>
              <a:xfrm rot="16200000" flipV="1">
                <a:off x="6846842" y="3846915"/>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55" idx="3"/>
                <a:endCxn id="52" idx="0"/>
              </p:cNvCxnSpPr>
              <p:nvPr/>
            </p:nvCxnSpPr>
            <p:spPr>
              <a:xfrm rot="5400000">
                <a:off x="6764125" y="3318831"/>
                <a:ext cx="473949"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55" idx="1"/>
                <a:endCxn id="58" idx="5"/>
              </p:cNvCxnSpPr>
              <p:nvPr/>
            </p:nvCxnSpPr>
            <p:spPr>
              <a:xfrm rot="16200000" flipV="1">
                <a:off x="6703966" y="2703907"/>
                <a:ext cx="347811" cy="421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21" idx="7"/>
                <a:endCxn id="47" idx="2"/>
              </p:cNvCxnSpPr>
              <p:nvPr/>
            </p:nvCxnSpPr>
            <p:spPr>
              <a:xfrm rot="5400000" flipH="1" flipV="1">
                <a:off x="3353756" y="2584685"/>
                <a:ext cx="102467" cy="476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47" idx="6"/>
                <a:endCxn id="50" idx="2"/>
              </p:cNvCxnSpPr>
              <p:nvPr/>
            </p:nvCxnSpPr>
            <p:spPr>
              <a:xfrm>
                <a:off x="3754454" y="2771767"/>
                <a:ext cx="5317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50" idx="5"/>
                <a:endCxn id="42" idx="1"/>
              </p:cNvCxnSpPr>
              <p:nvPr/>
            </p:nvCxnSpPr>
            <p:spPr>
              <a:xfrm rot="16200000" flipH="1">
                <a:off x="4417950" y="2775344"/>
                <a:ext cx="20493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42" idx="6"/>
                <a:endCxn id="40" idx="2"/>
              </p:cNvCxnSpPr>
              <p:nvPr/>
            </p:nvCxnSpPr>
            <p:spPr>
              <a:xfrm flipV="1">
                <a:off x="4754586" y="2986081"/>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40" idx="6"/>
                <a:endCxn id="43" idx="2"/>
              </p:cNvCxnSpPr>
              <p:nvPr/>
            </p:nvCxnSpPr>
            <p:spPr>
              <a:xfrm flipV="1">
                <a:off x="5254652" y="2914643"/>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43" idx="6"/>
                <a:endCxn id="45" idx="2"/>
              </p:cNvCxnSpPr>
              <p:nvPr/>
            </p:nvCxnSpPr>
            <p:spPr>
              <a:xfrm flipV="1">
                <a:off x="5754718" y="2843205"/>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45" idx="7"/>
                <a:endCxn id="58" idx="2"/>
              </p:cNvCxnSpPr>
              <p:nvPr/>
            </p:nvCxnSpPr>
            <p:spPr>
              <a:xfrm rot="5400000" flipH="1" flipV="1">
                <a:off x="6354152" y="2584685"/>
                <a:ext cx="102467" cy="333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7" idx="5"/>
                <a:endCxn id="24" idx="1"/>
              </p:cNvCxnSpPr>
              <p:nvPr/>
            </p:nvCxnSpPr>
            <p:spPr>
              <a:xfrm rot="16200000" flipH="1">
                <a:off x="3632132" y="2918220"/>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7" idx="7"/>
                <a:endCxn id="23" idx="3"/>
              </p:cNvCxnSpPr>
              <p:nvPr/>
            </p:nvCxnSpPr>
            <p:spPr>
              <a:xfrm rot="5400000" flipH="1" flipV="1">
                <a:off x="3167785" y="3596882"/>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23" idx="7"/>
                <a:endCxn id="24" idx="2"/>
              </p:cNvCxnSpPr>
              <p:nvPr/>
            </p:nvCxnSpPr>
            <p:spPr>
              <a:xfrm rot="5400000" flipH="1" flipV="1">
                <a:off x="3603789" y="3191908"/>
                <a:ext cx="245343"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23" idx="4"/>
                <a:endCxn id="25" idx="1"/>
              </p:cNvCxnSpPr>
              <p:nvPr/>
            </p:nvCxnSpPr>
            <p:spPr>
              <a:xfrm rot="16200000" flipH="1">
                <a:off x="3406538" y="3692758"/>
                <a:ext cx="402511"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25" idx="7"/>
                <a:endCxn id="26" idx="3"/>
              </p:cNvCxnSpPr>
              <p:nvPr/>
            </p:nvCxnSpPr>
            <p:spPr>
              <a:xfrm rot="5400000" flipH="1" flipV="1">
                <a:off x="3810727" y="3811196"/>
                <a:ext cx="204935"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4" idx="4"/>
                <a:endCxn id="26" idx="0"/>
              </p:cNvCxnSpPr>
              <p:nvPr/>
            </p:nvCxnSpPr>
            <p:spPr>
              <a:xfrm rot="16200000" flipH="1">
                <a:off x="3827465" y="3486146"/>
                <a:ext cx="385773"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24" idx="5"/>
                <a:endCxn id="22" idx="1"/>
              </p:cNvCxnSpPr>
              <p:nvPr/>
            </p:nvCxnSpPr>
            <p:spPr>
              <a:xfrm rot="16200000" flipH="1">
                <a:off x="4025041" y="3311129"/>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26" idx="6"/>
                <a:endCxn id="22" idx="3"/>
              </p:cNvCxnSpPr>
              <p:nvPr/>
            </p:nvCxnSpPr>
            <p:spPr>
              <a:xfrm flipV="1">
                <a:off x="4111644" y="3669431"/>
                <a:ext cx="190881" cy="10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4" idx="0"/>
                <a:endCxn id="50" idx="3"/>
              </p:cNvCxnSpPr>
              <p:nvPr/>
            </p:nvCxnSpPr>
            <p:spPr>
              <a:xfrm rot="5400000" flipH="1" flipV="1">
                <a:off x="3942323" y="2854485"/>
                <a:ext cx="402511"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41" idx="6"/>
                <a:endCxn id="25" idx="3"/>
              </p:cNvCxnSpPr>
              <p:nvPr/>
            </p:nvCxnSpPr>
            <p:spPr>
              <a:xfrm flipV="1">
                <a:off x="3254388" y="4098059"/>
                <a:ext cx="476633" cy="24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25" idx="4"/>
                <a:endCxn id="51" idx="0"/>
              </p:cNvCxnSpPr>
              <p:nvPr/>
            </p:nvCxnSpPr>
            <p:spPr>
              <a:xfrm rot="5400000">
                <a:off x="3470275" y="4271964"/>
                <a:ext cx="457211"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5" idx="5"/>
                <a:endCxn id="28" idx="1"/>
              </p:cNvCxnSpPr>
              <p:nvPr/>
            </p:nvCxnSpPr>
            <p:spPr>
              <a:xfrm rot="16200000" flipH="1">
                <a:off x="3846446" y="4061228"/>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26" idx="4"/>
                <a:endCxn id="28" idx="0"/>
              </p:cNvCxnSpPr>
              <p:nvPr/>
            </p:nvCxnSpPr>
            <p:spPr>
              <a:xfrm rot="16200000" flipH="1">
                <a:off x="3863184" y="4021931"/>
                <a:ext cx="528649"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27" idx="5"/>
                <a:endCxn id="31" idx="1"/>
              </p:cNvCxnSpPr>
              <p:nvPr/>
            </p:nvCxnSpPr>
            <p:spPr>
              <a:xfrm rot="16200000" flipH="1">
                <a:off x="4596545" y="4239823"/>
                <a:ext cx="276373"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28" idx="0"/>
                <a:endCxn id="27" idx="3"/>
              </p:cNvCxnSpPr>
              <p:nvPr/>
            </p:nvCxnSpPr>
            <p:spPr>
              <a:xfrm rot="5400000" flipH="1" flipV="1">
                <a:off x="4299513" y="4068931"/>
                <a:ext cx="188197" cy="389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22" idx="4"/>
                <a:endCxn id="27" idx="1"/>
              </p:cNvCxnSpPr>
              <p:nvPr/>
            </p:nvCxnSpPr>
            <p:spPr>
              <a:xfrm rot="16200000" flipH="1">
                <a:off x="4263794" y="3764196"/>
                <a:ext cx="402511" cy="246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42" idx="3"/>
                <a:endCxn id="22" idx="7"/>
              </p:cNvCxnSpPr>
              <p:nvPr/>
            </p:nvCxnSpPr>
            <p:spPr>
              <a:xfrm rot="5400000">
                <a:off x="4275074" y="3203972"/>
                <a:ext cx="49068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42" idx="4"/>
                <a:endCxn id="29" idx="0"/>
              </p:cNvCxnSpPr>
              <p:nvPr/>
            </p:nvCxnSpPr>
            <p:spPr>
              <a:xfrm rot="16200000" flipH="1">
                <a:off x="4506126" y="3307551"/>
                <a:ext cx="528649"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27" idx="7"/>
                <a:endCxn id="29" idx="3"/>
              </p:cNvCxnSpPr>
              <p:nvPr/>
            </p:nvCxnSpPr>
            <p:spPr>
              <a:xfrm rot="5400000" flipH="1" flipV="1">
                <a:off x="4560826" y="3846915"/>
                <a:ext cx="347811"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27" idx="6"/>
                <a:endCxn id="59" idx="3"/>
              </p:cNvCxnSpPr>
              <p:nvPr/>
            </p:nvCxnSpPr>
            <p:spPr>
              <a:xfrm flipV="1">
                <a:off x="4683148" y="4026621"/>
                <a:ext cx="262319" cy="10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29" idx="5"/>
                <a:endCxn id="59" idx="0"/>
              </p:cNvCxnSpPr>
              <p:nvPr/>
            </p:nvCxnSpPr>
            <p:spPr>
              <a:xfrm rot="16200000" flipH="1">
                <a:off x="4838876" y="3783177"/>
                <a:ext cx="188197"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0" idx="5"/>
                <a:endCxn id="39" idx="1"/>
              </p:cNvCxnSpPr>
              <p:nvPr/>
            </p:nvCxnSpPr>
            <p:spPr>
              <a:xfrm rot="16200000" flipH="1">
                <a:off x="5096611" y="3168253"/>
                <a:ext cx="56212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29" idx="0"/>
                <a:endCxn id="40" idx="3"/>
              </p:cNvCxnSpPr>
              <p:nvPr/>
            </p:nvCxnSpPr>
            <p:spPr>
              <a:xfrm rot="5400000" flipH="1" flipV="1">
                <a:off x="4692422" y="3175956"/>
                <a:ext cx="616825"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59" idx="7"/>
                <a:endCxn id="39" idx="3"/>
              </p:cNvCxnSpPr>
              <p:nvPr/>
            </p:nvCxnSpPr>
            <p:spPr>
              <a:xfrm rot="5400000" flipH="1" flipV="1">
                <a:off x="5132330" y="3561163"/>
                <a:ext cx="276373" cy="49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30" idx="0"/>
                <a:endCxn id="38" idx="4"/>
              </p:cNvCxnSpPr>
              <p:nvPr/>
            </p:nvCxnSpPr>
            <p:spPr>
              <a:xfrm rot="5400000" flipH="1" flipV="1">
                <a:off x="5184787" y="4414841"/>
                <a:ext cx="31433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59" idx="5"/>
                <a:endCxn id="38" idx="1"/>
              </p:cNvCxnSpPr>
              <p:nvPr/>
            </p:nvCxnSpPr>
            <p:spPr>
              <a:xfrm rot="16200000" flipH="1">
                <a:off x="5096611" y="3954071"/>
                <a:ext cx="13349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31" idx="7"/>
                <a:endCxn id="59" idx="4"/>
              </p:cNvCxnSpPr>
              <p:nvPr/>
            </p:nvCxnSpPr>
            <p:spPr>
              <a:xfrm rot="5400000" flipH="1" flipV="1">
                <a:off x="4731719" y="4192825"/>
                <a:ext cx="402511"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38" idx="5"/>
                <a:endCxn id="37" idx="1"/>
              </p:cNvCxnSpPr>
              <p:nvPr/>
            </p:nvCxnSpPr>
            <p:spPr>
              <a:xfrm rot="16200000" flipH="1">
                <a:off x="5525239" y="4096947"/>
                <a:ext cx="204935" cy="49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38" idx="7"/>
                <a:endCxn id="32" idx="3"/>
              </p:cNvCxnSpPr>
              <p:nvPr/>
            </p:nvCxnSpPr>
            <p:spPr>
              <a:xfrm rot="5400000" flipH="1" flipV="1">
                <a:off x="5560958" y="3775477"/>
                <a:ext cx="204935" cy="564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39" idx="5"/>
                <a:endCxn id="32" idx="1"/>
              </p:cNvCxnSpPr>
              <p:nvPr/>
            </p:nvCxnSpPr>
            <p:spPr>
              <a:xfrm rot="16200000" flipH="1">
                <a:off x="5668115" y="3596881"/>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39" idx="7"/>
                <a:endCxn id="33" idx="3"/>
              </p:cNvCxnSpPr>
              <p:nvPr/>
            </p:nvCxnSpPr>
            <p:spPr>
              <a:xfrm rot="5400000" flipH="1" flipV="1">
                <a:off x="5632396" y="3275411"/>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43" idx="5"/>
                <a:endCxn id="33" idx="1"/>
              </p:cNvCxnSpPr>
              <p:nvPr/>
            </p:nvCxnSpPr>
            <p:spPr>
              <a:xfrm rot="16200000" flipH="1">
                <a:off x="5703834" y="2989658"/>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45" idx="3"/>
                <a:endCxn id="33" idx="7"/>
              </p:cNvCxnSpPr>
              <p:nvPr/>
            </p:nvCxnSpPr>
            <p:spPr>
              <a:xfrm rot="5400000">
                <a:off x="5918148" y="2989658"/>
                <a:ext cx="347811"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45" idx="5"/>
                <a:endCxn id="44" idx="1"/>
              </p:cNvCxnSpPr>
              <p:nvPr/>
            </p:nvCxnSpPr>
            <p:spPr>
              <a:xfrm rot="16200000" flipH="1">
                <a:off x="6275338" y="2846782"/>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58" idx="4"/>
                <a:endCxn id="44" idx="0"/>
              </p:cNvCxnSpPr>
              <p:nvPr/>
            </p:nvCxnSpPr>
            <p:spPr>
              <a:xfrm rot="5400000">
                <a:off x="6434952" y="2950361"/>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44" idx="6"/>
                <a:endCxn id="55" idx="2"/>
              </p:cNvCxnSpPr>
              <p:nvPr/>
            </p:nvCxnSpPr>
            <p:spPr>
              <a:xfrm flipV="1">
                <a:off x="6683412" y="3128957"/>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44" idx="5"/>
                <a:endCxn id="52" idx="1"/>
              </p:cNvCxnSpPr>
              <p:nvPr/>
            </p:nvCxnSpPr>
            <p:spPr>
              <a:xfrm rot="16200000" flipH="1">
                <a:off x="6561090" y="3346848"/>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33" idx="5"/>
                <a:endCxn id="36" idx="1"/>
              </p:cNvCxnSpPr>
              <p:nvPr/>
            </p:nvCxnSpPr>
            <p:spPr>
              <a:xfrm rot="16200000" flipH="1">
                <a:off x="5989586" y="3346848"/>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36" idx="0"/>
                <a:endCxn id="44" idx="3"/>
              </p:cNvCxnSpPr>
              <p:nvPr/>
            </p:nvCxnSpPr>
            <p:spPr>
              <a:xfrm rot="5400000" flipH="1" flipV="1">
                <a:off x="6264058" y="3247394"/>
                <a:ext cx="331073"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36" idx="3"/>
                <a:endCxn id="32" idx="7"/>
              </p:cNvCxnSpPr>
              <p:nvPr/>
            </p:nvCxnSpPr>
            <p:spPr>
              <a:xfrm rot="5400000">
                <a:off x="6025305" y="3668319"/>
                <a:ext cx="204935"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36" idx="5"/>
                <a:endCxn id="35" idx="0"/>
              </p:cNvCxnSpPr>
              <p:nvPr/>
            </p:nvCxnSpPr>
            <p:spPr>
              <a:xfrm rot="16200000" flipH="1">
                <a:off x="6267636" y="3711739"/>
                <a:ext cx="188197"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32" idx="6"/>
                <a:endCxn id="35" idx="2"/>
              </p:cNvCxnSpPr>
              <p:nvPr/>
            </p:nvCxnSpPr>
            <p:spPr>
              <a:xfrm>
                <a:off x="6040470" y="3914775"/>
                <a:ext cx="3174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35" idx="7"/>
                <a:endCxn id="52" idx="2"/>
              </p:cNvCxnSpPr>
              <p:nvPr/>
            </p:nvCxnSpPr>
            <p:spPr>
              <a:xfrm rot="5400000" flipH="1" flipV="1">
                <a:off x="6568466" y="3584817"/>
                <a:ext cx="173905"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32" idx="4"/>
                <a:endCxn id="37" idx="0"/>
              </p:cNvCxnSpPr>
              <p:nvPr/>
            </p:nvCxnSpPr>
            <p:spPr>
              <a:xfrm rot="5400000">
                <a:off x="5720572" y="4164807"/>
                <a:ext cx="457211"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46" idx="0"/>
                <a:endCxn id="34" idx="3"/>
              </p:cNvCxnSpPr>
              <p:nvPr/>
            </p:nvCxnSpPr>
            <p:spPr>
              <a:xfrm rot="5400000" flipH="1" flipV="1">
                <a:off x="6371215" y="4426121"/>
                <a:ext cx="259635"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35" idx="5"/>
                <a:endCxn id="34" idx="1"/>
              </p:cNvCxnSpPr>
              <p:nvPr/>
            </p:nvCxnSpPr>
            <p:spPr>
              <a:xfrm rot="16200000" flipH="1">
                <a:off x="6346776" y="4061228"/>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34" idx="7"/>
                <a:endCxn id="53" idx="2"/>
              </p:cNvCxnSpPr>
              <p:nvPr/>
            </p:nvCxnSpPr>
            <p:spPr>
              <a:xfrm rot="5400000" flipH="1" flipV="1">
                <a:off x="6854218" y="4084883"/>
                <a:ext cx="173905"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52" idx="3"/>
                <a:endCxn id="34" idx="0"/>
              </p:cNvCxnSpPr>
              <p:nvPr/>
            </p:nvCxnSpPr>
            <p:spPr>
              <a:xfrm rot="5400000">
                <a:off x="6478373" y="3961773"/>
                <a:ext cx="616825"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37" idx="6"/>
                <a:endCxn id="34" idx="2"/>
              </p:cNvCxnSpPr>
              <p:nvPr/>
            </p:nvCxnSpPr>
            <p:spPr>
              <a:xfrm flipV="1">
                <a:off x="5969032" y="4414841"/>
                <a:ext cx="67467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49" idx="5"/>
                <a:endCxn id="48" idx="2"/>
              </p:cNvCxnSpPr>
              <p:nvPr/>
            </p:nvCxnSpPr>
            <p:spPr>
              <a:xfrm rot="16200000" flipH="1">
                <a:off x="2067871" y="3982414"/>
                <a:ext cx="102468" cy="619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9" idx="5"/>
                <a:endCxn id="20" idx="1"/>
              </p:cNvCxnSpPr>
              <p:nvPr/>
            </p:nvCxnSpPr>
            <p:spPr>
              <a:xfrm rot="16200000" flipH="1">
                <a:off x="1810463" y="3739757"/>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29" idx="4"/>
                <a:endCxn id="31" idx="0"/>
              </p:cNvCxnSpPr>
              <p:nvPr/>
            </p:nvCxnSpPr>
            <p:spPr>
              <a:xfrm rot="5400000">
                <a:off x="4506126" y="4093353"/>
                <a:ext cx="671525" cy="1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22" idx="6"/>
                <a:endCxn id="29" idx="2"/>
              </p:cNvCxnSpPr>
              <p:nvPr/>
            </p:nvCxnSpPr>
            <p:spPr>
              <a:xfrm>
                <a:off x="4397396" y="3629023"/>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22" idx="5"/>
                <a:endCxn id="59" idx="2"/>
              </p:cNvCxnSpPr>
              <p:nvPr/>
            </p:nvCxnSpPr>
            <p:spPr>
              <a:xfrm rot="16200000" flipH="1">
                <a:off x="4496763" y="3553786"/>
                <a:ext cx="316782" cy="548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29" idx="6"/>
                <a:endCxn id="39" idx="2"/>
              </p:cNvCxnSpPr>
              <p:nvPr/>
            </p:nvCxnSpPr>
            <p:spPr>
              <a:xfrm flipV="1">
                <a:off x="4897462" y="3629022"/>
                <a:ext cx="603232" cy="7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21" idx="5"/>
                <a:endCxn id="23" idx="1"/>
              </p:cNvCxnSpPr>
              <p:nvPr/>
            </p:nvCxnSpPr>
            <p:spPr>
              <a:xfrm rot="16200000" flipH="1">
                <a:off x="3024909" y="3096815"/>
                <a:ext cx="562125" cy="278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a:off x="870774" y="2244811"/>
              <a:ext cx="7617025" cy="3113579"/>
              <a:chOff x="870774" y="2244811"/>
              <a:chExt cx="7617025" cy="3113579"/>
            </a:xfrm>
          </p:grpSpPr>
          <p:pic>
            <p:nvPicPr>
              <p:cNvPr id="18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70774" y="2397211"/>
                <a:ext cx="322420" cy="288000"/>
              </a:xfrm>
              <a:prstGeom prst="rect">
                <a:avLst/>
              </a:prstGeom>
              <a:noFill/>
            </p:spPr>
          </p:pic>
          <p:pic>
            <p:nvPicPr>
              <p:cNvPr id="18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912861" y="2244811"/>
                <a:ext cx="322420" cy="288000"/>
              </a:xfrm>
              <a:prstGeom prst="rect">
                <a:avLst/>
              </a:prstGeom>
              <a:noFill/>
            </p:spPr>
          </p:pic>
          <p:pic>
            <p:nvPicPr>
              <p:cNvPr id="18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533920" y="2549611"/>
                <a:ext cx="322420" cy="288000"/>
              </a:xfrm>
              <a:prstGeom prst="rect">
                <a:avLst/>
              </a:prstGeom>
              <a:noFill/>
            </p:spPr>
          </p:pic>
          <p:pic>
            <p:nvPicPr>
              <p:cNvPr id="18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146742" y="3109784"/>
                <a:ext cx="322420" cy="288000"/>
              </a:xfrm>
              <a:prstGeom prst="rect">
                <a:avLst/>
              </a:prstGeom>
              <a:noFill/>
            </p:spPr>
          </p:pic>
          <p:pic>
            <p:nvPicPr>
              <p:cNvPr id="18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27044" y="2837935"/>
                <a:ext cx="322420" cy="288000"/>
              </a:xfrm>
              <a:prstGeom prst="rect">
                <a:avLst/>
              </a:prstGeom>
              <a:noFill/>
            </p:spPr>
          </p:pic>
          <p:pic>
            <p:nvPicPr>
              <p:cNvPr id="18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682201" y="3398108"/>
                <a:ext cx="322420" cy="288000"/>
              </a:xfrm>
              <a:prstGeom prst="rect">
                <a:avLst/>
              </a:prstGeom>
              <a:noFill/>
            </p:spPr>
          </p:pic>
          <p:pic>
            <p:nvPicPr>
              <p:cNvPr id="18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245595" y="3694671"/>
                <a:ext cx="322420" cy="288000"/>
              </a:xfrm>
              <a:prstGeom prst="rect">
                <a:avLst/>
              </a:prstGeom>
              <a:noFill/>
            </p:spPr>
          </p:pic>
          <p:pic>
            <p:nvPicPr>
              <p:cNvPr id="18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229120" y="4328984"/>
                <a:ext cx="322420" cy="288000"/>
              </a:xfrm>
              <a:prstGeom prst="rect">
                <a:avLst/>
              </a:prstGeom>
              <a:noFill/>
            </p:spPr>
          </p:pic>
          <p:pic>
            <p:nvPicPr>
              <p:cNvPr id="19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484492" y="4707925"/>
                <a:ext cx="322420" cy="288000"/>
              </a:xfrm>
              <a:prstGeom prst="rect">
                <a:avLst/>
              </a:prstGeom>
              <a:noFill/>
            </p:spPr>
          </p:pic>
          <p:pic>
            <p:nvPicPr>
              <p:cNvPr id="19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706915" y="4114800"/>
                <a:ext cx="322420" cy="288000"/>
              </a:xfrm>
              <a:prstGeom prst="rect">
                <a:avLst/>
              </a:prstGeom>
              <a:noFill/>
            </p:spPr>
          </p:pic>
          <p:pic>
            <p:nvPicPr>
              <p:cNvPr id="19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26580" y="3361038"/>
                <a:ext cx="322420" cy="288000"/>
              </a:xfrm>
              <a:prstGeom prst="rect">
                <a:avLst/>
              </a:prstGeom>
              <a:noFill/>
            </p:spPr>
          </p:pic>
          <p:pic>
            <p:nvPicPr>
              <p:cNvPr id="19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996136" y="2627870"/>
                <a:ext cx="322420" cy="288000"/>
              </a:xfrm>
              <a:prstGeom prst="rect">
                <a:avLst/>
              </a:prstGeom>
              <a:noFill/>
            </p:spPr>
          </p:pic>
          <p:pic>
            <p:nvPicPr>
              <p:cNvPr id="19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704590" y="2454876"/>
                <a:ext cx="322420" cy="288000"/>
              </a:xfrm>
              <a:prstGeom prst="rect">
                <a:avLst/>
              </a:prstGeom>
              <a:noFill/>
            </p:spPr>
          </p:pic>
          <p:pic>
            <p:nvPicPr>
              <p:cNvPr id="19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47638" y="3847070"/>
                <a:ext cx="322420" cy="288000"/>
              </a:xfrm>
              <a:prstGeom prst="rect">
                <a:avLst/>
              </a:prstGeom>
              <a:noFill/>
            </p:spPr>
          </p:pic>
          <p:pic>
            <p:nvPicPr>
              <p:cNvPr id="19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10103" y="4020065"/>
                <a:ext cx="322420" cy="288000"/>
              </a:xfrm>
              <a:prstGeom prst="rect">
                <a:avLst/>
              </a:prstGeom>
              <a:noFill/>
            </p:spPr>
          </p:pic>
          <p:pic>
            <p:nvPicPr>
              <p:cNvPr id="19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47638" y="4522573"/>
                <a:ext cx="322420" cy="288000"/>
              </a:xfrm>
              <a:prstGeom prst="rect">
                <a:avLst/>
              </a:prstGeom>
              <a:noFill/>
            </p:spPr>
          </p:pic>
          <p:pic>
            <p:nvPicPr>
              <p:cNvPr id="19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18342" y="4786184"/>
                <a:ext cx="322420" cy="288000"/>
              </a:xfrm>
              <a:prstGeom prst="rect">
                <a:avLst/>
              </a:prstGeom>
              <a:noFill/>
            </p:spPr>
          </p:pic>
          <p:pic>
            <p:nvPicPr>
              <p:cNvPr id="19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971422" y="3945925"/>
                <a:ext cx="322420" cy="288000"/>
              </a:xfrm>
              <a:prstGeom prst="rect">
                <a:avLst/>
              </a:prstGeom>
              <a:noFill/>
            </p:spPr>
          </p:pic>
          <p:pic>
            <p:nvPicPr>
              <p:cNvPr id="20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070277" y="4506098"/>
                <a:ext cx="322420" cy="288000"/>
              </a:xfrm>
              <a:prstGeom prst="rect">
                <a:avLst/>
              </a:prstGeom>
              <a:noFill/>
            </p:spPr>
          </p:pic>
          <p:pic>
            <p:nvPicPr>
              <p:cNvPr id="20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605736" y="4893275"/>
                <a:ext cx="322420" cy="288000"/>
              </a:xfrm>
              <a:prstGeom prst="rect">
                <a:avLst/>
              </a:prstGeom>
              <a:noFill/>
            </p:spPr>
          </p:pic>
          <p:pic>
            <p:nvPicPr>
              <p:cNvPr id="20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432741" y="3492843"/>
                <a:ext cx="322420" cy="288000"/>
              </a:xfrm>
              <a:prstGeom prst="rect">
                <a:avLst/>
              </a:prstGeom>
              <a:noFill/>
            </p:spPr>
          </p:pic>
          <p:pic>
            <p:nvPicPr>
              <p:cNvPr id="20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786968" y="4127156"/>
                <a:ext cx="322420" cy="288000"/>
              </a:xfrm>
              <a:prstGeom prst="rect">
                <a:avLst/>
              </a:prstGeom>
              <a:noFill/>
            </p:spPr>
          </p:pic>
          <p:pic>
            <p:nvPicPr>
              <p:cNvPr id="20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347142" y="4604951"/>
                <a:ext cx="322420" cy="288000"/>
              </a:xfrm>
              <a:prstGeom prst="rect">
                <a:avLst/>
              </a:prstGeom>
              <a:noFill/>
            </p:spPr>
          </p:pic>
          <p:pic>
            <p:nvPicPr>
              <p:cNvPr id="20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067054" y="3113902"/>
                <a:ext cx="322420" cy="288000"/>
              </a:xfrm>
              <a:prstGeom prst="rect">
                <a:avLst/>
              </a:prstGeom>
              <a:noFill/>
            </p:spPr>
          </p:pic>
          <p:pic>
            <p:nvPicPr>
              <p:cNvPr id="20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141195" y="3748216"/>
                <a:ext cx="322420" cy="288000"/>
              </a:xfrm>
              <a:prstGeom prst="rect">
                <a:avLst/>
              </a:prstGeom>
              <a:noFill/>
            </p:spPr>
          </p:pic>
          <p:pic>
            <p:nvPicPr>
              <p:cNvPr id="20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561325" y="3575222"/>
                <a:ext cx="322420" cy="288000"/>
              </a:xfrm>
              <a:prstGeom prst="rect">
                <a:avLst/>
              </a:prstGeom>
              <a:noFill/>
            </p:spPr>
          </p:pic>
          <p:pic>
            <p:nvPicPr>
              <p:cNvPr id="20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540730" y="2458995"/>
                <a:ext cx="322420" cy="288000"/>
              </a:xfrm>
              <a:prstGeom prst="rect">
                <a:avLst/>
              </a:prstGeom>
              <a:noFill/>
            </p:spPr>
          </p:pic>
          <p:pic>
            <p:nvPicPr>
              <p:cNvPr id="20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977336" y="2846173"/>
                <a:ext cx="322420" cy="288000"/>
              </a:xfrm>
              <a:prstGeom prst="rect">
                <a:avLst/>
              </a:prstGeom>
              <a:noFill/>
            </p:spPr>
          </p:pic>
          <p:pic>
            <p:nvPicPr>
              <p:cNvPr id="21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870243" y="4230130"/>
                <a:ext cx="322420" cy="288000"/>
              </a:xfrm>
              <a:prstGeom prst="rect">
                <a:avLst/>
              </a:prstGeom>
              <a:noFill/>
            </p:spPr>
          </p:pic>
          <p:pic>
            <p:nvPicPr>
              <p:cNvPr id="21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150331" y="4683211"/>
                <a:ext cx="322420" cy="288000"/>
              </a:xfrm>
              <a:prstGeom prst="rect">
                <a:avLst/>
              </a:prstGeom>
              <a:noFill/>
            </p:spPr>
          </p:pic>
          <p:pic>
            <p:nvPicPr>
              <p:cNvPr id="21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339801" y="4048898"/>
                <a:ext cx="322420" cy="288000"/>
              </a:xfrm>
              <a:prstGeom prst="rect">
                <a:avLst/>
              </a:prstGeom>
              <a:noFill/>
            </p:spPr>
          </p:pic>
          <p:pic>
            <p:nvPicPr>
              <p:cNvPr id="21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150331" y="3678195"/>
                <a:ext cx="322420" cy="288000"/>
              </a:xfrm>
              <a:prstGeom prst="rect">
                <a:avLst/>
              </a:prstGeom>
              <a:noFill/>
            </p:spPr>
          </p:pic>
          <p:pic>
            <p:nvPicPr>
              <p:cNvPr id="21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595174" y="2739082"/>
                <a:ext cx="322420" cy="288000"/>
              </a:xfrm>
              <a:prstGeom prst="rect">
                <a:avLst/>
              </a:prstGeom>
              <a:noFill/>
            </p:spPr>
          </p:pic>
          <p:pic>
            <p:nvPicPr>
              <p:cNvPr id="21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056492" y="3571103"/>
                <a:ext cx="322420" cy="288000"/>
              </a:xfrm>
              <a:prstGeom prst="rect">
                <a:avLst/>
              </a:prstGeom>
              <a:noFill/>
            </p:spPr>
          </p:pic>
          <p:pic>
            <p:nvPicPr>
              <p:cNvPr id="21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764049" y="4316627"/>
                <a:ext cx="322420" cy="288000"/>
              </a:xfrm>
              <a:prstGeom prst="rect">
                <a:avLst/>
              </a:prstGeom>
              <a:noFill/>
            </p:spPr>
          </p:pic>
          <p:pic>
            <p:nvPicPr>
              <p:cNvPr id="21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788762" y="4901514"/>
                <a:ext cx="322420" cy="288000"/>
              </a:xfrm>
              <a:prstGeom prst="rect">
                <a:avLst/>
              </a:prstGeom>
              <a:noFill/>
            </p:spPr>
          </p:pic>
          <p:pic>
            <p:nvPicPr>
              <p:cNvPr id="21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497216" y="4687330"/>
                <a:ext cx="322420" cy="288000"/>
              </a:xfrm>
              <a:prstGeom prst="rect">
                <a:avLst/>
              </a:prstGeom>
              <a:noFill/>
            </p:spPr>
          </p:pic>
          <p:pic>
            <p:nvPicPr>
              <p:cNvPr id="21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629022" y="3945925"/>
                <a:ext cx="322420" cy="288000"/>
              </a:xfrm>
              <a:prstGeom prst="rect">
                <a:avLst/>
              </a:prstGeom>
              <a:noFill/>
            </p:spPr>
          </p:pic>
          <p:pic>
            <p:nvPicPr>
              <p:cNvPr id="22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596070" y="3089190"/>
                <a:ext cx="322420" cy="288000"/>
              </a:xfrm>
              <a:prstGeom prst="rect">
                <a:avLst/>
              </a:prstGeom>
              <a:noFill/>
            </p:spPr>
          </p:pic>
          <p:pic>
            <p:nvPicPr>
              <p:cNvPr id="22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266557" y="2652584"/>
                <a:ext cx="322420" cy="288000"/>
              </a:xfrm>
              <a:prstGeom prst="rect">
                <a:avLst/>
              </a:prstGeom>
              <a:noFill/>
            </p:spPr>
          </p:pic>
          <p:pic>
            <p:nvPicPr>
              <p:cNvPr id="22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884395" y="2545492"/>
                <a:ext cx="322420" cy="288000"/>
              </a:xfrm>
              <a:prstGeom prst="rect">
                <a:avLst/>
              </a:prstGeom>
              <a:noFill/>
            </p:spPr>
          </p:pic>
          <p:pic>
            <p:nvPicPr>
              <p:cNvPr id="22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28092" y="2380736"/>
                <a:ext cx="322420" cy="288000"/>
              </a:xfrm>
              <a:prstGeom prst="rect">
                <a:avLst/>
              </a:prstGeom>
              <a:noFill/>
            </p:spPr>
          </p:pic>
          <p:pic>
            <p:nvPicPr>
              <p:cNvPr id="22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44567" y="3015049"/>
                <a:ext cx="322420" cy="288000"/>
              </a:xfrm>
              <a:prstGeom prst="rect">
                <a:avLst/>
              </a:prstGeom>
              <a:noFill/>
            </p:spPr>
          </p:pic>
          <p:pic>
            <p:nvPicPr>
              <p:cNvPr id="22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054167" y="2932670"/>
                <a:ext cx="322420" cy="288000"/>
              </a:xfrm>
              <a:prstGeom prst="rect">
                <a:avLst/>
              </a:prstGeom>
              <a:noFill/>
            </p:spPr>
          </p:pic>
          <p:pic>
            <p:nvPicPr>
              <p:cNvPr id="22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958535" y="3566984"/>
                <a:ext cx="322420" cy="288000"/>
              </a:xfrm>
              <a:prstGeom prst="rect">
                <a:avLst/>
              </a:prstGeom>
              <a:noFill/>
            </p:spPr>
          </p:pic>
          <p:pic>
            <p:nvPicPr>
              <p:cNvPr id="22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172719" y="3945925"/>
                <a:ext cx="322420" cy="288000"/>
              </a:xfrm>
              <a:prstGeom prst="rect">
                <a:avLst/>
              </a:prstGeom>
              <a:noFill/>
            </p:spPr>
          </p:pic>
          <p:pic>
            <p:nvPicPr>
              <p:cNvPr id="22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724654" y="3632887"/>
                <a:ext cx="322420" cy="288000"/>
              </a:xfrm>
              <a:prstGeom prst="rect">
                <a:avLst/>
              </a:prstGeom>
              <a:noFill/>
            </p:spPr>
          </p:pic>
          <p:pic>
            <p:nvPicPr>
              <p:cNvPr id="22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77519" y="4588476"/>
                <a:ext cx="322420" cy="288000"/>
              </a:xfrm>
              <a:prstGeom prst="rect">
                <a:avLst/>
              </a:prstGeom>
              <a:noFill/>
            </p:spPr>
          </p:pic>
          <p:pic>
            <p:nvPicPr>
              <p:cNvPr id="23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802914" y="5070390"/>
                <a:ext cx="322420" cy="288000"/>
              </a:xfrm>
              <a:prstGeom prst="rect">
                <a:avLst/>
              </a:prstGeom>
              <a:noFill/>
            </p:spPr>
          </p:pic>
          <p:pic>
            <p:nvPicPr>
              <p:cNvPr id="23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020319" y="5070389"/>
                <a:ext cx="322420" cy="288000"/>
              </a:xfrm>
              <a:prstGeom prst="rect">
                <a:avLst/>
              </a:prstGeom>
              <a:noFill/>
            </p:spPr>
          </p:pic>
          <p:pic>
            <p:nvPicPr>
              <p:cNvPr id="23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165379" y="4320746"/>
                <a:ext cx="322420" cy="288000"/>
              </a:xfrm>
              <a:prstGeom prst="rect">
                <a:avLst/>
              </a:prstGeom>
              <a:noFill/>
            </p:spPr>
          </p:pic>
        </p:grpSp>
      </p:grpSp>
      <p:sp>
        <p:nvSpPr>
          <p:cNvPr id="233" name="TextBox 232"/>
          <p:cNvSpPr txBox="1"/>
          <p:nvPr/>
        </p:nvSpPr>
        <p:spPr>
          <a:xfrm>
            <a:off x="0" y="6053152"/>
            <a:ext cx="9144000" cy="646331"/>
          </a:xfrm>
          <a:prstGeom prst="rect">
            <a:avLst/>
          </a:prstGeom>
          <a:noFill/>
        </p:spPr>
        <p:txBody>
          <a:bodyPr wrap="square" rtlCol="0">
            <a:spAutoFit/>
          </a:bodyPr>
          <a:lstStyle/>
          <a:p>
            <a:r>
              <a:rPr lang="en-US" dirty="0" smtClean="0"/>
              <a:t>[1]   Y.-C. </a:t>
            </a:r>
            <a:r>
              <a:rPr lang="en-US" dirty="0" err="1" smtClean="0"/>
              <a:t>Hu</a:t>
            </a:r>
            <a:r>
              <a:rPr lang="en-US" dirty="0" smtClean="0"/>
              <a:t>, A. </a:t>
            </a:r>
            <a:r>
              <a:rPr lang="en-US" dirty="0" err="1" smtClean="0"/>
              <a:t>Perrig</a:t>
            </a:r>
            <a:r>
              <a:rPr lang="en-US" dirty="0" smtClean="0"/>
              <a:t>, and D. B. Johnson. </a:t>
            </a:r>
            <a:r>
              <a:rPr lang="en-US" b="1" dirty="0" smtClean="0"/>
              <a:t>Packet leashes: A defense against wormhole attacks</a:t>
            </a:r>
            <a:br>
              <a:rPr lang="en-US" b="1" dirty="0" smtClean="0"/>
            </a:br>
            <a:r>
              <a:rPr lang="en-US" b="1" dirty="0" smtClean="0"/>
              <a:t>        in wireless networks.</a:t>
            </a:r>
            <a:r>
              <a:rPr lang="en-US" dirty="0" smtClean="0"/>
              <a:t> </a:t>
            </a:r>
            <a:r>
              <a:rPr lang="en-US" i="1" dirty="0" smtClean="0"/>
              <a:t>INFOCOM 2003</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7" name="Content Placeholder 6"/>
          <p:cNvSpPr>
            <a:spLocks noGrp="1"/>
          </p:cNvSpPr>
          <p:nvPr>
            <p:ph idx="1"/>
          </p:nvPr>
        </p:nvSpPr>
        <p:spPr/>
        <p:txBody>
          <a:bodyPr>
            <a:normAutofit/>
          </a:bodyPr>
          <a:lstStyle/>
          <a:p>
            <a:pPr marL="0" indent="0">
              <a:buNone/>
            </a:pPr>
            <a:r>
              <a:rPr lang="en-US" b="1" dirty="0" smtClean="0"/>
              <a:t>Theorem:</a:t>
            </a:r>
            <a:r>
              <a:rPr lang="en-US" dirty="0" smtClean="0"/>
              <a:t> Protocol </a:t>
            </a:r>
            <a:r>
              <a:rPr lang="en-US" i="1" dirty="0" smtClean="0"/>
              <a:t>P</a:t>
            </a:r>
            <a:r>
              <a:rPr lang="en-US" i="1" baseline="30000" dirty="0" smtClean="0"/>
              <a:t>CR/TL</a:t>
            </a:r>
            <a:r>
              <a:rPr lang="en-US" dirty="0" smtClean="0"/>
              <a:t> satisfies the Neighbor Discovery Specification:</a:t>
            </a:r>
          </a:p>
          <a:p>
            <a:r>
              <a:rPr lang="en-US" dirty="0" smtClean="0"/>
              <a:t>Correctness (</a:t>
            </a:r>
            <a:r>
              <a:rPr lang="en-US" sz="2800" dirty="0" smtClean="0"/>
              <a:t>ND</a:t>
            </a:r>
            <a:r>
              <a:rPr lang="en-US" dirty="0" smtClean="0"/>
              <a:t>1)</a:t>
            </a:r>
          </a:p>
          <a:p>
            <a:r>
              <a:rPr lang="en-US" dirty="0" smtClean="0"/>
              <a:t>Availability (</a:t>
            </a:r>
            <a:r>
              <a:rPr lang="en-US" sz="2800" dirty="0" smtClean="0"/>
              <a:t>ND</a:t>
            </a:r>
            <a:r>
              <a:rPr lang="en-US" dirty="0" smtClean="0"/>
              <a:t>2</a:t>
            </a:r>
            <a:r>
              <a:rPr lang="en-US" i="1" baseline="30000" dirty="0" smtClean="0"/>
              <a:t>CR/TL</a:t>
            </a:r>
            <a:r>
              <a:rPr lang="en-US" dirty="0" smtClean="0"/>
              <a:t>)</a:t>
            </a:r>
          </a:p>
          <a:p>
            <a:pPr>
              <a:buNone/>
            </a:pPr>
            <a:r>
              <a:rPr lang="en-US" sz="2400" dirty="0" smtClean="0"/>
              <a:t>Under the assumptions:</a:t>
            </a:r>
          </a:p>
          <a:p>
            <a:r>
              <a:rPr lang="en-US" sz="2400" dirty="0" smtClean="0"/>
              <a:t>Relaying processing delay </a:t>
            </a:r>
            <a:r>
              <a:rPr lang="en-US" sz="2400" dirty="0" smtClean="0">
                <a:latin typeface="Times New Roman" pitchFamily="18" charset="0"/>
                <a:cs typeface="Times New Roman" pitchFamily="18" charset="0"/>
                <a:sym typeface="Symbol"/>
              </a:rPr>
              <a:t></a:t>
            </a:r>
            <a:r>
              <a:rPr lang="en-US" sz="2400" baseline="-25000" dirty="0" smtClean="0">
                <a:latin typeface="Times New Roman" pitchFamily="18" charset="0"/>
                <a:cs typeface="Times New Roman" pitchFamily="18" charset="0"/>
                <a:sym typeface="Symbol"/>
              </a:rPr>
              <a:t>relay</a:t>
            </a:r>
            <a:r>
              <a:rPr lang="en-US" sz="2400" dirty="0" smtClean="0">
                <a:latin typeface="Times New Roman" pitchFamily="18" charset="0"/>
                <a:cs typeface="Times New Roman" pitchFamily="18" charset="0"/>
                <a:sym typeface="Symbol"/>
              </a:rPr>
              <a:t> </a:t>
            </a:r>
            <a:r>
              <a:rPr lang="en-US" sz="2400" dirty="0" smtClean="0">
                <a:sym typeface="Symbol"/>
              </a:rPr>
              <a:t>&gt; 0</a:t>
            </a:r>
          </a:p>
          <a:p>
            <a:r>
              <a:rPr lang="en-US" sz="2400" dirty="0" smtClean="0">
                <a:sym typeface="Symbol"/>
              </a:rPr>
              <a:t>Equality of maximum information propagation speed and wireless channel propagation speed </a:t>
            </a:r>
            <a:r>
              <a:rPr lang="en-US" sz="2400" b="1" dirty="0" err="1" smtClean="0">
                <a:latin typeface="Times New Roman" pitchFamily="18" charset="0"/>
                <a:cs typeface="Times New Roman" pitchFamily="18" charset="0"/>
                <a:sym typeface="Symbol"/>
              </a:rPr>
              <a:t>v</a:t>
            </a:r>
            <a:r>
              <a:rPr lang="en-US" sz="2400" baseline="-25000" dirty="0" err="1" smtClean="0">
                <a:latin typeface="Times New Roman" pitchFamily="18" charset="0"/>
                <a:cs typeface="Times New Roman" pitchFamily="18" charset="0"/>
                <a:sym typeface="Symbol"/>
              </a:rPr>
              <a:t>adv</a:t>
            </a:r>
            <a:r>
              <a:rPr lang="en-US" sz="2400" dirty="0" smtClean="0">
                <a:latin typeface="Times New Roman" pitchFamily="18" charset="0"/>
                <a:cs typeface="Times New Roman" pitchFamily="18" charset="0"/>
                <a:sym typeface="Symbol"/>
              </a:rPr>
              <a:t> = </a:t>
            </a:r>
            <a:r>
              <a:rPr lang="en-US" sz="2400" b="1" dirty="0" smtClean="0">
                <a:latin typeface="Times New Roman" pitchFamily="18" charset="0"/>
                <a:cs typeface="Times New Roman" pitchFamily="18" charset="0"/>
                <a:sym typeface="Symbol"/>
              </a:rPr>
              <a:t>v</a:t>
            </a:r>
          </a:p>
        </p:txBody>
      </p:sp>
      <p:sp>
        <p:nvSpPr>
          <p:cNvPr id="8" name="Slide Number Placeholder 7"/>
          <p:cNvSpPr>
            <a:spLocks noGrp="1"/>
          </p:cNvSpPr>
          <p:nvPr>
            <p:ph type="sldNum" sz="quarter" idx="12"/>
          </p:nvPr>
        </p:nvSpPr>
        <p:spPr/>
        <p:txBody>
          <a:bodyPr/>
          <a:lstStyle/>
          <a:p>
            <a:fld id="{B6ABF1A7-A054-4565-9046-77AE40BF21F1}"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a:t>
            </a:r>
            <a:br>
              <a:rPr lang="en-US" dirty="0" smtClean="0"/>
            </a:br>
            <a:r>
              <a:rPr lang="en-US" sz="4000" dirty="0" smtClean="0"/>
              <a:t>ND with adversarial nodes</a:t>
            </a:r>
            <a:endParaRPr lang="en-US" sz="4000" dirty="0"/>
          </a:p>
        </p:txBody>
      </p:sp>
      <p:sp>
        <p:nvSpPr>
          <p:cNvPr id="3" name="Content Placeholder 2"/>
          <p:cNvSpPr>
            <a:spLocks noGrp="1"/>
          </p:cNvSpPr>
          <p:nvPr>
            <p:ph idx="1"/>
          </p:nvPr>
        </p:nvSpPr>
        <p:spPr/>
        <p:txBody>
          <a:bodyPr>
            <a:normAutofit/>
          </a:bodyPr>
          <a:lstStyle/>
          <a:p>
            <a:r>
              <a:rPr lang="en-US" sz="2400" i="1" dirty="0" smtClean="0"/>
              <a:t>P</a:t>
            </a:r>
            <a:r>
              <a:rPr lang="en-US" sz="2400" i="1" baseline="30000" dirty="0" smtClean="0"/>
              <a:t>CR/TL</a:t>
            </a:r>
            <a:r>
              <a:rPr lang="en-US" sz="2400" dirty="0" smtClean="0"/>
              <a:t> needs all nodes to be correct</a:t>
            </a:r>
          </a:p>
          <a:p>
            <a:r>
              <a:rPr lang="en-US" sz="2400" dirty="0" smtClean="0"/>
              <a:t>Partial solution: </a:t>
            </a:r>
            <a:r>
              <a:rPr lang="en-US" sz="2400" i="1" dirty="0" smtClean="0"/>
              <a:t>Distance-Bounding</a:t>
            </a:r>
            <a:r>
              <a:rPr lang="en-US" sz="2400" dirty="0" smtClean="0"/>
              <a:t> protocols [3]</a:t>
            </a:r>
          </a:p>
          <a:p>
            <a:r>
              <a:rPr lang="en-US" sz="2400" dirty="0" smtClean="0"/>
              <a:t>Cannot express DB in our model, as it uses:</a:t>
            </a:r>
          </a:p>
          <a:p>
            <a:pPr lvl="1"/>
            <a:r>
              <a:rPr lang="en-US" sz="2000" dirty="0" err="1" smtClean="0"/>
              <a:t>xor</a:t>
            </a:r>
            <a:endParaRPr lang="en-US" sz="2000" dirty="0" smtClean="0"/>
          </a:p>
          <a:p>
            <a:pPr lvl="1"/>
            <a:r>
              <a:rPr lang="en-US" sz="2000" dirty="0" smtClean="0"/>
              <a:t>commitments</a:t>
            </a:r>
          </a:p>
          <a:p>
            <a:pPr lvl="1"/>
            <a:r>
              <a:rPr lang="en-US" sz="2000" dirty="0" smtClean="0"/>
              <a:t>rapid bit exchange: protocol sends single </a:t>
            </a:r>
            <a:r>
              <a:rPr lang="en-US" sz="2000" i="1" dirty="0" smtClean="0"/>
              <a:t>fresh</a:t>
            </a:r>
            <a:r>
              <a:rPr lang="en-US" sz="2000" dirty="0" smtClean="0"/>
              <a:t> bits</a:t>
            </a:r>
          </a:p>
          <a:p>
            <a:pPr lvl="2"/>
            <a:r>
              <a:rPr lang="en-US" sz="2000" dirty="0" smtClean="0">
                <a:solidFill>
                  <a:schemeClr val="accent2"/>
                </a:solidFill>
              </a:rPr>
              <a:t>Not compatible with our definition of freshness</a:t>
            </a:r>
          </a:p>
          <a:p>
            <a:pPr lvl="1"/>
            <a:endParaRPr lang="en-US"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71</a:t>
            </a:fld>
            <a:endParaRPr lang="en-US"/>
          </a:p>
        </p:txBody>
      </p:sp>
      <p:cxnSp>
        <p:nvCxnSpPr>
          <p:cNvPr id="102" name="Straight Connector 101"/>
          <p:cNvCxnSpPr/>
          <p:nvPr/>
        </p:nvCxnSpPr>
        <p:spPr>
          <a:xfrm>
            <a:off x="755028" y="5905512"/>
            <a:ext cx="3076592" cy="1588"/>
          </a:xfrm>
          <a:prstGeom prst="line">
            <a:avLst/>
          </a:prstGeom>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a:off x="755028" y="4910144"/>
            <a:ext cx="3076592" cy="1588"/>
          </a:xfrm>
          <a:prstGeom prst="line">
            <a:avLst/>
          </a:prstGeom>
        </p:spPr>
        <p:style>
          <a:lnRef idx="2">
            <a:schemeClr val="dk1"/>
          </a:lnRef>
          <a:fillRef idx="0">
            <a:schemeClr val="dk1"/>
          </a:fillRef>
          <a:effectRef idx="1">
            <a:schemeClr val="dk1"/>
          </a:effectRef>
          <a:fontRef idx="minor">
            <a:schemeClr val="tx1"/>
          </a:fontRef>
        </p:style>
      </p:cxnSp>
      <p:grpSp>
        <p:nvGrpSpPr>
          <p:cNvPr id="105" name="Group 22"/>
          <p:cNvGrpSpPr/>
          <p:nvPr/>
        </p:nvGrpSpPr>
        <p:grpSpPr>
          <a:xfrm>
            <a:off x="1026492" y="5724536"/>
            <a:ext cx="723904" cy="180976"/>
            <a:chOff x="1133456" y="4967296"/>
            <a:chExt cx="723904" cy="180976"/>
          </a:xfrm>
        </p:grpSpPr>
        <p:sp>
          <p:nvSpPr>
            <p:cNvPr id="106" name="Rectangle 105"/>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0" name="Rectangle 109"/>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1" name="Rectangle 110"/>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2" name="Rectangle 111"/>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3" name="Rectangle 112"/>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4" name="Rectangle 113"/>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5" name="Rectangle 114"/>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6" name="Rectangle 115"/>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cxnSp>
        <p:nvCxnSpPr>
          <p:cNvPr id="117" name="Straight Arrow Connector 116"/>
          <p:cNvCxnSpPr/>
          <p:nvPr/>
        </p:nvCxnSpPr>
        <p:spPr>
          <a:xfrm rot="5400000" flipH="1" flipV="1">
            <a:off x="709784" y="52268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flipH="1" flipV="1">
            <a:off x="1433688" y="52268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6200000" flipH="1">
            <a:off x="1886128" y="52268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16200000" flipH="1">
            <a:off x="2610032" y="52268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1" name="Group 23"/>
          <p:cNvGrpSpPr/>
          <p:nvPr/>
        </p:nvGrpSpPr>
        <p:grpSpPr>
          <a:xfrm>
            <a:off x="1388444" y="4729168"/>
            <a:ext cx="723904" cy="180976"/>
            <a:chOff x="1133456" y="4967296"/>
            <a:chExt cx="723904" cy="180976"/>
          </a:xfrm>
        </p:grpSpPr>
        <p:sp>
          <p:nvSpPr>
            <p:cNvPr id="122" name="Rectangle 121"/>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3" name="Rectangle 122"/>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4" name="Rectangle 123"/>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5" name="Rectangle 124"/>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6" name="Rectangle 125"/>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7" name="Rectangle 126"/>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8" name="Rectangle 127"/>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9" name="Rectangle 128"/>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30" name="Group 32"/>
          <p:cNvGrpSpPr/>
          <p:nvPr/>
        </p:nvGrpSpPr>
        <p:grpSpPr>
          <a:xfrm>
            <a:off x="2202836" y="4910144"/>
            <a:ext cx="723904" cy="180976"/>
            <a:chOff x="1133456" y="4967296"/>
            <a:chExt cx="723904" cy="180976"/>
          </a:xfrm>
        </p:grpSpPr>
        <p:sp>
          <p:nvSpPr>
            <p:cNvPr id="131" name="Rectangle 130"/>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2" name="Rectangle 131"/>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3" name="Rectangle 132"/>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4" name="Rectangle 133"/>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5" name="Rectangle 134"/>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6" name="Rectangle 135"/>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7" name="Rectangle 136"/>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8" name="Rectangle 137"/>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39" name="Group 42"/>
          <p:cNvGrpSpPr/>
          <p:nvPr/>
        </p:nvGrpSpPr>
        <p:grpSpPr>
          <a:xfrm>
            <a:off x="2564788" y="5905512"/>
            <a:ext cx="723904" cy="180976"/>
            <a:chOff x="1133456" y="4967296"/>
            <a:chExt cx="723904" cy="180976"/>
          </a:xfrm>
        </p:grpSpPr>
        <p:sp>
          <p:nvSpPr>
            <p:cNvPr id="140" name="Rectangle 139"/>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1" name="Rectangle 140"/>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2" name="Rectangle 141"/>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3" name="Rectangle 142"/>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4" name="Rectangle 143"/>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5" name="Rectangle 144"/>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6" name="Rectangle 145"/>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7" name="Rectangle 146"/>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59" name="Group 258"/>
          <p:cNvGrpSpPr/>
          <p:nvPr/>
        </p:nvGrpSpPr>
        <p:grpSpPr>
          <a:xfrm>
            <a:off x="4374548" y="4910144"/>
            <a:ext cx="3890984" cy="996956"/>
            <a:chOff x="4391024" y="4605344"/>
            <a:chExt cx="3076592" cy="996956"/>
          </a:xfrm>
        </p:grpSpPr>
        <p:cxnSp>
          <p:nvCxnSpPr>
            <p:cNvPr id="194" name="Straight Connector 193"/>
            <p:cNvCxnSpPr/>
            <p:nvPr/>
          </p:nvCxnSpPr>
          <p:spPr>
            <a:xfrm>
              <a:off x="4391024" y="5600712"/>
              <a:ext cx="3076592" cy="1588"/>
            </a:xfrm>
            <a:prstGeom prst="line">
              <a:avLst/>
            </a:prstGeom>
          </p:spPr>
          <p:style>
            <a:lnRef idx="2">
              <a:schemeClr val="dk1"/>
            </a:lnRef>
            <a:fillRef idx="0">
              <a:schemeClr val="dk1"/>
            </a:fillRef>
            <a:effectRef idx="1">
              <a:schemeClr val="dk1"/>
            </a:effectRef>
            <a:fontRef idx="minor">
              <a:schemeClr val="tx1"/>
            </a:fontRef>
          </p:style>
        </p:cxnSp>
        <p:cxnSp>
          <p:nvCxnSpPr>
            <p:cNvPr id="195" name="Straight Connector 194"/>
            <p:cNvCxnSpPr/>
            <p:nvPr/>
          </p:nvCxnSpPr>
          <p:spPr>
            <a:xfrm>
              <a:off x="4391024" y="4605344"/>
              <a:ext cx="3076592" cy="1588"/>
            </a:xfrm>
            <a:prstGeom prst="line">
              <a:avLst/>
            </a:prstGeom>
          </p:spPr>
          <p:style>
            <a:lnRef idx="2">
              <a:schemeClr val="dk1"/>
            </a:lnRef>
            <a:fillRef idx="0">
              <a:schemeClr val="dk1"/>
            </a:fillRef>
            <a:effectRef idx="1">
              <a:schemeClr val="dk1"/>
            </a:effectRef>
            <a:fontRef idx="minor">
              <a:schemeClr val="tx1"/>
            </a:fontRef>
          </p:style>
        </p:cxnSp>
      </p:grpSp>
      <p:grpSp>
        <p:nvGrpSpPr>
          <p:cNvPr id="238" name="Group 237"/>
          <p:cNvGrpSpPr/>
          <p:nvPr/>
        </p:nvGrpSpPr>
        <p:grpSpPr>
          <a:xfrm>
            <a:off x="4646012" y="4729168"/>
            <a:ext cx="995368" cy="1357320"/>
            <a:chOff x="4662488" y="4424368"/>
            <a:chExt cx="995368" cy="1357320"/>
          </a:xfrm>
        </p:grpSpPr>
        <p:sp>
          <p:nvSpPr>
            <p:cNvPr id="197" name="Rectangle 196"/>
            <p:cNvSpPr/>
            <p:nvPr/>
          </p:nvSpPr>
          <p:spPr>
            <a:xfrm>
              <a:off x="4662488" y="541973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05" name="Straight Arrow Connector 204"/>
            <p:cNvCxnSpPr/>
            <p:nvPr/>
          </p:nvCxnSpPr>
          <p:spPr>
            <a:xfrm rot="5400000" flipH="1" flipV="1">
              <a:off x="4345780"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flipH="1" flipV="1">
              <a:off x="4436268"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16200000" flipH="1">
              <a:off x="4888708"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16200000" flipH="1">
              <a:off x="4979196"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5024440" y="4424368"/>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9" name="Rectangle 218"/>
            <p:cNvSpPr/>
            <p:nvPr/>
          </p:nvSpPr>
          <p:spPr>
            <a:xfrm>
              <a:off x="5205416" y="4605344"/>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8" name="Rectangle 227"/>
            <p:cNvSpPr/>
            <p:nvPr/>
          </p:nvSpPr>
          <p:spPr>
            <a:xfrm>
              <a:off x="5567368" y="5600712"/>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39" name="Group 238"/>
          <p:cNvGrpSpPr/>
          <p:nvPr/>
        </p:nvGrpSpPr>
        <p:grpSpPr>
          <a:xfrm>
            <a:off x="5822356" y="4729168"/>
            <a:ext cx="995368" cy="1357320"/>
            <a:chOff x="4662488" y="4424368"/>
            <a:chExt cx="995368" cy="1357320"/>
          </a:xfrm>
        </p:grpSpPr>
        <p:sp>
          <p:nvSpPr>
            <p:cNvPr id="240" name="Rectangle 239"/>
            <p:cNvSpPr/>
            <p:nvPr/>
          </p:nvSpPr>
          <p:spPr>
            <a:xfrm>
              <a:off x="4662488" y="541973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41" name="Straight Arrow Connector 240"/>
            <p:cNvCxnSpPr/>
            <p:nvPr/>
          </p:nvCxnSpPr>
          <p:spPr>
            <a:xfrm rot="5400000" flipH="1" flipV="1">
              <a:off x="4345780"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rot="5400000" flipH="1" flipV="1">
              <a:off x="4436268"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rot="16200000" flipH="1">
              <a:off x="4888708"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rot="16200000" flipH="1">
              <a:off x="4979196"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5024440" y="4424368"/>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6" name="Rectangle 245"/>
            <p:cNvSpPr/>
            <p:nvPr/>
          </p:nvSpPr>
          <p:spPr>
            <a:xfrm>
              <a:off x="5205416" y="4605344"/>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7" name="Rectangle 246"/>
            <p:cNvSpPr/>
            <p:nvPr/>
          </p:nvSpPr>
          <p:spPr>
            <a:xfrm>
              <a:off x="5567368" y="5600712"/>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48" name="Group 247"/>
          <p:cNvGrpSpPr/>
          <p:nvPr/>
        </p:nvGrpSpPr>
        <p:grpSpPr>
          <a:xfrm>
            <a:off x="6998700" y="4729168"/>
            <a:ext cx="995368" cy="1357320"/>
            <a:chOff x="4662488" y="4424368"/>
            <a:chExt cx="995368" cy="1357320"/>
          </a:xfrm>
        </p:grpSpPr>
        <p:sp>
          <p:nvSpPr>
            <p:cNvPr id="249" name="Rectangle 248"/>
            <p:cNvSpPr/>
            <p:nvPr/>
          </p:nvSpPr>
          <p:spPr>
            <a:xfrm>
              <a:off x="4662488" y="541973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0" name="Straight Arrow Connector 249"/>
            <p:cNvCxnSpPr/>
            <p:nvPr/>
          </p:nvCxnSpPr>
          <p:spPr>
            <a:xfrm rot="5400000" flipH="1" flipV="1">
              <a:off x="4345780"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flipH="1" flipV="1">
              <a:off x="4436268"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16200000" flipH="1">
              <a:off x="4888708"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rot="16200000" flipH="1">
              <a:off x="4979196" y="4922052"/>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a:xfrm>
              <a:off x="5024440" y="4424368"/>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5" name="Rectangle 254"/>
            <p:cNvSpPr/>
            <p:nvPr/>
          </p:nvSpPr>
          <p:spPr>
            <a:xfrm>
              <a:off x="5205416" y="4605344"/>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6" name="Rectangle 255"/>
            <p:cNvSpPr/>
            <p:nvPr/>
          </p:nvSpPr>
          <p:spPr>
            <a:xfrm>
              <a:off x="5567368" y="5600712"/>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60" name="Right Arrow 259"/>
          <p:cNvSpPr/>
          <p:nvPr/>
        </p:nvSpPr>
        <p:spPr>
          <a:xfrm>
            <a:off x="3806522" y="5241580"/>
            <a:ext cx="723904" cy="30365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8" name="TextBox 77"/>
          <p:cNvSpPr txBox="1"/>
          <p:nvPr/>
        </p:nvSpPr>
        <p:spPr>
          <a:xfrm>
            <a:off x="0" y="6329329"/>
            <a:ext cx="9144000" cy="369332"/>
          </a:xfrm>
          <a:prstGeom prst="rect">
            <a:avLst/>
          </a:prstGeom>
          <a:noFill/>
        </p:spPr>
        <p:txBody>
          <a:bodyPr wrap="square" rtlCol="0">
            <a:spAutoFit/>
          </a:bodyPr>
          <a:lstStyle/>
          <a:p>
            <a:r>
              <a:rPr lang="en-US" dirty="0" smtClean="0"/>
              <a:t>[3]   S. Brands and D. </a:t>
            </a:r>
            <a:r>
              <a:rPr lang="en-US" dirty="0" err="1" smtClean="0"/>
              <a:t>Chaum</a:t>
            </a:r>
            <a:r>
              <a:rPr lang="en-US" dirty="0" smtClean="0"/>
              <a:t>. </a:t>
            </a:r>
            <a:r>
              <a:rPr lang="en-US" b="1" dirty="0" smtClean="0"/>
              <a:t>Distance-bounding protocols</a:t>
            </a:r>
            <a:r>
              <a:rPr lang="en-US" dirty="0" smtClean="0"/>
              <a:t>. </a:t>
            </a:r>
            <a:r>
              <a:rPr lang="en-US" i="1" dirty="0" smtClean="0"/>
              <a:t>EUROCRYPT '93</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a:t>
            </a:r>
            <a:br>
              <a:rPr lang="en-US" dirty="0" smtClean="0"/>
            </a:br>
            <a:r>
              <a:rPr lang="en-US" sz="4000" dirty="0" smtClean="0"/>
              <a:t>ND with adversarial nodes</a:t>
            </a:r>
            <a:endParaRPr lang="en-US" sz="4000" dirty="0"/>
          </a:p>
        </p:txBody>
      </p:sp>
      <p:sp>
        <p:nvSpPr>
          <p:cNvPr id="3" name="Content Placeholder 2"/>
          <p:cNvSpPr>
            <a:spLocks noGrp="1"/>
          </p:cNvSpPr>
          <p:nvPr>
            <p:ph idx="1"/>
          </p:nvPr>
        </p:nvSpPr>
        <p:spPr/>
        <p:txBody>
          <a:bodyPr>
            <a:normAutofit fontScale="92500" lnSpcReduction="10000"/>
          </a:bodyPr>
          <a:lstStyle/>
          <a:p>
            <a:r>
              <a:rPr lang="en-US" sz="3000" dirty="0" smtClean="0"/>
              <a:t>Can one do without the rapid bit exchange? </a:t>
            </a:r>
          </a:p>
          <a:p>
            <a:r>
              <a:rPr lang="en-US" sz="3000" b="1" dirty="0" smtClean="0">
                <a:solidFill>
                  <a:schemeClr val="accent2"/>
                </a:solidFill>
              </a:rPr>
              <a:t>No</a:t>
            </a:r>
            <a:r>
              <a:rPr lang="en-US" sz="3000" dirty="0" smtClean="0">
                <a:solidFill>
                  <a:schemeClr val="accent2"/>
                </a:solidFill>
              </a:rPr>
              <a:t>:</a:t>
            </a:r>
            <a:r>
              <a:rPr lang="en-US" sz="3000" dirty="0" smtClean="0"/>
              <a:t> Bit level attack [6]:</a:t>
            </a:r>
          </a:p>
          <a:p>
            <a:endParaRPr lang="en-US" sz="3000" dirty="0" smtClean="0"/>
          </a:p>
          <a:p>
            <a:endParaRPr lang="en-US" sz="3000" dirty="0" smtClean="0"/>
          </a:p>
          <a:p>
            <a:endParaRPr lang="en-US" sz="3000" dirty="0" smtClean="0"/>
          </a:p>
          <a:p>
            <a:endParaRPr lang="en-US" sz="3000" dirty="0" smtClean="0"/>
          </a:p>
          <a:p>
            <a:endParaRPr lang="en-US" sz="3000" dirty="0" smtClean="0"/>
          </a:p>
          <a:p>
            <a:r>
              <a:rPr lang="en-US" sz="3000" dirty="0" smtClean="0"/>
              <a:t>Need to shift model to bit level to reason about ND with adversarial nodes</a:t>
            </a:r>
          </a:p>
          <a:p>
            <a:endParaRPr lang="en-US" dirty="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72</a:t>
            </a:fld>
            <a:endParaRPr lang="en-US"/>
          </a:p>
        </p:txBody>
      </p:sp>
      <p:cxnSp>
        <p:nvCxnSpPr>
          <p:cNvPr id="6" name="Straight Connector 5"/>
          <p:cNvCxnSpPr/>
          <p:nvPr/>
        </p:nvCxnSpPr>
        <p:spPr>
          <a:xfrm>
            <a:off x="853603" y="4250555"/>
            <a:ext cx="3076592"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853603" y="3255187"/>
            <a:ext cx="3076592" cy="1588"/>
          </a:xfrm>
          <a:prstGeom prst="line">
            <a:avLst/>
          </a:prstGeom>
        </p:spPr>
        <p:style>
          <a:lnRef idx="2">
            <a:schemeClr val="dk1"/>
          </a:lnRef>
          <a:fillRef idx="0">
            <a:schemeClr val="dk1"/>
          </a:fillRef>
          <a:effectRef idx="1">
            <a:schemeClr val="dk1"/>
          </a:effectRef>
          <a:fontRef idx="minor">
            <a:schemeClr val="tx1"/>
          </a:fontRef>
        </p:style>
      </p:cxnSp>
      <p:grpSp>
        <p:nvGrpSpPr>
          <p:cNvPr id="5" name="Group 22"/>
          <p:cNvGrpSpPr/>
          <p:nvPr/>
        </p:nvGrpSpPr>
        <p:grpSpPr>
          <a:xfrm>
            <a:off x="1125067" y="4069579"/>
            <a:ext cx="723904" cy="180976"/>
            <a:chOff x="1133456" y="4967296"/>
            <a:chExt cx="723904" cy="180976"/>
          </a:xfrm>
        </p:grpSpPr>
        <p:sp>
          <p:nvSpPr>
            <p:cNvPr id="8" name="Rectangle 7"/>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cxnSp>
        <p:nvCxnSpPr>
          <p:cNvPr id="17" name="Straight Arrow Connector 16"/>
          <p:cNvCxnSpPr/>
          <p:nvPr/>
        </p:nvCxnSpPr>
        <p:spPr>
          <a:xfrm rot="5400000" flipH="1" flipV="1">
            <a:off x="808359" y="3571895"/>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532263" y="3571895"/>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1984703" y="3571895"/>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2708607" y="3571895"/>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23"/>
          <p:cNvGrpSpPr/>
          <p:nvPr/>
        </p:nvGrpSpPr>
        <p:grpSpPr>
          <a:xfrm>
            <a:off x="1487019" y="3074211"/>
            <a:ext cx="723904" cy="180976"/>
            <a:chOff x="1133456" y="4967296"/>
            <a:chExt cx="723904" cy="180976"/>
          </a:xfrm>
        </p:grpSpPr>
        <p:sp>
          <p:nvSpPr>
            <p:cNvPr id="25" name="Rectangle 24"/>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Rectangle 25"/>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Rectangle 27"/>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Rectangle 28"/>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Rectangle 29"/>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Rectangle 30"/>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Rectangle 31"/>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9" name="Group 32"/>
          <p:cNvGrpSpPr/>
          <p:nvPr/>
        </p:nvGrpSpPr>
        <p:grpSpPr>
          <a:xfrm>
            <a:off x="2301411" y="3255187"/>
            <a:ext cx="723904" cy="180976"/>
            <a:chOff x="1133456" y="4967296"/>
            <a:chExt cx="723904" cy="180976"/>
          </a:xfrm>
        </p:grpSpPr>
        <p:sp>
          <p:nvSpPr>
            <p:cNvPr id="34" name="Rectangle 33"/>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 name="Rectangle 34"/>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6" name="Rectangle 35"/>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Rectangle 36"/>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8" name="Rectangle 37"/>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Rectangle 38"/>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Rectangle 39"/>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Rectangle 40"/>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1" name="Group 42"/>
          <p:cNvGrpSpPr/>
          <p:nvPr/>
        </p:nvGrpSpPr>
        <p:grpSpPr>
          <a:xfrm>
            <a:off x="2663363" y="4250555"/>
            <a:ext cx="723904" cy="180976"/>
            <a:chOff x="1133456" y="4967296"/>
            <a:chExt cx="723904" cy="180976"/>
          </a:xfrm>
        </p:grpSpPr>
        <p:sp>
          <p:nvSpPr>
            <p:cNvPr id="44" name="Rectangle 43"/>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 name="Rectangle 44"/>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6" name="Rectangle 45"/>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7" name="Rectangle 46"/>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8" name="Rectangle 47"/>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9" name="Rectangle 48"/>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Rectangle 49"/>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1" name="Rectangle 50"/>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cxnSp>
        <p:nvCxnSpPr>
          <p:cNvPr id="55" name="Straight Connector 54"/>
          <p:cNvCxnSpPr/>
          <p:nvPr/>
        </p:nvCxnSpPr>
        <p:spPr>
          <a:xfrm>
            <a:off x="4835075" y="4250555"/>
            <a:ext cx="3076592" cy="1588"/>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4835075" y="3255187"/>
            <a:ext cx="3076592" cy="1588"/>
          </a:xfrm>
          <a:prstGeom prst="line">
            <a:avLst/>
          </a:prstGeom>
        </p:spPr>
        <p:style>
          <a:lnRef idx="2">
            <a:schemeClr val="dk1"/>
          </a:lnRef>
          <a:fillRef idx="0">
            <a:schemeClr val="dk1"/>
          </a:fillRef>
          <a:effectRef idx="1">
            <a:schemeClr val="dk1"/>
          </a:effectRef>
          <a:fontRef idx="minor">
            <a:schemeClr val="tx1"/>
          </a:fontRef>
        </p:style>
      </p:cxnSp>
      <p:grpSp>
        <p:nvGrpSpPr>
          <p:cNvPr id="23" name="Group 56"/>
          <p:cNvGrpSpPr/>
          <p:nvPr/>
        </p:nvGrpSpPr>
        <p:grpSpPr>
          <a:xfrm>
            <a:off x="5106539" y="4069579"/>
            <a:ext cx="723904" cy="180976"/>
            <a:chOff x="1133456" y="4967296"/>
            <a:chExt cx="723904" cy="180976"/>
          </a:xfrm>
        </p:grpSpPr>
        <p:sp>
          <p:nvSpPr>
            <p:cNvPr id="58" name="Rectangle 57"/>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9" name="Rectangle 58"/>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0" name="Rectangle 59"/>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1" name="Rectangle 60"/>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2" name="Rectangle 61"/>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3" name="Rectangle 62"/>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4" name="Rectangle 63"/>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5" name="Rectangle 64"/>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cxnSp>
        <p:nvCxnSpPr>
          <p:cNvPr id="66" name="Straight Arrow Connector 65"/>
          <p:cNvCxnSpPr/>
          <p:nvPr/>
        </p:nvCxnSpPr>
        <p:spPr>
          <a:xfrm rot="5400000" flipH="1" flipV="1">
            <a:off x="4789831" y="3571895"/>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5513735" y="3571895"/>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H="1">
            <a:off x="5694711" y="3571895"/>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6200000" flipH="1">
            <a:off x="6418615" y="3571895"/>
            <a:ext cx="995368" cy="36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69"/>
          <p:cNvGrpSpPr/>
          <p:nvPr/>
        </p:nvGrpSpPr>
        <p:grpSpPr>
          <a:xfrm>
            <a:off x="5468491" y="3074211"/>
            <a:ext cx="723904" cy="180976"/>
            <a:chOff x="1133456" y="4967296"/>
            <a:chExt cx="723904" cy="180976"/>
          </a:xfrm>
        </p:grpSpPr>
        <p:sp>
          <p:nvSpPr>
            <p:cNvPr id="71" name="Rectangle 70"/>
            <p:cNvSpPr/>
            <p:nvPr/>
          </p:nvSpPr>
          <p:spPr>
            <a:xfrm>
              <a:off x="113345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2" name="Rectangle 71"/>
            <p:cNvSpPr/>
            <p:nvPr/>
          </p:nvSpPr>
          <p:spPr>
            <a:xfrm>
              <a:off x="122394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3" name="Rectangle 72"/>
            <p:cNvSpPr/>
            <p:nvPr/>
          </p:nvSpPr>
          <p:spPr>
            <a:xfrm>
              <a:off x="131443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4" name="Rectangle 73"/>
            <p:cNvSpPr/>
            <p:nvPr/>
          </p:nvSpPr>
          <p:spPr>
            <a:xfrm>
              <a:off x="1404920"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5" name="Rectangle 74"/>
            <p:cNvSpPr/>
            <p:nvPr/>
          </p:nvSpPr>
          <p:spPr>
            <a:xfrm>
              <a:off x="1495408"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6" name="Rectangle 75"/>
            <p:cNvSpPr/>
            <p:nvPr/>
          </p:nvSpPr>
          <p:spPr>
            <a:xfrm>
              <a:off x="1585896"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7" name="Rectangle 76"/>
            <p:cNvSpPr/>
            <p:nvPr/>
          </p:nvSpPr>
          <p:spPr>
            <a:xfrm>
              <a:off x="1676384"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8" name="Rectangle 77"/>
            <p:cNvSpPr/>
            <p:nvPr/>
          </p:nvSpPr>
          <p:spPr>
            <a:xfrm>
              <a:off x="1766872" y="4967296"/>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80" name="Rectangle 79"/>
          <p:cNvSpPr/>
          <p:nvPr/>
        </p:nvSpPr>
        <p:spPr>
          <a:xfrm>
            <a:off x="6011419" y="3255187"/>
            <a:ext cx="90488" cy="1809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Rectangle 80"/>
          <p:cNvSpPr/>
          <p:nvPr/>
        </p:nvSpPr>
        <p:spPr>
          <a:xfrm>
            <a:off x="6101907" y="3255187"/>
            <a:ext cx="90488" cy="1809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Rectangle 81"/>
          <p:cNvSpPr/>
          <p:nvPr/>
        </p:nvSpPr>
        <p:spPr>
          <a:xfrm>
            <a:off x="6192395" y="3255187"/>
            <a:ext cx="90488" cy="1809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3" name="Rectangle 82"/>
          <p:cNvSpPr/>
          <p:nvPr/>
        </p:nvSpPr>
        <p:spPr>
          <a:xfrm>
            <a:off x="6282883" y="3255187"/>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4" name="Rectangle 83"/>
          <p:cNvSpPr/>
          <p:nvPr/>
        </p:nvSpPr>
        <p:spPr>
          <a:xfrm>
            <a:off x="6373371" y="3255187"/>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5" name="Rectangle 84"/>
          <p:cNvSpPr/>
          <p:nvPr/>
        </p:nvSpPr>
        <p:spPr>
          <a:xfrm>
            <a:off x="6463859" y="3255187"/>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6" name="Rectangle 85"/>
          <p:cNvSpPr/>
          <p:nvPr/>
        </p:nvSpPr>
        <p:spPr>
          <a:xfrm>
            <a:off x="6554347" y="3255187"/>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7" name="Rectangle 86"/>
          <p:cNvSpPr/>
          <p:nvPr/>
        </p:nvSpPr>
        <p:spPr>
          <a:xfrm>
            <a:off x="6644835" y="3255187"/>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2" name="Rectangle 91"/>
          <p:cNvSpPr/>
          <p:nvPr/>
        </p:nvSpPr>
        <p:spPr>
          <a:xfrm>
            <a:off x="6644835" y="4250555"/>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3" name="Rectangle 92"/>
          <p:cNvSpPr/>
          <p:nvPr/>
        </p:nvSpPr>
        <p:spPr>
          <a:xfrm>
            <a:off x="6735323" y="4250555"/>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4" name="Rectangle 93"/>
          <p:cNvSpPr/>
          <p:nvPr/>
        </p:nvSpPr>
        <p:spPr>
          <a:xfrm>
            <a:off x="6825811" y="4250555"/>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5" name="Rectangle 94"/>
          <p:cNvSpPr/>
          <p:nvPr/>
        </p:nvSpPr>
        <p:spPr>
          <a:xfrm>
            <a:off x="6916299" y="4250555"/>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6" name="Rectangle 95"/>
          <p:cNvSpPr/>
          <p:nvPr/>
        </p:nvSpPr>
        <p:spPr>
          <a:xfrm>
            <a:off x="7006787" y="4250555"/>
            <a:ext cx="90488" cy="180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98" name="Straight Arrow Connector 97"/>
          <p:cNvCxnSpPr/>
          <p:nvPr/>
        </p:nvCxnSpPr>
        <p:spPr>
          <a:xfrm rot="5400000">
            <a:off x="6192395" y="2893235"/>
            <a:ext cx="361952" cy="3619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9" name="Rectangle 98"/>
          <p:cNvSpPr/>
          <p:nvPr/>
        </p:nvSpPr>
        <p:spPr>
          <a:xfrm>
            <a:off x="6373371" y="4250555"/>
            <a:ext cx="90488" cy="1809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0" name="Rectangle 99"/>
          <p:cNvSpPr/>
          <p:nvPr/>
        </p:nvSpPr>
        <p:spPr>
          <a:xfrm>
            <a:off x="6554347" y="4250555"/>
            <a:ext cx="90488" cy="1809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1" name="Rectangle 100"/>
          <p:cNvSpPr/>
          <p:nvPr/>
        </p:nvSpPr>
        <p:spPr>
          <a:xfrm>
            <a:off x="6463859" y="4250555"/>
            <a:ext cx="90488" cy="1809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3" name="TextBox 102"/>
          <p:cNvSpPr txBox="1"/>
          <p:nvPr/>
        </p:nvSpPr>
        <p:spPr>
          <a:xfrm>
            <a:off x="6554347" y="2621771"/>
            <a:ext cx="1676677" cy="369332"/>
          </a:xfrm>
          <a:prstGeom prst="rect">
            <a:avLst/>
          </a:prstGeom>
          <a:noFill/>
        </p:spPr>
        <p:txBody>
          <a:bodyPr wrap="none" rtlCol="0">
            <a:spAutoFit/>
          </a:bodyPr>
          <a:lstStyle/>
          <a:p>
            <a:r>
              <a:rPr lang="en-US" dirty="0" smtClean="0">
                <a:solidFill>
                  <a:schemeClr val="accent2"/>
                </a:solidFill>
              </a:rPr>
              <a:t>guess a </a:t>
            </a:r>
            <a:r>
              <a:rPr lang="en-US" b="1" dirty="0" smtClean="0">
                <a:solidFill>
                  <a:schemeClr val="accent2"/>
                </a:solidFill>
              </a:rPr>
              <a:t>few </a:t>
            </a:r>
            <a:r>
              <a:rPr lang="en-US" dirty="0" smtClean="0">
                <a:solidFill>
                  <a:schemeClr val="accent2"/>
                </a:solidFill>
              </a:rPr>
              <a:t>bits</a:t>
            </a:r>
            <a:endParaRPr lang="en-US" dirty="0">
              <a:solidFill>
                <a:schemeClr val="accent2"/>
              </a:solidFill>
            </a:endParaRPr>
          </a:p>
        </p:txBody>
      </p:sp>
      <p:sp>
        <p:nvSpPr>
          <p:cNvPr id="107" name="Right Arrow 106"/>
          <p:cNvSpPr/>
          <p:nvPr/>
        </p:nvSpPr>
        <p:spPr>
          <a:xfrm>
            <a:off x="4111171" y="3617139"/>
            <a:ext cx="723904" cy="3036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8" name="TextBox 107"/>
          <p:cNvSpPr txBox="1"/>
          <p:nvPr/>
        </p:nvSpPr>
        <p:spPr>
          <a:xfrm>
            <a:off x="1306043" y="4250555"/>
            <a:ext cx="308098" cy="369332"/>
          </a:xfrm>
          <a:prstGeom prst="rect">
            <a:avLst/>
          </a:prstGeom>
          <a:noFill/>
        </p:spPr>
        <p:txBody>
          <a:bodyPr wrap="none" rtlCol="0">
            <a:spAutoFit/>
          </a:bodyPr>
          <a:lstStyle/>
          <a:p>
            <a:r>
              <a:rPr lang="en-US" dirty="0" smtClean="0"/>
              <a:t>C</a:t>
            </a:r>
            <a:endParaRPr lang="en-US" dirty="0"/>
          </a:p>
        </p:txBody>
      </p:sp>
      <p:sp>
        <p:nvSpPr>
          <p:cNvPr id="109" name="TextBox 108"/>
          <p:cNvSpPr txBox="1"/>
          <p:nvPr/>
        </p:nvSpPr>
        <p:spPr>
          <a:xfrm>
            <a:off x="2210923" y="2893235"/>
            <a:ext cx="865943" cy="369332"/>
          </a:xfrm>
          <a:prstGeom prst="rect">
            <a:avLst/>
          </a:prstGeom>
          <a:noFill/>
        </p:spPr>
        <p:txBody>
          <a:bodyPr wrap="none" rtlCol="0">
            <a:spAutoFit/>
          </a:bodyPr>
          <a:lstStyle/>
          <a:p>
            <a:r>
              <a:rPr lang="en-US" dirty="0" smtClean="0"/>
              <a:t>R = f(C)</a:t>
            </a:r>
            <a:endParaRPr lang="en-US" dirty="0"/>
          </a:p>
        </p:txBody>
      </p:sp>
      <p:sp>
        <p:nvSpPr>
          <p:cNvPr id="102" name="TextBox 101"/>
          <p:cNvSpPr txBox="1"/>
          <p:nvPr/>
        </p:nvSpPr>
        <p:spPr>
          <a:xfrm>
            <a:off x="0" y="6053152"/>
            <a:ext cx="9144000" cy="646331"/>
          </a:xfrm>
          <a:prstGeom prst="rect">
            <a:avLst/>
          </a:prstGeom>
          <a:noFill/>
        </p:spPr>
        <p:txBody>
          <a:bodyPr wrap="square" rtlCol="0">
            <a:spAutoFit/>
          </a:bodyPr>
          <a:lstStyle/>
          <a:p>
            <a:r>
              <a:rPr lang="en-US" dirty="0" smtClean="0"/>
              <a:t>[6]   J. </a:t>
            </a:r>
            <a:r>
              <a:rPr lang="en-US" dirty="0" err="1" smtClean="0"/>
              <a:t>Clulow</a:t>
            </a:r>
            <a:r>
              <a:rPr lang="en-US" dirty="0" smtClean="0"/>
              <a:t>, G. P. </a:t>
            </a:r>
            <a:r>
              <a:rPr lang="en-US" dirty="0" err="1" smtClean="0"/>
              <a:t>Hancke</a:t>
            </a:r>
            <a:r>
              <a:rPr lang="en-US" dirty="0" smtClean="0"/>
              <a:t>, M. G. Kuhn, and T. Moore. </a:t>
            </a:r>
            <a:r>
              <a:rPr lang="en-US" b="1" dirty="0" smtClean="0"/>
              <a:t>So near and yet so far:</a:t>
            </a:r>
          </a:p>
          <a:p>
            <a:r>
              <a:rPr lang="en-US" b="1" dirty="0" smtClean="0"/>
              <a:t>       Distance-bounding attacks in wireless networks.</a:t>
            </a:r>
            <a:r>
              <a:rPr lang="en-US" dirty="0" smtClean="0"/>
              <a:t> ESAS 2006.</a:t>
            </a:r>
            <a:endParaRPr lang="en-US" i="1"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Proving the correctness of Secure Neighbor Discover protocols</a:t>
            </a:r>
          </a:p>
          <a:p>
            <a:endParaRPr lang="en-US" dirty="0" smtClean="0"/>
          </a:p>
          <a:p>
            <a:r>
              <a:rPr lang="en-US" dirty="0" smtClean="0"/>
              <a:t>A model or wireless networks</a:t>
            </a:r>
          </a:p>
          <a:p>
            <a:r>
              <a:rPr lang="en-US" dirty="0" smtClean="0"/>
              <a:t>Secure Neighbor Discovery specification</a:t>
            </a:r>
          </a:p>
          <a:p>
            <a:r>
              <a:rPr lang="en-US" dirty="0" smtClean="0"/>
              <a:t>Definition of a Secure Neighbor Discovery protocol</a:t>
            </a:r>
          </a:p>
          <a:p>
            <a:endParaRPr lang="en-US" dirty="0" smtClean="0"/>
          </a:p>
          <a:p>
            <a:r>
              <a:rPr lang="en-US" dirty="0" smtClean="0"/>
              <a:t>Highlighted interesting future directions</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paper</a:t>
            </a:r>
            <a:endParaRPr lang="en-US" dirty="0"/>
          </a:p>
        </p:txBody>
      </p:sp>
      <p:sp>
        <p:nvSpPr>
          <p:cNvPr id="3" name="Content Placeholder 2"/>
          <p:cNvSpPr>
            <a:spLocks noGrp="1"/>
          </p:cNvSpPr>
          <p:nvPr>
            <p:ph idx="1"/>
          </p:nvPr>
        </p:nvSpPr>
        <p:spPr/>
        <p:txBody>
          <a:bodyPr>
            <a:normAutofit/>
          </a:bodyPr>
          <a:lstStyle/>
          <a:p>
            <a:r>
              <a:rPr lang="en-US" dirty="0" smtClean="0"/>
              <a:t>Proofs</a:t>
            </a:r>
          </a:p>
          <a:p>
            <a:r>
              <a:rPr lang="en-US" dirty="0" smtClean="0"/>
              <a:t>Other Secure Neighbor Discovery protocols</a:t>
            </a:r>
          </a:p>
          <a:p>
            <a:pPr lvl="1"/>
            <a:r>
              <a:rPr lang="en-US" i="1" dirty="0" smtClean="0"/>
              <a:t>P</a:t>
            </a:r>
            <a:r>
              <a:rPr lang="en-US" i="1" baseline="30000" dirty="0" smtClean="0"/>
              <a:t>CR/T</a:t>
            </a:r>
            <a:r>
              <a:rPr lang="en-US" dirty="0" smtClean="0"/>
              <a:t> -  challenge-response / time-based protocol</a:t>
            </a:r>
          </a:p>
          <a:p>
            <a:pPr lvl="1"/>
            <a:r>
              <a:rPr lang="en-US" i="1" dirty="0" smtClean="0"/>
              <a:t>P</a:t>
            </a:r>
            <a:r>
              <a:rPr lang="en-US" i="1" baseline="30000" dirty="0" smtClean="0"/>
              <a:t>B/T</a:t>
            </a:r>
            <a:r>
              <a:rPr lang="en-US" dirty="0" smtClean="0"/>
              <a:t> -  beacon / time-based protocol</a:t>
            </a:r>
          </a:p>
          <a:p>
            <a:pPr lvl="1"/>
            <a:r>
              <a:rPr lang="en-US" i="1" dirty="0" smtClean="0"/>
              <a:t>P</a:t>
            </a:r>
            <a:r>
              <a:rPr lang="en-US" i="1" baseline="30000" dirty="0" smtClean="0"/>
              <a:t>B/TL</a:t>
            </a:r>
            <a:r>
              <a:rPr lang="en-US" dirty="0" smtClean="0"/>
              <a:t> -  beacon / time-and-location-based protocol</a:t>
            </a:r>
          </a:p>
          <a:p>
            <a:r>
              <a:rPr lang="en-US" dirty="0" smtClean="0"/>
              <a:t>Our model captures the differences in their</a:t>
            </a:r>
          </a:p>
          <a:p>
            <a:pPr lvl="1"/>
            <a:r>
              <a:rPr lang="en-US" dirty="0" smtClean="0"/>
              <a:t>functionality</a:t>
            </a:r>
          </a:p>
          <a:p>
            <a:pPr lvl="1"/>
            <a:r>
              <a:rPr lang="en-US" dirty="0" smtClean="0"/>
              <a:t>assumptions / requirements</a:t>
            </a:r>
            <a:endParaRPr lang="en-US"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74</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Attacking ND:</a:t>
            </a:r>
            <a:br>
              <a:rPr lang="en-US" dirty="0" smtClean="0"/>
            </a:br>
            <a:r>
              <a:rPr lang="en-US" sz="4000" dirty="0" smtClean="0"/>
              <a:t>Routing in Sensor Networks</a:t>
            </a:r>
            <a:endParaRPr lang="en-US" sz="4000"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8</a:t>
            </a:fld>
            <a:endParaRPr lang="en-US"/>
          </a:p>
        </p:txBody>
      </p:sp>
      <p:grpSp>
        <p:nvGrpSpPr>
          <p:cNvPr id="236" name="Group 235"/>
          <p:cNvGrpSpPr/>
          <p:nvPr/>
        </p:nvGrpSpPr>
        <p:grpSpPr>
          <a:xfrm>
            <a:off x="625464" y="1635120"/>
            <a:ext cx="7617025" cy="3113579"/>
            <a:chOff x="870774" y="2244811"/>
            <a:chExt cx="7617025" cy="3113579"/>
          </a:xfrm>
        </p:grpSpPr>
        <p:grpSp>
          <p:nvGrpSpPr>
            <p:cNvPr id="5" name="Group 461"/>
            <p:cNvGrpSpPr/>
            <p:nvPr/>
          </p:nvGrpSpPr>
          <p:grpSpPr>
            <a:xfrm>
              <a:off x="942845" y="2361815"/>
              <a:ext cx="7437305" cy="2939933"/>
              <a:chOff x="1389061" y="2571744"/>
              <a:chExt cx="5865855" cy="2257433"/>
            </a:xfrm>
          </p:grpSpPr>
          <p:sp>
            <p:nvSpPr>
              <p:cNvPr id="9" name="Oval 31"/>
              <p:cNvSpPr>
                <a:spLocks noChangeAspect="1" noChangeArrowheads="1"/>
              </p:cNvSpPr>
              <p:nvPr/>
            </p:nvSpPr>
            <p:spPr bwMode="auto">
              <a:xfrm>
                <a:off x="1389061" y="2671765"/>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0" name="Oval 31"/>
              <p:cNvSpPr>
                <a:spLocks noChangeAspect="1" noChangeArrowheads="1"/>
              </p:cNvSpPr>
              <p:nvPr/>
            </p:nvSpPr>
            <p:spPr bwMode="auto">
              <a:xfrm>
                <a:off x="1643042"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1" name="Oval 31"/>
              <p:cNvSpPr>
                <a:spLocks noChangeAspect="1" noChangeArrowheads="1"/>
              </p:cNvSpPr>
              <p:nvPr/>
            </p:nvSpPr>
            <p:spPr bwMode="auto">
              <a:xfrm>
                <a:off x="1928794" y="278605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2" name="Oval 31"/>
              <p:cNvSpPr>
                <a:spLocks noChangeAspect="1" noChangeArrowheads="1"/>
              </p:cNvSpPr>
              <p:nvPr/>
            </p:nvSpPr>
            <p:spPr bwMode="auto">
              <a:xfrm>
                <a:off x="2071670" y="342900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3" name="Oval 31"/>
              <p:cNvSpPr>
                <a:spLocks noChangeAspect="1" noChangeArrowheads="1"/>
              </p:cNvSpPr>
              <p:nvPr/>
            </p:nvSpPr>
            <p:spPr bwMode="auto">
              <a:xfrm>
                <a:off x="2214546" y="257174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4" name="Oval 31"/>
              <p:cNvSpPr>
                <a:spLocks noChangeAspect="1" noChangeArrowheads="1"/>
              </p:cNvSpPr>
              <p:nvPr/>
            </p:nvSpPr>
            <p:spPr bwMode="auto">
              <a:xfrm>
                <a:off x="2428860" y="378619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5" name="Oval 31"/>
              <p:cNvSpPr>
                <a:spLocks noChangeAspect="1" noChangeArrowheads="1"/>
              </p:cNvSpPr>
              <p:nvPr/>
            </p:nvSpPr>
            <p:spPr bwMode="auto">
              <a:xfrm>
                <a:off x="2428860" y="300037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6" name="Oval 31"/>
              <p:cNvSpPr>
                <a:spLocks noChangeAspect="1" noChangeArrowheads="1"/>
              </p:cNvSpPr>
              <p:nvPr/>
            </p:nvSpPr>
            <p:spPr bwMode="auto">
              <a:xfrm>
                <a:off x="2714612" y="342900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7" name="Oval 31"/>
              <p:cNvSpPr>
                <a:spLocks noChangeAspect="1" noChangeArrowheads="1"/>
              </p:cNvSpPr>
              <p:nvPr/>
            </p:nvSpPr>
            <p:spPr bwMode="auto">
              <a:xfrm>
                <a:off x="3071802"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8" name="Oval 31"/>
              <p:cNvSpPr>
                <a:spLocks noChangeAspect="1" noChangeArrowheads="1"/>
              </p:cNvSpPr>
              <p:nvPr/>
            </p:nvSpPr>
            <p:spPr bwMode="auto">
              <a:xfrm>
                <a:off x="2714612" y="392906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9" name="Oval 31"/>
              <p:cNvSpPr>
                <a:spLocks noChangeAspect="1" noChangeArrowheads="1"/>
              </p:cNvSpPr>
              <p:nvPr/>
            </p:nvSpPr>
            <p:spPr bwMode="auto">
              <a:xfrm>
                <a:off x="1714480"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0" name="Oval 31"/>
              <p:cNvSpPr>
                <a:spLocks noChangeAspect="1" noChangeArrowheads="1"/>
              </p:cNvSpPr>
              <p:nvPr/>
            </p:nvSpPr>
            <p:spPr bwMode="auto">
              <a:xfrm>
                <a:off x="2071670" y="400050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1" name="Oval 31"/>
              <p:cNvSpPr>
                <a:spLocks noChangeAspect="1" noChangeArrowheads="1"/>
              </p:cNvSpPr>
              <p:nvPr/>
            </p:nvSpPr>
            <p:spPr bwMode="auto">
              <a:xfrm>
                <a:off x="3071802" y="285749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2" name="Oval 31"/>
              <p:cNvSpPr>
                <a:spLocks noChangeAspect="1" noChangeArrowheads="1"/>
              </p:cNvSpPr>
              <p:nvPr/>
            </p:nvSpPr>
            <p:spPr bwMode="auto">
              <a:xfrm>
                <a:off x="4286248"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3" name="Oval 31"/>
              <p:cNvSpPr>
                <a:spLocks noChangeAspect="1" noChangeArrowheads="1"/>
              </p:cNvSpPr>
              <p:nvPr/>
            </p:nvSpPr>
            <p:spPr bwMode="auto">
              <a:xfrm>
                <a:off x="3428992" y="350043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4" name="Oval 31"/>
              <p:cNvSpPr>
                <a:spLocks noChangeAspect="1" noChangeArrowheads="1"/>
              </p:cNvSpPr>
              <p:nvPr/>
            </p:nvSpPr>
            <p:spPr bwMode="auto">
              <a:xfrm>
                <a:off x="3929058"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5" name="Oval 31"/>
              <p:cNvSpPr>
                <a:spLocks noChangeAspect="1" noChangeArrowheads="1"/>
              </p:cNvSpPr>
              <p:nvPr/>
            </p:nvSpPr>
            <p:spPr bwMode="auto">
              <a:xfrm>
                <a:off x="3714744" y="400050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6" name="Oval 31"/>
              <p:cNvSpPr>
                <a:spLocks noChangeAspect="1" noChangeArrowheads="1"/>
              </p:cNvSpPr>
              <p:nvPr/>
            </p:nvSpPr>
            <p:spPr bwMode="auto">
              <a:xfrm>
                <a:off x="4000496" y="371475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7" name="Oval 31"/>
              <p:cNvSpPr>
                <a:spLocks noChangeAspect="1" noChangeArrowheads="1"/>
              </p:cNvSpPr>
              <p:nvPr/>
            </p:nvSpPr>
            <p:spPr bwMode="auto">
              <a:xfrm>
                <a:off x="4572000" y="407194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8" name="Oval 31"/>
              <p:cNvSpPr>
                <a:spLocks noChangeAspect="1" noChangeArrowheads="1"/>
              </p:cNvSpPr>
              <p:nvPr/>
            </p:nvSpPr>
            <p:spPr bwMode="auto">
              <a:xfrm>
                <a:off x="4143372" y="435769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9" name="Oval 31"/>
              <p:cNvSpPr>
                <a:spLocks noChangeAspect="1" noChangeArrowheads="1"/>
              </p:cNvSpPr>
              <p:nvPr/>
            </p:nvSpPr>
            <p:spPr bwMode="auto">
              <a:xfrm>
                <a:off x="4786314"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0" name="Oval 31"/>
              <p:cNvSpPr>
                <a:spLocks noChangeAspect="1" noChangeArrowheads="1"/>
              </p:cNvSpPr>
              <p:nvPr/>
            </p:nvSpPr>
            <p:spPr bwMode="auto">
              <a:xfrm>
                <a:off x="5286380" y="457200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1" name="Oval 31"/>
              <p:cNvSpPr>
                <a:spLocks noChangeAspect="1" noChangeArrowheads="1"/>
              </p:cNvSpPr>
              <p:nvPr/>
            </p:nvSpPr>
            <p:spPr bwMode="auto">
              <a:xfrm>
                <a:off x="478631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2" name="Oval 31"/>
              <p:cNvSpPr>
                <a:spLocks noChangeAspect="1" noChangeArrowheads="1"/>
              </p:cNvSpPr>
              <p:nvPr/>
            </p:nvSpPr>
            <p:spPr bwMode="auto">
              <a:xfrm>
                <a:off x="5929322"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3" name="Oval 31"/>
              <p:cNvSpPr>
                <a:spLocks noChangeAspect="1" noChangeArrowheads="1"/>
              </p:cNvSpPr>
              <p:nvPr/>
            </p:nvSpPr>
            <p:spPr bwMode="auto">
              <a:xfrm>
                <a:off x="5929322"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4" name="Oval 31"/>
              <p:cNvSpPr>
                <a:spLocks noChangeAspect="1" noChangeArrowheads="1"/>
              </p:cNvSpPr>
              <p:nvPr/>
            </p:nvSpPr>
            <p:spPr bwMode="auto">
              <a:xfrm>
                <a:off x="6643702" y="435769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5" name="Oval 31"/>
              <p:cNvSpPr>
                <a:spLocks noChangeAspect="1" noChangeArrowheads="1"/>
              </p:cNvSpPr>
              <p:nvPr/>
            </p:nvSpPr>
            <p:spPr bwMode="auto">
              <a:xfrm>
                <a:off x="6357950"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6" name="Oval 31"/>
              <p:cNvSpPr>
                <a:spLocks noChangeAspect="1" noChangeArrowheads="1"/>
              </p:cNvSpPr>
              <p:nvPr/>
            </p:nvSpPr>
            <p:spPr bwMode="auto">
              <a:xfrm>
                <a:off x="6215074"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7" name="Oval 31"/>
              <p:cNvSpPr>
                <a:spLocks noChangeAspect="1" noChangeArrowheads="1"/>
              </p:cNvSpPr>
              <p:nvPr/>
            </p:nvSpPr>
            <p:spPr bwMode="auto">
              <a:xfrm>
                <a:off x="585788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8" name="Oval 31"/>
              <p:cNvSpPr>
                <a:spLocks noChangeAspect="1" noChangeArrowheads="1"/>
              </p:cNvSpPr>
              <p:nvPr/>
            </p:nvSpPr>
            <p:spPr bwMode="auto">
              <a:xfrm>
                <a:off x="5286380"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9" name="Oval 31"/>
              <p:cNvSpPr>
                <a:spLocks noChangeAspect="1" noChangeArrowheads="1"/>
              </p:cNvSpPr>
              <p:nvPr/>
            </p:nvSpPr>
            <p:spPr bwMode="auto">
              <a:xfrm>
                <a:off x="5500694"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0" name="Oval 31"/>
              <p:cNvSpPr>
                <a:spLocks noChangeAspect="1" noChangeArrowheads="1"/>
              </p:cNvSpPr>
              <p:nvPr/>
            </p:nvSpPr>
            <p:spPr bwMode="auto">
              <a:xfrm>
                <a:off x="5143504" y="292893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1" name="Oval 31"/>
              <p:cNvSpPr>
                <a:spLocks noChangeAspect="1" noChangeArrowheads="1"/>
              </p:cNvSpPr>
              <p:nvPr/>
            </p:nvSpPr>
            <p:spPr bwMode="auto">
              <a:xfrm>
                <a:off x="3143240" y="428625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2" name="Oval 31"/>
              <p:cNvSpPr>
                <a:spLocks noChangeAspect="1" noChangeArrowheads="1"/>
              </p:cNvSpPr>
              <p:nvPr/>
            </p:nvSpPr>
            <p:spPr bwMode="auto">
              <a:xfrm>
                <a:off x="4643438" y="300037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3" name="Oval 31"/>
              <p:cNvSpPr>
                <a:spLocks noChangeAspect="1" noChangeArrowheads="1"/>
              </p:cNvSpPr>
              <p:nvPr/>
            </p:nvSpPr>
            <p:spPr bwMode="auto">
              <a:xfrm>
                <a:off x="5643570" y="285749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4" name="Oval 31"/>
              <p:cNvSpPr>
                <a:spLocks noChangeAspect="1" noChangeArrowheads="1"/>
              </p:cNvSpPr>
              <p:nvPr/>
            </p:nvSpPr>
            <p:spPr bwMode="auto">
              <a:xfrm>
                <a:off x="6572264" y="314324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5" name="Oval 31"/>
              <p:cNvSpPr>
                <a:spLocks noChangeAspect="1" noChangeArrowheads="1"/>
              </p:cNvSpPr>
              <p:nvPr/>
            </p:nvSpPr>
            <p:spPr bwMode="auto">
              <a:xfrm>
                <a:off x="6143636" y="278605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6" name="Oval 31"/>
              <p:cNvSpPr>
                <a:spLocks noChangeAspect="1" noChangeArrowheads="1"/>
              </p:cNvSpPr>
              <p:nvPr/>
            </p:nvSpPr>
            <p:spPr bwMode="auto">
              <a:xfrm>
                <a:off x="6286512" y="471488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7" name="Oval 31"/>
              <p:cNvSpPr>
                <a:spLocks noChangeAspect="1" noChangeArrowheads="1"/>
              </p:cNvSpPr>
              <p:nvPr/>
            </p:nvSpPr>
            <p:spPr bwMode="auto">
              <a:xfrm>
                <a:off x="3643306" y="271462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8" name="Oval 31"/>
              <p:cNvSpPr>
                <a:spLocks noChangeAspect="1" noChangeArrowheads="1"/>
              </p:cNvSpPr>
              <p:nvPr/>
            </p:nvSpPr>
            <p:spPr bwMode="auto">
              <a:xfrm>
                <a:off x="2428860" y="428625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9" name="Oval 31"/>
              <p:cNvSpPr>
                <a:spLocks noChangeAspect="1" noChangeArrowheads="1"/>
              </p:cNvSpPr>
              <p:nvPr/>
            </p:nvSpPr>
            <p:spPr bwMode="auto">
              <a:xfrm>
                <a:off x="1714480"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0" name="Oval 31"/>
              <p:cNvSpPr>
                <a:spLocks noChangeAspect="1" noChangeArrowheads="1"/>
              </p:cNvSpPr>
              <p:nvPr/>
            </p:nvSpPr>
            <p:spPr bwMode="auto">
              <a:xfrm>
                <a:off x="4286248" y="271462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1" name="Oval 31"/>
              <p:cNvSpPr>
                <a:spLocks noChangeAspect="1" noChangeArrowheads="1"/>
              </p:cNvSpPr>
              <p:nvPr/>
            </p:nvSpPr>
            <p:spPr bwMode="auto">
              <a:xfrm>
                <a:off x="3571868" y="457200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2" name="Oval 31"/>
              <p:cNvSpPr>
                <a:spLocks noChangeAspect="1" noChangeArrowheads="1"/>
              </p:cNvSpPr>
              <p:nvPr/>
            </p:nvSpPr>
            <p:spPr bwMode="auto">
              <a:xfrm>
                <a:off x="6858016"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3" name="Oval 31"/>
              <p:cNvSpPr>
                <a:spLocks noChangeAspect="1" noChangeArrowheads="1"/>
              </p:cNvSpPr>
              <p:nvPr/>
            </p:nvSpPr>
            <p:spPr bwMode="auto">
              <a:xfrm>
                <a:off x="7143768"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4" name="Oval 31"/>
              <p:cNvSpPr>
                <a:spLocks noChangeAspect="1" noChangeArrowheads="1"/>
              </p:cNvSpPr>
              <p:nvPr/>
            </p:nvSpPr>
            <p:spPr bwMode="auto">
              <a:xfrm>
                <a:off x="6858016" y="471488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5" name="Oval 31"/>
              <p:cNvSpPr>
                <a:spLocks noChangeAspect="1" noChangeArrowheads="1"/>
              </p:cNvSpPr>
              <p:nvPr/>
            </p:nvSpPr>
            <p:spPr bwMode="auto">
              <a:xfrm>
                <a:off x="7072330" y="307181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6" name="Oval 31"/>
              <p:cNvSpPr>
                <a:spLocks noChangeAspect="1" noChangeArrowheads="1"/>
              </p:cNvSpPr>
              <p:nvPr/>
            </p:nvSpPr>
            <p:spPr bwMode="auto">
              <a:xfrm>
                <a:off x="2714612" y="450057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7" name="Oval 31"/>
              <p:cNvSpPr>
                <a:spLocks noChangeAspect="1" noChangeArrowheads="1"/>
              </p:cNvSpPr>
              <p:nvPr/>
            </p:nvSpPr>
            <p:spPr bwMode="auto">
              <a:xfrm>
                <a:off x="192879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8" name="Oval 31"/>
              <p:cNvSpPr>
                <a:spLocks noChangeAspect="1" noChangeArrowheads="1"/>
              </p:cNvSpPr>
              <p:nvPr/>
            </p:nvSpPr>
            <p:spPr bwMode="auto">
              <a:xfrm>
                <a:off x="6572264" y="264318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9" name="Oval 31"/>
              <p:cNvSpPr>
                <a:spLocks noChangeAspect="1" noChangeArrowheads="1"/>
              </p:cNvSpPr>
              <p:nvPr/>
            </p:nvSpPr>
            <p:spPr bwMode="auto">
              <a:xfrm>
                <a:off x="4929190" y="392906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cxnSp>
            <p:nvCxnSpPr>
              <p:cNvPr id="60" name="Straight Connector 59"/>
              <p:cNvCxnSpPr>
                <a:stCxn id="9" idx="6"/>
                <a:endCxn id="11" idx="2"/>
              </p:cNvCxnSpPr>
              <p:nvPr/>
            </p:nvCxnSpPr>
            <p:spPr>
              <a:xfrm>
                <a:off x="1500209" y="2728912"/>
                <a:ext cx="428585" cy="114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 idx="5"/>
                <a:endCxn id="10" idx="1"/>
              </p:cNvCxnSpPr>
              <p:nvPr/>
            </p:nvCxnSpPr>
            <p:spPr>
              <a:xfrm rot="16200000" flipH="1">
                <a:off x="1340573" y="2912678"/>
                <a:ext cx="462104" cy="175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0" idx="0"/>
              </p:cNvCxnSpPr>
              <p:nvPr/>
            </p:nvCxnSpPr>
            <p:spPr>
              <a:xfrm rot="5400000">
                <a:off x="1656308" y="2925922"/>
                <a:ext cx="331073"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0" idx="4"/>
                <a:endCxn id="19" idx="0"/>
              </p:cNvCxnSpPr>
              <p:nvPr/>
            </p:nvCxnSpPr>
            <p:spPr>
              <a:xfrm rot="16200000" flipH="1">
                <a:off x="1577168" y="3450427"/>
                <a:ext cx="31433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 idx="4"/>
                <a:endCxn id="49" idx="0"/>
              </p:cNvCxnSpPr>
              <p:nvPr/>
            </p:nvCxnSpPr>
            <p:spPr>
              <a:xfrm rot="5400000">
                <a:off x="1577168" y="3950493"/>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1" idx="7"/>
                <a:endCxn id="13" idx="3"/>
              </p:cNvCxnSpPr>
              <p:nvPr/>
            </p:nvCxnSpPr>
            <p:spPr>
              <a:xfrm rot="5400000" flipH="1" flipV="1">
                <a:off x="2060496" y="2632469"/>
                <a:ext cx="13349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 idx="5"/>
                <a:endCxn id="15" idx="0"/>
              </p:cNvCxnSpPr>
              <p:nvPr/>
            </p:nvCxnSpPr>
            <p:spPr>
              <a:xfrm rot="16200000" flipH="1">
                <a:off x="2231389" y="2747326"/>
                <a:ext cx="331073"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1" idx="6"/>
                <a:endCxn id="15" idx="1"/>
              </p:cNvCxnSpPr>
              <p:nvPr/>
            </p:nvCxnSpPr>
            <p:spPr>
              <a:xfrm>
                <a:off x="2039942" y="2843205"/>
                <a:ext cx="405195" cy="173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5"/>
                <a:endCxn id="12" idx="2"/>
              </p:cNvCxnSpPr>
              <p:nvPr/>
            </p:nvCxnSpPr>
            <p:spPr>
              <a:xfrm rot="16200000" flipH="1">
                <a:off x="1817838" y="3232315"/>
                <a:ext cx="173906" cy="333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4"/>
                <a:endCxn id="12" idx="7"/>
              </p:cNvCxnSpPr>
              <p:nvPr/>
            </p:nvCxnSpPr>
            <p:spPr>
              <a:xfrm rot="5400000">
                <a:off x="2159952" y="3121255"/>
                <a:ext cx="331073"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9" idx="6"/>
                <a:endCxn id="12" idx="3"/>
              </p:cNvCxnSpPr>
              <p:nvPr/>
            </p:nvCxnSpPr>
            <p:spPr>
              <a:xfrm flipV="1">
                <a:off x="1825628" y="3526555"/>
                <a:ext cx="262319"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9" idx="7"/>
                <a:endCxn id="20" idx="2"/>
              </p:cNvCxnSpPr>
              <p:nvPr/>
            </p:nvCxnSpPr>
            <p:spPr>
              <a:xfrm rot="5400000" flipH="1" flipV="1">
                <a:off x="1889277" y="3977726"/>
                <a:ext cx="102467" cy="262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0" idx="5"/>
                <a:endCxn id="48" idx="1"/>
              </p:cNvCxnSpPr>
              <p:nvPr/>
            </p:nvCxnSpPr>
            <p:spPr>
              <a:xfrm rot="16200000" flipH="1">
                <a:off x="2203372" y="4061228"/>
                <a:ext cx="20493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8" idx="3"/>
              </p:cNvCxnSpPr>
              <p:nvPr/>
            </p:nvCxnSpPr>
            <p:spPr>
              <a:xfrm rot="5400000" flipH="1" flipV="1">
                <a:off x="2162963" y="4244513"/>
                <a:ext cx="142876" cy="421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8" idx="5"/>
                <a:endCxn id="56" idx="1"/>
              </p:cNvCxnSpPr>
              <p:nvPr/>
            </p:nvCxnSpPr>
            <p:spPr>
              <a:xfrm rot="16200000" flipH="1">
                <a:off x="2560562" y="4346980"/>
                <a:ext cx="13349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0" idx="6"/>
                <a:endCxn id="14" idx="3"/>
              </p:cNvCxnSpPr>
              <p:nvPr/>
            </p:nvCxnSpPr>
            <p:spPr>
              <a:xfrm flipV="1">
                <a:off x="2182818" y="3883745"/>
                <a:ext cx="262319"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4" idx="5"/>
                <a:endCxn id="18" idx="2"/>
              </p:cNvCxnSpPr>
              <p:nvPr/>
            </p:nvCxnSpPr>
            <p:spPr>
              <a:xfrm rot="16200000" flipH="1">
                <a:off x="2567937" y="3839538"/>
                <a:ext cx="102468" cy="190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8" idx="7"/>
                <a:endCxn id="18" idx="3"/>
              </p:cNvCxnSpPr>
              <p:nvPr/>
            </p:nvCxnSpPr>
            <p:spPr>
              <a:xfrm rot="5400000" flipH="1" flipV="1">
                <a:off x="2489124" y="4061229"/>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5" idx="5"/>
                <a:endCxn id="16" idx="1"/>
              </p:cNvCxnSpPr>
              <p:nvPr/>
            </p:nvCxnSpPr>
            <p:spPr>
              <a:xfrm rot="16200000" flipH="1">
                <a:off x="2453405" y="3168253"/>
                <a:ext cx="347811"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6" idx="3"/>
                <a:endCxn id="14" idx="0"/>
              </p:cNvCxnSpPr>
              <p:nvPr/>
            </p:nvCxnSpPr>
            <p:spPr>
              <a:xfrm rot="5400000">
                <a:off x="2477845" y="3533145"/>
                <a:ext cx="259635"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2" idx="5"/>
                <a:endCxn id="14" idx="1"/>
              </p:cNvCxnSpPr>
              <p:nvPr/>
            </p:nvCxnSpPr>
            <p:spPr>
              <a:xfrm rot="16200000" flipH="1">
                <a:off x="2167653" y="3525443"/>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2" idx="4"/>
                <a:endCxn id="20" idx="0"/>
              </p:cNvCxnSpPr>
              <p:nvPr/>
            </p:nvCxnSpPr>
            <p:spPr>
              <a:xfrm rot="5400000">
                <a:off x="1898639" y="3771898"/>
                <a:ext cx="45721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9" idx="4"/>
                <a:endCxn id="57" idx="1"/>
              </p:cNvCxnSpPr>
              <p:nvPr/>
            </p:nvCxnSpPr>
            <p:spPr>
              <a:xfrm rot="16200000" flipH="1">
                <a:off x="1763464" y="4264262"/>
                <a:ext cx="188197"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20" idx="4"/>
                <a:endCxn id="57" idx="0"/>
              </p:cNvCxnSpPr>
              <p:nvPr/>
            </p:nvCxnSpPr>
            <p:spPr>
              <a:xfrm rot="5400000">
                <a:off x="1898639" y="4200526"/>
                <a:ext cx="314335"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8" idx="6"/>
                <a:endCxn id="17" idx="2"/>
              </p:cNvCxnSpPr>
              <p:nvPr/>
            </p:nvCxnSpPr>
            <p:spPr>
              <a:xfrm flipV="1">
                <a:off x="2825760" y="3914775"/>
                <a:ext cx="24604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6" idx="5"/>
                <a:endCxn id="17" idx="1"/>
              </p:cNvCxnSpPr>
              <p:nvPr/>
            </p:nvCxnSpPr>
            <p:spPr>
              <a:xfrm rot="16200000" flipH="1">
                <a:off x="2774876" y="3561162"/>
                <a:ext cx="347811"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6" idx="4"/>
                <a:endCxn id="18" idx="0"/>
              </p:cNvCxnSpPr>
              <p:nvPr/>
            </p:nvCxnSpPr>
            <p:spPr>
              <a:xfrm rot="5400000">
                <a:off x="2577300" y="3736179"/>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56" idx="6"/>
                <a:endCxn id="41" idx="3"/>
              </p:cNvCxnSpPr>
              <p:nvPr/>
            </p:nvCxnSpPr>
            <p:spPr>
              <a:xfrm flipV="1">
                <a:off x="2825760" y="4383811"/>
                <a:ext cx="333757"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7" idx="4"/>
                <a:endCxn id="41" idx="0"/>
              </p:cNvCxnSpPr>
              <p:nvPr/>
            </p:nvCxnSpPr>
            <p:spPr>
              <a:xfrm rot="16200000" flipH="1">
                <a:off x="3005928" y="4093369"/>
                <a:ext cx="31433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8" idx="5"/>
                <a:endCxn id="41" idx="1"/>
              </p:cNvCxnSpPr>
              <p:nvPr/>
            </p:nvCxnSpPr>
            <p:spPr>
              <a:xfrm rot="16200000" flipH="1">
                <a:off x="2846314" y="3989790"/>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4" idx="4"/>
                <a:endCxn id="48" idx="0"/>
              </p:cNvCxnSpPr>
              <p:nvPr/>
            </p:nvCxnSpPr>
            <p:spPr>
              <a:xfrm rot="5400000">
                <a:off x="2291548" y="4093369"/>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5" idx="6"/>
                <a:endCxn id="21" idx="2"/>
              </p:cNvCxnSpPr>
              <p:nvPr/>
            </p:nvCxnSpPr>
            <p:spPr>
              <a:xfrm flipV="1">
                <a:off x="2540008" y="2914643"/>
                <a:ext cx="531794"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6" idx="7"/>
                <a:endCxn id="21" idx="3"/>
              </p:cNvCxnSpPr>
              <p:nvPr/>
            </p:nvCxnSpPr>
            <p:spPr>
              <a:xfrm rot="5400000" flipH="1" flipV="1">
                <a:off x="2703438" y="3061097"/>
                <a:ext cx="49068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41" idx="5"/>
                <a:endCxn id="51" idx="1"/>
              </p:cNvCxnSpPr>
              <p:nvPr/>
            </p:nvCxnSpPr>
            <p:spPr>
              <a:xfrm rot="16200000" flipH="1">
                <a:off x="3310661" y="4311261"/>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 idx="6"/>
                <a:endCxn id="28" idx="2"/>
              </p:cNvCxnSpPr>
              <p:nvPr/>
            </p:nvCxnSpPr>
            <p:spPr>
              <a:xfrm flipV="1">
                <a:off x="3683016" y="4414841"/>
                <a:ext cx="460356"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8" idx="6"/>
                <a:endCxn id="31" idx="2"/>
              </p:cNvCxnSpPr>
              <p:nvPr/>
            </p:nvCxnSpPr>
            <p:spPr>
              <a:xfrm>
                <a:off x="4254520" y="4414841"/>
                <a:ext cx="53179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31" idx="6"/>
                <a:endCxn id="30" idx="2"/>
              </p:cNvCxnSpPr>
              <p:nvPr/>
            </p:nvCxnSpPr>
            <p:spPr>
              <a:xfrm>
                <a:off x="4897462" y="4486279"/>
                <a:ext cx="388918"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0" idx="5"/>
                <a:endCxn id="37" idx="2"/>
              </p:cNvCxnSpPr>
              <p:nvPr/>
            </p:nvCxnSpPr>
            <p:spPr>
              <a:xfrm rot="5400000" flipH="1" flipV="1">
                <a:off x="5527925" y="4339604"/>
                <a:ext cx="183284" cy="476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37" idx="5"/>
                <a:endCxn id="46" idx="1"/>
              </p:cNvCxnSpPr>
              <p:nvPr/>
            </p:nvCxnSpPr>
            <p:spPr>
              <a:xfrm rot="16200000" flipH="1">
                <a:off x="6025305" y="4454137"/>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46" idx="6"/>
                <a:endCxn id="54" idx="2"/>
              </p:cNvCxnSpPr>
              <p:nvPr/>
            </p:nvCxnSpPr>
            <p:spPr>
              <a:xfrm>
                <a:off x="6397660" y="4772031"/>
                <a:ext cx="4603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54" idx="1"/>
                <a:endCxn id="34" idx="5"/>
              </p:cNvCxnSpPr>
              <p:nvPr/>
            </p:nvCxnSpPr>
            <p:spPr>
              <a:xfrm rot="16200000" flipV="1">
                <a:off x="6668247" y="4525576"/>
                <a:ext cx="276373"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54" idx="7"/>
                <a:endCxn id="53" idx="3"/>
              </p:cNvCxnSpPr>
              <p:nvPr/>
            </p:nvCxnSpPr>
            <p:spPr>
              <a:xfrm rot="5400000" flipH="1" flipV="1">
                <a:off x="6811123" y="4382700"/>
                <a:ext cx="49068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53" idx="1"/>
                <a:endCxn id="52" idx="5"/>
              </p:cNvCxnSpPr>
              <p:nvPr/>
            </p:nvCxnSpPr>
            <p:spPr>
              <a:xfrm rot="16200000" flipV="1">
                <a:off x="6846842" y="3846915"/>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55" idx="3"/>
                <a:endCxn id="52" idx="0"/>
              </p:cNvCxnSpPr>
              <p:nvPr/>
            </p:nvCxnSpPr>
            <p:spPr>
              <a:xfrm rot="5400000">
                <a:off x="6764125" y="3318831"/>
                <a:ext cx="473949"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55" idx="1"/>
                <a:endCxn id="58" idx="5"/>
              </p:cNvCxnSpPr>
              <p:nvPr/>
            </p:nvCxnSpPr>
            <p:spPr>
              <a:xfrm rot="16200000" flipV="1">
                <a:off x="6703966" y="2703907"/>
                <a:ext cx="347811" cy="421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21" idx="7"/>
                <a:endCxn id="47" idx="2"/>
              </p:cNvCxnSpPr>
              <p:nvPr/>
            </p:nvCxnSpPr>
            <p:spPr>
              <a:xfrm rot="5400000" flipH="1" flipV="1">
                <a:off x="3353756" y="2584685"/>
                <a:ext cx="102467" cy="476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47" idx="6"/>
                <a:endCxn id="50" idx="2"/>
              </p:cNvCxnSpPr>
              <p:nvPr/>
            </p:nvCxnSpPr>
            <p:spPr>
              <a:xfrm>
                <a:off x="3754454" y="2771767"/>
                <a:ext cx="5317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50" idx="5"/>
                <a:endCxn id="42" idx="1"/>
              </p:cNvCxnSpPr>
              <p:nvPr/>
            </p:nvCxnSpPr>
            <p:spPr>
              <a:xfrm rot="16200000" flipH="1">
                <a:off x="4417950" y="2775344"/>
                <a:ext cx="20493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42" idx="6"/>
                <a:endCxn id="40" idx="2"/>
              </p:cNvCxnSpPr>
              <p:nvPr/>
            </p:nvCxnSpPr>
            <p:spPr>
              <a:xfrm flipV="1">
                <a:off x="4754586" y="2986081"/>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40" idx="6"/>
                <a:endCxn id="43" idx="2"/>
              </p:cNvCxnSpPr>
              <p:nvPr/>
            </p:nvCxnSpPr>
            <p:spPr>
              <a:xfrm flipV="1">
                <a:off x="5254652" y="2914643"/>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43" idx="6"/>
                <a:endCxn id="45" idx="2"/>
              </p:cNvCxnSpPr>
              <p:nvPr/>
            </p:nvCxnSpPr>
            <p:spPr>
              <a:xfrm flipV="1">
                <a:off x="5754718" y="2843205"/>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45" idx="7"/>
                <a:endCxn id="58" idx="2"/>
              </p:cNvCxnSpPr>
              <p:nvPr/>
            </p:nvCxnSpPr>
            <p:spPr>
              <a:xfrm rot="5400000" flipH="1" flipV="1">
                <a:off x="6354152" y="2584685"/>
                <a:ext cx="102467" cy="333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7" idx="5"/>
                <a:endCxn id="24" idx="1"/>
              </p:cNvCxnSpPr>
              <p:nvPr/>
            </p:nvCxnSpPr>
            <p:spPr>
              <a:xfrm rot="16200000" flipH="1">
                <a:off x="3632132" y="2918220"/>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7" idx="7"/>
                <a:endCxn id="23" idx="3"/>
              </p:cNvCxnSpPr>
              <p:nvPr/>
            </p:nvCxnSpPr>
            <p:spPr>
              <a:xfrm rot="5400000" flipH="1" flipV="1">
                <a:off x="3167785" y="3596882"/>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23" idx="7"/>
                <a:endCxn id="24" idx="2"/>
              </p:cNvCxnSpPr>
              <p:nvPr/>
            </p:nvCxnSpPr>
            <p:spPr>
              <a:xfrm rot="5400000" flipH="1" flipV="1">
                <a:off x="3603789" y="3191908"/>
                <a:ext cx="245343"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23" idx="4"/>
                <a:endCxn id="25" idx="1"/>
              </p:cNvCxnSpPr>
              <p:nvPr/>
            </p:nvCxnSpPr>
            <p:spPr>
              <a:xfrm rot="16200000" flipH="1">
                <a:off x="3406538" y="3692758"/>
                <a:ext cx="402511"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25" idx="7"/>
                <a:endCxn id="26" idx="3"/>
              </p:cNvCxnSpPr>
              <p:nvPr/>
            </p:nvCxnSpPr>
            <p:spPr>
              <a:xfrm rot="5400000" flipH="1" flipV="1">
                <a:off x="3810727" y="3811196"/>
                <a:ext cx="204935"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4" idx="4"/>
                <a:endCxn id="26" idx="0"/>
              </p:cNvCxnSpPr>
              <p:nvPr/>
            </p:nvCxnSpPr>
            <p:spPr>
              <a:xfrm rot="16200000" flipH="1">
                <a:off x="3827465" y="3486146"/>
                <a:ext cx="385773"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24" idx="5"/>
                <a:endCxn id="22" idx="1"/>
              </p:cNvCxnSpPr>
              <p:nvPr/>
            </p:nvCxnSpPr>
            <p:spPr>
              <a:xfrm rot="16200000" flipH="1">
                <a:off x="4025041" y="3311129"/>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26" idx="6"/>
                <a:endCxn id="22" idx="3"/>
              </p:cNvCxnSpPr>
              <p:nvPr/>
            </p:nvCxnSpPr>
            <p:spPr>
              <a:xfrm flipV="1">
                <a:off x="4111644" y="3669431"/>
                <a:ext cx="190881" cy="10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4" idx="0"/>
                <a:endCxn id="50" idx="3"/>
              </p:cNvCxnSpPr>
              <p:nvPr/>
            </p:nvCxnSpPr>
            <p:spPr>
              <a:xfrm rot="5400000" flipH="1" flipV="1">
                <a:off x="3942323" y="2854485"/>
                <a:ext cx="402511"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41" idx="6"/>
                <a:endCxn id="25" idx="3"/>
              </p:cNvCxnSpPr>
              <p:nvPr/>
            </p:nvCxnSpPr>
            <p:spPr>
              <a:xfrm flipV="1">
                <a:off x="3254388" y="4098059"/>
                <a:ext cx="476633" cy="24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25" idx="4"/>
                <a:endCxn id="51" idx="0"/>
              </p:cNvCxnSpPr>
              <p:nvPr/>
            </p:nvCxnSpPr>
            <p:spPr>
              <a:xfrm rot="5400000">
                <a:off x="3470275" y="4271964"/>
                <a:ext cx="457211"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5" idx="5"/>
                <a:endCxn id="28" idx="1"/>
              </p:cNvCxnSpPr>
              <p:nvPr/>
            </p:nvCxnSpPr>
            <p:spPr>
              <a:xfrm rot="16200000" flipH="1">
                <a:off x="3846446" y="4061228"/>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26" idx="4"/>
                <a:endCxn id="28" idx="0"/>
              </p:cNvCxnSpPr>
              <p:nvPr/>
            </p:nvCxnSpPr>
            <p:spPr>
              <a:xfrm rot="16200000" flipH="1">
                <a:off x="3863184" y="4021931"/>
                <a:ext cx="528649"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27" idx="5"/>
                <a:endCxn id="31" idx="1"/>
              </p:cNvCxnSpPr>
              <p:nvPr/>
            </p:nvCxnSpPr>
            <p:spPr>
              <a:xfrm rot="16200000" flipH="1">
                <a:off x="4596545" y="4239823"/>
                <a:ext cx="276373"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28" idx="0"/>
                <a:endCxn id="27" idx="3"/>
              </p:cNvCxnSpPr>
              <p:nvPr/>
            </p:nvCxnSpPr>
            <p:spPr>
              <a:xfrm rot="5400000" flipH="1" flipV="1">
                <a:off x="4299513" y="4068931"/>
                <a:ext cx="188197" cy="389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22" idx="4"/>
                <a:endCxn id="27" idx="1"/>
              </p:cNvCxnSpPr>
              <p:nvPr/>
            </p:nvCxnSpPr>
            <p:spPr>
              <a:xfrm rot="16200000" flipH="1">
                <a:off x="4263794" y="3764196"/>
                <a:ext cx="402511" cy="246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42" idx="3"/>
                <a:endCxn id="22" idx="7"/>
              </p:cNvCxnSpPr>
              <p:nvPr/>
            </p:nvCxnSpPr>
            <p:spPr>
              <a:xfrm rot="5400000">
                <a:off x="4275074" y="3203972"/>
                <a:ext cx="49068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42" idx="4"/>
                <a:endCxn id="29" idx="0"/>
              </p:cNvCxnSpPr>
              <p:nvPr/>
            </p:nvCxnSpPr>
            <p:spPr>
              <a:xfrm rot="16200000" flipH="1">
                <a:off x="4506126" y="3307551"/>
                <a:ext cx="528649"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27" idx="7"/>
                <a:endCxn id="29" idx="3"/>
              </p:cNvCxnSpPr>
              <p:nvPr/>
            </p:nvCxnSpPr>
            <p:spPr>
              <a:xfrm rot="5400000" flipH="1" flipV="1">
                <a:off x="4560826" y="3846915"/>
                <a:ext cx="347811"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27" idx="6"/>
                <a:endCxn id="59" idx="3"/>
              </p:cNvCxnSpPr>
              <p:nvPr/>
            </p:nvCxnSpPr>
            <p:spPr>
              <a:xfrm flipV="1">
                <a:off x="4683148" y="4026621"/>
                <a:ext cx="262319" cy="10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29" idx="5"/>
                <a:endCxn id="59" idx="0"/>
              </p:cNvCxnSpPr>
              <p:nvPr/>
            </p:nvCxnSpPr>
            <p:spPr>
              <a:xfrm rot="16200000" flipH="1">
                <a:off x="4838876" y="3783177"/>
                <a:ext cx="188197"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0" idx="5"/>
                <a:endCxn id="39" idx="1"/>
              </p:cNvCxnSpPr>
              <p:nvPr/>
            </p:nvCxnSpPr>
            <p:spPr>
              <a:xfrm rot="16200000" flipH="1">
                <a:off x="5096611" y="3168253"/>
                <a:ext cx="56212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29" idx="0"/>
                <a:endCxn id="40" idx="3"/>
              </p:cNvCxnSpPr>
              <p:nvPr/>
            </p:nvCxnSpPr>
            <p:spPr>
              <a:xfrm rot="5400000" flipH="1" flipV="1">
                <a:off x="4692422" y="3175956"/>
                <a:ext cx="616825"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59" idx="7"/>
                <a:endCxn id="39" idx="3"/>
              </p:cNvCxnSpPr>
              <p:nvPr/>
            </p:nvCxnSpPr>
            <p:spPr>
              <a:xfrm rot="5400000" flipH="1" flipV="1">
                <a:off x="5132330" y="3561163"/>
                <a:ext cx="276373" cy="49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30" idx="0"/>
                <a:endCxn id="38" idx="4"/>
              </p:cNvCxnSpPr>
              <p:nvPr/>
            </p:nvCxnSpPr>
            <p:spPr>
              <a:xfrm rot="5400000" flipH="1" flipV="1">
                <a:off x="5184787" y="4414841"/>
                <a:ext cx="31433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59" idx="5"/>
                <a:endCxn id="38" idx="1"/>
              </p:cNvCxnSpPr>
              <p:nvPr/>
            </p:nvCxnSpPr>
            <p:spPr>
              <a:xfrm rot="16200000" flipH="1">
                <a:off x="5096611" y="3954071"/>
                <a:ext cx="13349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31" idx="7"/>
                <a:endCxn id="59" idx="4"/>
              </p:cNvCxnSpPr>
              <p:nvPr/>
            </p:nvCxnSpPr>
            <p:spPr>
              <a:xfrm rot="5400000" flipH="1" flipV="1">
                <a:off x="4731719" y="4192825"/>
                <a:ext cx="402511"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38" idx="5"/>
                <a:endCxn id="37" idx="1"/>
              </p:cNvCxnSpPr>
              <p:nvPr/>
            </p:nvCxnSpPr>
            <p:spPr>
              <a:xfrm rot="16200000" flipH="1">
                <a:off x="5525239" y="4096947"/>
                <a:ext cx="204935" cy="49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38" idx="7"/>
                <a:endCxn id="32" idx="3"/>
              </p:cNvCxnSpPr>
              <p:nvPr/>
            </p:nvCxnSpPr>
            <p:spPr>
              <a:xfrm rot="5400000" flipH="1" flipV="1">
                <a:off x="5560958" y="3775477"/>
                <a:ext cx="204935" cy="564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39" idx="5"/>
                <a:endCxn id="32" idx="1"/>
              </p:cNvCxnSpPr>
              <p:nvPr/>
            </p:nvCxnSpPr>
            <p:spPr>
              <a:xfrm rot="16200000" flipH="1">
                <a:off x="5668115" y="3596881"/>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39" idx="7"/>
                <a:endCxn id="33" idx="3"/>
              </p:cNvCxnSpPr>
              <p:nvPr/>
            </p:nvCxnSpPr>
            <p:spPr>
              <a:xfrm rot="5400000" flipH="1" flipV="1">
                <a:off x="5632396" y="3275411"/>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43" idx="5"/>
                <a:endCxn id="33" idx="1"/>
              </p:cNvCxnSpPr>
              <p:nvPr/>
            </p:nvCxnSpPr>
            <p:spPr>
              <a:xfrm rot="16200000" flipH="1">
                <a:off x="5703834" y="2989658"/>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45" idx="3"/>
                <a:endCxn id="33" idx="7"/>
              </p:cNvCxnSpPr>
              <p:nvPr/>
            </p:nvCxnSpPr>
            <p:spPr>
              <a:xfrm rot="5400000">
                <a:off x="5918148" y="2989658"/>
                <a:ext cx="347811"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45" idx="5"/>
                <a:endCxn id="44" idx="1"/>
              </p:cNvCxnSpPr>
              <p:nvPr/>
            </p:nvCxnSpPr>
            <p:spPr>
              <a:xfrm rot="16200000" flipH="1">
                <a:off x="6275338" y="2846782"/>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58" idx="4"/>
                <a:endCxn id="44" idx="0"/>
              </p:cNvCxnSpPr>
              <p:nvPr/>
            </p:nvCxnSpPr>
            <p:spPr>
              <a:xfrm rot="5400000">
                <a:off x="6434952" y="2950361"/>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44" idx="6"/>
                <a:endCxn id="55" idx="2"/>
              </p:cNvCxnSpPr>
              <p:nvPr/>
            </p:nvCxnSpPr>
            <p:spPr>
              <a:xfrm flipV="1">
                <a:off x="6683412" y="3128957"/>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44" idx="5"/>
                <a:endCxn id="52" idx="1"/>
              </p:cNvCxnSpPr>
              <p:nvPr/>
            </p:nvCxnSpPr>
            <p:spPr>
              <a:xfrm rot="16200000" flipH="1">
                <a:off x="6561090" y="3346848"/>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33" idx="5"/>
                <a:endCxn id="36" idx="1"/>
              </p:cNvCxnSpPr>
              <p:nvPr/>
            </p:nvCxnSpPr>
            <p:spPr>
              <a:xfrm rot="16200000" flipH="1">
                <a:off x="5989586" y="3346848"/>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36" idx="0"/>
                <a:endCxn id="44" idx="3"/>
              </p:cNvCxnSpPr>
              <p:nvPr/>
            </p:nvCxnSpPr>
            <p:spPr>
              <a:xfrm rot="5400000" flipH="1" flipV="1">
                <a:off x="6264058" y="3247394"/>
                <a:ext cx="331073"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36" idx="3"/>
                <a:endCxn id="32" idx="7"/>
              </p:cNvCxnSpPr>
              <p:nvPr/>
            </p:nvCxnSpPr>
            <p:spPr>
              <a:xfrm rot="5400000">
                <a:off x="6025305" y="3668319"/>
                <a:ext cx="204935"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36" idx="5"/>
                <a:endCxn id="35" idx="0"/>
              </p:cNvCxnSpPr>
              <p:nvPr/>
            </p:nvCxnSpPr>
            <p:spPr>
              <a:xfrm rot="16200000" flipH="1">
                <a:off x="6267636" y="3711739"/>
                <a:ext cx="188197"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32" idx="6"/>
                <a:endCxn id="35" idx="2"/>
              </p:cNvCxnSpPr>
              <p:nvPr/>
            </p:nvCxnSpPr>
            <p:spPr>
              <a:xfrm>
                <a:off x="6040470" y="3914775"/>
                <a:ext cx="3174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35" idx="7"/>
                <a:endCxn id="52" idx="2"/>
              </p:cNvCxnSpPr>
              <p:nvPr/>
            </p:nvCxnSpPr>
            <p:spPr>
              <a:xfrm rot="5400000" flipH="1" flipV="1">
                <a:off x="6568466" y="3584817"/>
                <a:ext cx="173905"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32" idx="4"/>
                <a:endCxn id="37" idx="0"/>
              </p:cNvCxnSpPr>
              <p:nvPr/>
            </p:nvCxnSpPr>
            <p:spPr>
              <a:xfrm rot="5400000">
                <a:off x="5720572" y="4164807"/>
                <a:ext cx="457211"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46" idx="0"/>
                <a:endCxn id="34" idx="3"/>
              </p:cNvCxnSpPr>
              <p:nvPr/>
            </p:nvCxnSpPr>
            <p:spPr>
              <a:xfrm rot="5400000" flipH="1" flipV="1">
                <a:off x="6371215" y="4426121"/>
                <a:ext cx="259635"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35" idx="5"/>
                <a:endCxn id="34" idx="1"/>
              </p:cNvCxnSpPr>
              <p:nvPr/>
            </p:nvCxnSpPr>
            <p:spPr>
              <a:xfrm rot="16200000" flipH="1">
                <a:off x="6346776" y="4061228"/>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34" idx="7"/>
                <a:endCxn id="53" idx="2"/>
              </p:cNvCxnSpPr>
              <p:nvPr/>
            </p:nvCxnSpPr>
            <p:spPr>
              <a:xfrm rot="5400000" flipH="1" flipV="1">
                <a:off x="6854218" y="4084883"/>
                <a:ext cx="173905"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52" idx="3"/>
                <a:endCxn id="34" idx="0"/>
              </p:cNvCxnSpPr>
              <p:nvPr/>
            </p:nvCxnSpPr>
            <p:spPr>
              <a:xfrm rot="5400000">
                <a:off x="6478373" y="3961773"/>
                <a:ext cx="616825"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37" idx="6"/>
                <a:endCxn id="34" idx="2"/>
              </p:cNvCxnSpPr>
              <p:nvPr/>
            </p:nvCxnSpPr>
            <p:spPr>
              <a:xfrm flipV="1">
                <a:off x="5969032" y="4414841"/>
                <a:ext cx="67467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49" idx="5"/>
                <a:endCxn id="48" idx="2"/>
              </p:cNvCxnSpPr>
              <p:nvPr/>
            </p:nvCxnSpPr>
            <p:spPr>
              <a:xfrm rot="16200000" flipH="1">
                <a:off x="2067871" y="3982414"/>
                <a:ext cx="102468" cy="619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9" idx="5"/>
                <a:endCxn id="20" idx="1"/>
              </p:cNvCxnSpPr>
              <p:nvPr/>
            </p:nvCxnSpPr>
            <p:spPr>
              <a:xfrm rot="16200000" flipH="1">
                <a:off x="1810463" y="3739757"/>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29" idx="4"/>
                <a:endCxn id="31" idx="0"/>
              </p:cNvCxnSpPr>
              <p:nvPr/>
            </p:nvCxnSpPr>
            <p:spPr>
              <a:xfrm rot="5400000">
                <a:off x="4506126" y="4093353"/>
                <a:ext cx="671525" cy="1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22" idx="6"/>
                <a:endCxn id="29" idx="2"/>
              </p:cNvCxnSpPr>
              <p:nvPr/>
            </p:nvCxnSpPr>
            <p:spPr>
              <a:xfrm>
                <a:off x="4397396" y="3629023"/>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22" idx="5"/>
                <a:endCxn id="59" idx="2"/>
              </p:cNvCxnSpPr>
              <p:nvPr/>
            </p:nvCxnSpPr>
            <p:spPr>
              <a:xfrm rot="16200000" flipH="1">
                <a:off x="4496763" y="3553786"/>
                <a:ext cx="316782" cy="548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29" idx="6"/>
                <a:endCxn id="39" idx="2"/>
              </p:cNvCxnSpPr>
              <p:nvPr/>
            </p:nvCxnSpPr>
            <p:spPr>
              <a:xfrm flipV="1">
                <a:off x="4897462" y="3629022"/>
                <a:ext cx="603232" cy="7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21" idx="5"/>
                <a:endCxn id="23" idx="1"/>
              </p:cNvCxnSpPr>
              <p:nvPr/>
            </p:nvCxnSpPr>
            <p:spPr>
              <a:xfrm rot="16200000" flipH="1">
                <a:off x="3024909" y="3096815"/>
                <a:ext cx="562125" cy="278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870774" y="2244811"/>
              <a:ext cx="7617025" cy="3113579"/>
              <a:chOff x="870774" y="2244811"/>
              <a:chExt cx="7617025" cy="3113579"/>
            </a:xfrm>
          </p:grpSpPr>
          <p:pic>
            <p:nvPicPr>
              <p:cNvPr id="18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70774" y="2397211"/>
                <a:ext cx="322420" cy="288000"/>
              </a:xfrm>
              <a:prstGeom prst="rect">
                <a:avLst/>
              </a:prstGeom>
              <a:noFill/>
            </p:spPr>
          </p:pic>
          <p:pic>
            <p:nvPicPr>
              <p:cNvPr id="18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912861" y="2244811"/>
                <a:ext cx="322420" cy="288000"/>
              </a:xfrm>
              <a:prstGeom prst="rect">
                <a:avLst/>
              </a:prstGeom>
              <a:noFill/>
            </p:spPr>
          </p:pic>
          <p:pic>
            <p:nvPicPr>
              <p:cNvPr id="18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533920" y="2549611"/>
                <a:ext cx="322420" cy="288000"/>
              </a:xfrm>
              <a:prstGeom prst="rect">
                <a:avLst/>
              </a:prstGeom>
              <a:noFill/>
            </p:spPr>
          </p:pic>
          <p:pic>
            <p:nvPicPr>
              <p:cNvPr id="18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146742" y="3109784"/>
                <a:ext cx="322420" cy="288000"/>
              </a:xfrm>
              <a:prstGeom prst="rect">
                <a:avLst/>
              </a:prstGeom>
              <a:noFill/>
            </p:spPr>
          </p:pic>
          <p:pic>
            <p:nvPicPr>
              <p:cNvPr id="18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27044" y="2837935"/>
                <a:ext cx="322420" cy="288000"/>
              </a:xfrm>
              <a:prstGeom prst="rect">
                <a:avLst/>
              </a:prstGeom>
              <a:noFill/>
            </p:spPr>
          </p:pic>
          <p:pic>
            <p:nvPicPr>
              <p:cNvPr id="18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682201" y="3398108"/>
                <a:ext cx="322420" cy="288000"/>
              </a:xfrm>
              <a:prstGeom prst="rect">
                <a:avLst/>
              </a:prstGeom>
              <a:noFill/>
            </p:spPr>
          </p:pic>
          <p:pic>
            <p:nvPicPr>
              <p:cNvPr id="18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245595" y="3694671"/>
                <a:ext cx="322420" cy="288000"/>
              </a:xfrm>
              <a:prstGeom prst="rect">
                <a:avLst/>
              </a:prstGeom>
              <a:noFill/>
            </p:spPr>
          </p:pic>
          <p:pic>
            <p:nvPicPr>
              <p:cNvPr id="19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229120" y="4328984"/>
                <a:ext cx="322420" cy="288000"/>
              </a:xfrm>
              <a:prstGeom prst="rect">
                <a:avLst/>
              </a:prstGeom>
              <a:noFill/>
            </p:spPr>
          </p:pic>
          <p:pic>
            <p:nvPicPr>
              <p:cNvPr id="19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484492" y="4707925"/>
                <a:ext cx="322420" cy="288000"/>
              </a:xfrm>
              <a:prstGeom prst="rect">
                <a:avLst/>
              </a:prstGeom>
              <a:noFill/>
            </p:spPr>
          </p:pic>
          <p:pic>
            <p:nvPicPr>
              <p:cNvPr id="19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706915" y="4114800"/>
                <a:ext cx="322420" cy="288000"/>
              </a:xfrm>
              <a:prstGeom prst="rect">
                <a:avLst/>
              </a:prstGeom>
              <a:noFill/>
            </p:spPr>
          </p:pic>
          <p:pic>
            <p:nvPicPr>
              <p:cNvPr id="19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26580" y="3361038"/>
                <a:ext cx="322420" cy="288000"/>
              </a:xfrm>
              <a:prstGeom prst="rect">
                <a:avLst/>
              </a:prstGeom>
              <a:noFill/>
            </p:spPr>
          </p:pic>
          <p:pic>
            <p:nvPicPr>
              <p:cNvPr id="19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996136" y="2627870"/>
                <a:ext cx="322420" cy="288000"/>
              </a:xfrm>
              <a:prstGeom prst="rect">
                <a:avLst/>
              </a:prstGeom>
              <a:noFill/>
            </p:spPr>
          </p:pic>
          <p:pic>
            <p:nvPicPr>
              <p:cNvPr id="19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704590" y="2454876"/>
                <a:ext cx="322420" cy="288000"/>
              </a:xfrm>
              <a:prstGeom prst="rect">
                <a:avLst/>
              </a:prstGeom>
              <a:noFill/>
            </p:spPr>
          </p:pic>
          <p:pic>
            <p:nvPicPr>
              <p:cNvPr id="19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47638" y="3847070"/>
                <a:ext cx="322420" cy="288000"/>
              </a:xfrm>
              <a:prstGeom prst="rect">
                <a:avLst/>
              </a:prstGeom>
              <a:noFill/>
            </p:spPr>
          </p:pic>
          <p:pic>
            <p:nvPicPr>
              <p:cNvPr id="19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10103" y="4020065"/>
                <a:ext cx="322420" cy="288000"/>
              </a:xfrm>
              <a:prstGeom prst="rect">
                <a:avLst/>
              </a:prstGeom>
              <a:noFill/>
            </p:spPr>
          </p:pic>
          <p:pic>
            <p:nvPicPr>
              <p:cNvPr id="19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47638" y="4522573"/>
                <a:ext cx="322420" cy="288000"/>
              </a:xfrm>
              <a:prstGeom prst="rect">
                <a:avLst/>
              </a:prstGeom>
              <a:noFill/>
            </p:spPr>
          </p:pic>
          <p:pic>
            <p:nvPicPr>
              <p:cNvPr id="19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18342" y="4786184"/>
                <a:ext cx="322420" cy="288000"/>
              </a:xfrm>
              <a:prstGeom prst="rect">
                <a:avLst/>
              </a:prstGeom>
              <a:noFill/>
            </p:spPr>
          </p:pic>
          <p:pic>
            <p:nvPicPr>
              <p:cNvPr id="20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971422" y="3945925"/>
                <a:ext cx="322420" cy="288000"/>
              </a:xfrm>
              <a:prstGeom prst="rect">
                <a:avLst/>
              </a:prstGeom>
              <a:noFill/>
            </p:spPr>
          </p:pic>
          <p:pic>
            <p:nvPicPr>
              <p:cNvPr id="20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070277" y="4506098"/>
                <a:ext cx="322420" cy="288000"/>
              </a:xfrm>
              <a:prstGeom prst="rect">
                <a:avLst/>
              </a:prstGeom>
              <a:noFill/>
            </p:spPr>
          </p:pic>
          <p:pic>
            <p:nvPicPr>
              <p:cNvPr id="20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605736" y="4893275"/>
                <a:ext cx="322420" cy="288000"/>
              </a:xfrm>
              <a:prstGeom prst="rect">
                <a:avLst/>
              </a:prstGeom>
              <a:noFill/>
            </p:spPr>
          </p:pic>
          <p:pic>
            <p:nvPicPr>
              <p:cNvPr id="20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432741" y="3492843"/>
                <a:ext cx="322420" cy="288000"/>
              </a:xfrm>
              <a:prstGeom prst="rect">
                <a:avLst/>
              </a:prstGeom>
              <a:noFill/>
            </p:spPr>
          </p:pic>
          <p:pic>
            <p:nvPicPr>
              <p:cNvPr id="20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786968" y="4127156"/>
                <a:ext cx="322420" cy="288000"/>
              </a:xfrm>
              <a:prstGeom prst="rect">
                <a:avLst/>
              </a:prstGeom>
              <a:noFill/>
            </p:spPr>
          </p:pic>
          <p:pic>
            <p:nvPicPr>
              <p:cNvPr id="20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347142" y="4604951"/>
                <a:ext cx="322420" cy="288000"/>
              </a:xfrm>
              <a:prstGeom prst="rect">
                <a:avLst/>
              </a:prstGeom>
              <a:noFill/>
            </p:spPr>
          </p:pic>
          <p:pic>
            <p:nvPicPr>
              <p:cNvPr id="20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067054" y="3113902"/>
                <a:ext cx="322420" cy="288000"/>
              </a:xfrm>
              <a:prstGeom prst="rect">
                <a:avLst/>
              </a:prstGeom>
              <a:noFill/>
            </p:spPr>
          </p:pic>
          <p:pic>
            <p:nvPicPr>
              <p:cNvPr id="20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141195" y="3748216"/>
                <a:ext cx="322420" cy="288000"/>
              </a:xfrm>
              <a:prstGeom prst="rect">
                <a:avLst/>
              </a:prstGeom>
              <a:noFill/>
            </p:spPr>
          </p:pic>
          <p:pic>
            <p:nvPicPr>
              <p:cNvPr id="20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561325" y="3575222"/>
                <a:ext cx="322420" cy="288000"/>
              </a:xfrm>
              <a:prstGeom prst="rect">
                <a:avLst/>
              </a:prstGeom>
              <a:noFill/>
            </p:spPr>
          </p:pic>
          <p:pic>
            <p:nvPicPr>
              <p:cNvPr id="20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540730" y="2458995"/>
                <a:ext cx="322420" cy="288000"/>
              </a:xfrm>
              <a:prstGeom prst="rect">
                <a:avLst/>
              </a:prstGeom>
              <a:noFill/>
            </p:spPr>
          </p:pic>
          <p:pic>
            <p:nvPicPr>
              <p:cNvPr id="21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977336" y="2846173"/>
                <a:ext cx="322420" cy="288000"/>
              </a:xfrm>
              <a:prstGeom prst="rect">
                <a:avLst/>
              </a:prstGeom>
              <a:noFill/>
            </p:spPr>
          </p:pic>
          <p:pic>
            <p:nvPicPr>
              <p:cNvPr id="21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870243" y="4230130"/>
                <a:ext cx="322420" cy="288000"/>
              </a:xfrm>
              <a:prstGeom prst="rect">
                <a:avLst/>
              </a:prstGeom>
              <a:noFill/>
            </p:spPr>
          </p:pic>
          <p:pic>
            <p:nvPicPr>
              <p:cNvPr id="21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150331" y="4683211"/>
                <a:ext cx="322420" cy="288000"/>
              </a:xfrm>
              <a:prstGeom prst="rect">
                <a:avLst/>
              </a:prstGeom>
              <a:noFill/>
            </p:spPr>
          </p:pic>
          <p:pic>
            <p:nvPicPr>
              <p:cNvPr id="21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339801" y="4048898"/>
                <a:ext cx="322420" cy="288000"/>
              </a:xfrm>
              <a:prstGeom prst="rect">
                <a:avLst/>
              </a:prstGeom>
              <a:noFill/>
            </p:spPr>
          </p:pic>
          <p:pic>
            <p:nvPicPr>
              <p:cNvPr id="21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150331" y="3678195"/>
                <a:ext cx="322420" cy="288000"/>
              </a:xfrm>
              <a:prstGeom prst="rect">
                <a:avLst/>
              </a:prstGeom>
              <a:noFill/>
            </p:spPr>
          </p:pic>
          <p:pic>
            <p:nvPicPr>
              <p:cNvPr id="21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595174" y="2739082"/>
                <a:ext cx="322420" cy="288000"/>
              </a:xfrm>
              <a:prstGeom prst="rect">
                <a:avLst/>
              </a:prstGeom>
              <a:noFill/>
            </p:spPr>
          </p:pic>
          <p:pic>
            <p:nvPicPr>
              <p:cNvPr id="21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056492" y="3571103"/>
                <a:ext cx="322420" cy="288000"/>
              </a:xfrm>
              <a:prstGeom prst="rect">
                <a:avLst/>
              </a:prstGeom>
              <a:noFill/>
            </p:spPr>
          </p:pic>
          <p:pic>
            <p:nvPicPr>
              <p:cNvPr id="21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764049" y="4316627"/>
                <a:ext cx="322420" cy="288000"/>
              </a:xfrm>
              <a:prstGeom prst="rect">
                <a:avLst/>
              </a:prstGeom>
              <a:noFill/>
            </p:spPr>
          </p:pic>
          <p:pic>
            <p:nvPicPr>
              <p:cNvPr id="21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788762" y="4901514"/>
                <a:ext cx="322420" cy="288000"/>
              </a:xfrm>
              <a:prstGeom prst="rect">
                <a:avLst/>
              </a:prstGeom>
              <a:noFill/>
            </p:spPr>
          </p:pic>
          <p:pic>
            <p:nvPicPr>
              <p:cNvPr id="21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497216" y="4687330"/>
                <a:ext cx="322420" cy="288000"/>
              </a:xfrm>
              <a:prstGeom prst="rect">
                <a:avLst/>
              </a:prstGeom>
              <a:noFill/>
            </p:spPr>
          </p:pic>
          <p:pic>
            <p:nvPicPr>
              <p:cNvPr id="22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629022" y="3945925"/>
                <a:ext cx="322420" cy="288000"/>
              </a:xfrm>
              <a:prstGeom prst="rect">
                <a:avLst/>
              </a:prstGeom>
              <a:noFill/>
            </p:spPr>
          </p:pic>
          <p:pic>
            <p:nvPicPr>
              <p:cNvPr id="22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596070" y="3089190"/>
                <a:ext cx="322420" cy="288000"/>
              </a:xfrm>
              <a:prstGeom prst="rect">
                <a:avLst/>
              </a:prstGeom>
              <a:noFill/>
            </p:spPr>
          </p:pic>
          <p:pic>
            <p:nvPicPr>
              <p:cNvPr id="22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266557" y="2652584"/>
                <a:ext cx="322420" cy="288000"/>
              </a:xfrm>
              <a:prstGeom prst="rect">
                <a:avLst/>
              </a:prstGeom>
              <a:noFill/>
            </p:spPr>
          </p:pic>
          <p:pic>
            <p:nvPicPr>
              <p:cNvPr id="22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884395" y="2545492"/>
                <a:ext cx="322420" cy="288000"/>
              </a:xfrm>
              <a:prstGeom prst="rect">
                <a:avLst/>
              </a:prstGeom>
              <a:noFill/>
            </p:spPr>
          </p:pic>
          <p:pic>
            <p:nvPicPr>
              <p:cNvPr id="22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28092" y="2380736"/>
                <a:ext cx="322420" cy="288000"/>
              </a:xfrm>
              <a:prstGeom prst="rect">
                <a:avLst/>
              </a:prstGeom>
              <a:noFill/>
            </p:spPr>
          </p:pic>
          <p:pic>
            <p:nvPicPr>
              <p:cNvPr id="22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44567" y="3015049"/>
                <a:ext cx="322420" cy="288000"/>
              </a:xfrm>
              <a:prstGeom prst="rect">
                <a:avLst/>
              </a:prstGeom>
              <a:noFill/>
            </p:spPr>
          </p:pic>
          <p:pic>
            <p:nvPicPr>
              <p:cNvPr id="22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054167" y="2932670"/>
                <a:ext cx="322420" cy="288000"/>
              </a:xfrm>
              <a:prstGeom prst="rect">
                <a:avLst/>
              </a:prstGeom>
              <a:noFill/>
            </p:spPr>
          </p:pic>
          <p:pic>
            <p:nvPicPr>
              <p:cNvPr id="22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958535" y="3566984"/>
                <a:ext cx="322420" cy="288000"/>
              </a:xfrm>
              <a:prstGeom prst="rect">
                <a:avLst/>
              </a:prstGeom>
              <a:noFill/>
            </p:spPr>
          </p:pic>
          <p:pic>
            <p:nvPicPr>
              <p:cNvPr id="22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172719" y="3945925"/>
                <a:ext cx="322420" cy="288000"/>
              </a:xfrm>
              <a:prstGeom prst="rect">
                <a:avLst/>
              </a:prstGeom>
              <a:noFill/>
            </p:spPr>
          </p:pic>
          <p:pic>
            <p:nvPicPr>
              <p:cNvPr id="22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724654" y="3632887"/>
                <a:ext cx="322420" cy="288000"/>
              </a:xfrm>
              <a:prstGeom prst="rect">
                <a:avLst/>
              </a:prstGeom>
              <a:noFill/>
            </p:spPr>
          </p:pic>
          <p:pic>
            <p:nvPicPr>
              <p:cNvPr id="23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77519" y="4588476"/>
                <a:ext cx="322420" cy="288000"/>
              </a:xfrm>
              <a:prstGeom prst="rect">
                <a:avLst/>
              </a:prstGeom>
              <a:noFill/>
            </p:spPr>
          </p:pic>
          <p:pic>
            <p:nvPicPr>
              <p:cNvPr id="23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802914" y="5070390"/>
                <a:ext cx="322420" cy="288000"/>
              </a:xfrm>
              <a:prstGeom prst="rect">
                <a:avLst/>
              </a:prstGeom>
              <a:noFill/>
            </p:spPr>
          </p:pic>
          <p:pic>
            <p:nvPicPr>
              <p:cNvPr id="23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020319" y="5070389"/>
                <a:ext cx="322420" cy="288000"/>
              </a:xfrm>
              <a:prstGeom prst="rect">
                <a:avLst/>
              </a:prstGeom>
              <a:noFill/>
            </p:spPr>
          </p:pic>
          <p:pic>
            <p:nvPicPr>
              <p:cNvPr id="23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165379" y="4320746"/>
                <a:ext cx="322420" cy="288000"/>
              </a:xfrm>
              <a:prstGeom prst="rect">
                <a:avLst/>
              </a:prstGeom>
              <a:noFill/>
            </p:spPr>
          </p:pic>
        </p:grpSp>
        <p:grpSp>
          <p:nvGrpSpPr>
            <p:cNvPr id="8" name="Group 493"/>
            <p:cNvGrpSpPr/>
            <p:nvPr/>
          </p:nvGrpSpPr>
          <p:grpSpPr>
            <a:xfrm>
              <a:off x="2764428" y="2882798"/>
              <a:ext cx="4297300" cy="1260582"/>
              <a:chOff x="2764428" y="2882798"/>
              <a:chExt cx="4297300" cy="1260582"/>
            </a:xfrm>
          </p:grpSpPr>
          <p:grpSp>
            <p:nvGrpSpPr>
              <p:cNvPr id="168" name="Group 481"/>
              <p:cNvGrpSpPr/>
              <p:nvPr/>
            </p:nvGrpSpPr>
            <p:grpSpPr>
              <a:xfrm>
                <a:off x="2764428" y="2882798"/>
                <a:ext cx="4297300" cy="1153656"/>
                <a:chOff x="2825760" y="2971789"/>
                <a:chExt cx="3389314" cy="885839"/>
              </a:xfrm>
            </p:grpSpPr>
            <p:sp>
              <p:nvSpPr>
                <p:cNvPr id="171" name="Rectangle 170"/>
                <p:cNvSpPr/>
                <p:nvPr/>
              </p:nvSpPr>
              <p:spPr>
                <a:xfrm>
                  <a:off x="3071802" y="3571876"/>
                  <a:ext cx="71438" cy="71438"/>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929322" y="3571876"/>
                  <a:ext cx="71438" cy="71438"/>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480"/>
                <p:cNvGrpSpPr/>
                <p:nvPr/>
              </p:nvGrpSpPr>
              <p:grpSpPr>
                <a:xfrm>
                  <a:off x="2825760" y="2971789"/>
                  <a:ext cx="3389314" cy="885839"/>
                  <a:chOff x="2825760" y="2971789"/>
                  <a:chExt cx="3389314" cy="885839"/>
                </a:xfrm>
              </p:grpSpPr>
              <p:cxnSp>
                <p:nvCxnSpPr>
                  <p:cNvPr id="174" name="Straight Connector 173"/>
                  <p:cNvCxnSpPr>
                    <a:stCxn id="21" idx="4"/>
                    <a:endCxn id="171" idx="0"/>
                  </p:cNvCxnSpPr>
                  <p:nvPr/>
                </p:nvCxnSpPr>
                <p:spPr>
                  <a:xfrm rot="5400000">
                    <a:off x="2817406" y="3261905"/>
                    <a:ext cx="600087" cy="198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6" idx="6"/>
                    <a:endCxn id="171" idx="1"/>
                  </p:cNvCxnSpPr>
                  <p:nvPr/>
                </p:nvCxnSpPr>
                <p:spPr>
                  <a:xfrm>
                    <a:off x="2825760" y="3486147"/>
                    <a:ext cx="246042" cy="12144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23" idx="2"/>
                    <a:endCxn id="171" idx="3"/>
                  </p:cNvCxnSpPr>
                  <p:nvPr/>
                </p:nvCxnSpPr>
                <p:spPr>
                  <a:xfrm rot="10800000" flipV="1">
                    <a:off x="3143240" y="3557585"/>
                    <a:ext cx="285752" cy="5001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7" idx="0"/>
                    <a:endCxn id="171" idx="2"/>
                  </p:cNvCxnSpPr>
                  <p:nvPr/>
                </p:nvCxnSpPr>
                <p:spPr>
                  <a:xfrm rot="16200000" flipV="1">
                    <a:off x="3010292" y="3740543"/>
                    <a:ext cx="214314" cy="198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33" idx="4"/>
                    <a:endCxn id="172" idx="0"/>
                  </p:cNvCxnSpPr>
                  <p:nvPr/>
                </p:nvCxnSpPr>
                <p:spPr>
                  <a:xfrm rot="5400000">
                    <a:off x="5853521" y="3440500"/>
                    <a:ext cx="242897" cy="198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39" idx="6"/>
                    <a:endCxn id="172" idx="1"/>
                  </p:cNvCxnSpPr>
                  <p:nvPr/>
                </p:nvCxnSpPr>
                <p:spPr>
                  <a:xfrm flipV="1">
                    <a:off x="5611842" y="3607595"/>
                    <a:ext cx="317480" cy="214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36" idx="2"/>
                    <a:endCxn id="172" idx="3"/>
                  </p:cNvCxnSpPr>
                  <p:nvPr/>
                </p:nvCxnSpPr>
                <p:spPr>
                  <a:xfrm rot="10800000">
                    <a:off x="6000760" y="3607595"/>
                    <a:ext cx="214314" cy="214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32" idx="0"/>
                    <a:endCxn id="172" idx="2"/>
                  </p:cNvCxnSpPr>
                  <p:nvPr/>
                </p:nvCxnSpPr>
                <p:spPr>
                  <a:xfrm rot="16200000" flipV="1">
                    <a:off x="5867812" y="3740543"/>
                    <a:ext cx="214314" cy="198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70" name="Freeform 169"/>
              <p:cNvSpPr/>
              <p:nvPr/>
            </p:nvSpPr>
            <p:spPr>
              <a:xfrm>
                <a:off x="3143250" y="3724274"/>
                <a:ext cx="3571875" cy="419106"/>
              </a:xfrm>
              <a:custGeom>
                <a:avLst/>
                <a:gdLst>
                  <a:gd name="connsiteX0" fmla="*/ 0 w 3571875"/>
                  <a:gd name="connsiteY0" fmla="*/ 0 h 184150"/>
                  <a:gd name="connsiteX1" fmla="*/ 1695450 w 3571875"/>
                  <a:gd name="connsiteY1" fmla="*/ 180975 h 184150"/>
                  <a:gd name="connsiteX2" fmla="*/ 3571875 w 3571875"/>
                  <a:gd name="connsiteY2" fmla="*/ 19050 h 184150"/>
                </a:gdLst>
                <a:ahLst/>
                <a:cxnLst>
                  <a:cxn ang="0">
                    <a:pos x="connsiteX0" y="connsiteY0"/>
                  </a:cxn>
                  <a:cxn ang="0">
                    <a:pos x="connsiteX1" y="connsiteY1"/>
                  </a:cxn>
                  <a:cxn ang="0">
                    <a:pos x="connsiteX2" y="connsiteY2"/>
                  </a:cxn>
                </a:cxnLst>
                <a:rect l="l" t="t" r="r" b="b"/>
                <a:pathLst>
                  <a:path w="3571875" h="184150">
                    <a:moveTo>
                      <a:pt x="0" y="0"/>
                    </a:moveTo>
                    <a:cubicBezTo>
                      <a:pt x="550069" y="88900"/>
                      <a:pt x="1100138" y="177800"/>
                      <a:pt x="1695450" y="180975"/>
                    </a:cubicBezTo>
                    <a:cubicBezTo>
                      <a:pt x="2290763" y="184150"/>
                      <a:pt x="2931319" y="101600"/>
                      <a:pt x="3571875" y="19050"/>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38" name="TextBox 237"/>
          <p:cNvSpPr txBox="1"/>
          <p:nvPr/>
        </p:nvSpPr>
        <p:spPr>
          <a:xfrm>
            <a:off x="422911" y="4960620"/>
            <a:ext cx="8081010" cy="954107"/>
          </a:xfrm>
          <a:prstGeom prst="rect">
            <a:avLst/>
          </a:prstGeom>
          <a:noFill/>
        </p:spPr>
        <p:txBody>
          <a:bodyPr wrap="square" rtlCol="0">
            <a:spAutoFit/>
          </a:bodyPr>
          <a:lstStyle/>
          <a:p>
            <a:r>
              <a:rPr lang="en-US" sz="2800" dirty="0" smtClean="0"/>
              <a:t>The adversary sets up a wormhole, convincing remote nodes they are neighbors</a:t>
            </a:r>
          </a:p>
        </p:txBody>
      </p:sp>
      <p:sp>
        <p:nvSpPr>
          <p:cNvPr id="240" name="TextBox 239"/>
          <p:cNvSpPr txBox="1"/>
          <p:nvPr/>
        </p:nvSpPr>
        <p:spPr>
          <a:xfrm>
            <a:off x="0" y="6053152"/>
            <a:ext cx="9144000" cy="646331"/>
          </a:xfrm>
          <a:prstGeom prst="rect">
            <a:avLst/>
          </a:prstGeom>
          <a:noFill/>
        </p:spPr>
        <p:txBody>
          <a:bodyPr wrap="square" rtlCol="0">
            <a:spAutoFit/>
          </a:bodyPr>
          <a:lstStyle/>
          <a:p>
            <a:r>
              <a:rPr lang="en-US" dirty="0" smtClean="0"/>
              <a:t>[1]   Y.-C. </a:t>
            </a:r>
            <a:r>
              <a:rPr lang="en-US" dirty="0" err="1" smtClean="0"/>
              <a:t>Hu</a:t>
            </a:r>
            <a:r>
              <a:rPr lang="en-US" dirty="0" smtClean="0"/>
              <a:t>, A. </a:t>
            </a:r>
            <a:r>
              <a:rPr lang="en-US" dirty="0" err="1" smtClean="0"/>
              <a:t>Perrig</a:t>
            </a:r>
            <a:r>
              <a:rPr lang="en-US" dirty="0" smtClean="0"/>
              <a:t>, and D. B. Johnson. </a:t>
            </a:r>
            <a:r>
              <a:rPr lang="en-US" b="1" dirty="0" smtClean="0"/>
              <a:t>Packet leashes: A defense against wormhole attacks</a:t>
            </a:r>
            <a:br>
              <a:rPr lang="en-US" b="1" dirty="0" smtClean="0"/>
            </a:br>
            <a:r>
              <a:rPr lang="en-US" b="1" dirty="0" smtClean="0"/>
              <a:t>        in wireless networks.</a:t>
            </a:r>
            <a:r>
              <a:rPr lang="en-US" dirty="0" smtClean="0"/>
              <a:t> </a:t>
            </a:r>
            <a:r>
              <a:rPr lang="en-US" i="1" dirty="0" smtClean="0"/>
              <a:t>INFOCOM 2003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Attacking ND:</a:t>
            </a:r>
            <a:br>
              <a:rPr lang="en-US" dirty="0" smtClean="0"/>
            </a:br>
            <a:r>
              <a:rPr lang="en-US" sz="4000" dirty="0" smtClean="0"/>
              <a:t>Routing in Sensor Networks</a:t>
            </a:r>
            <a:endParaRPr lang="en-US" sz="4000" dirty="0"/>
          </a:p>
        </p:txBody>
      </p:sp>
      <p:sp>
        <p:nvSpPr>
          <p:cNvPr id="4" name="Slide Number Placeholder 3"/>
          <p:cNvSpPr>
            <a:spLocks noGrp="1"/>
          </p:cNvSpPr>
          <p:nvPr>
            <p:ph type="sldNum" sz="quarter" idx="12"/>
          </p:nvPr>
        </p:nvSpPr>
        <p:spPr/>
        <p:txBody>
          <a:bodyPr/>
          <a:lstStyle/>
          <a:p>
            <a:fld id="{B6ABF1A7-A054-4565-9046-77AE40BF21F1}" type="slidenum">
              <a:rPr lang="en-US" smtClean="0"/>
              <a:pPr/>
              <a:t>9</a:t>
            </a:fld>
            <a:endParaRPr lang="en-US"/>
          </a:p>
        </p:txBody>
      </p:sp>
      <p:grpSp>
        <p:nvGrpSpPr>
          <p:cNvPr id="3" name="Group 235"/>
          <p:cNvGrpSpPr/>
          <p:nvPr/>
        </p:nvGrpSpPr>
        <p:grpSpPr>
          <a:xfrm>
            <a:off x="625464" y="1635120"/>
            <a:ext cx="7617025" cy="3113579"/>
            <a:chOff x="870774" y="2244811"/>
            <a:chExt cx="7617025" cy="3113579"/>
          </a:xfrm>
        </p:grpSpPr>
        <p:grpSp>
          <p:nvGrpSpPr>
            <p:cNvPr id="5" name="Group 461"/>
            <p:cNvGrpSpPr/>
            <p:nvPr/>
          </p:nvGrpSpPr>
          <p:grpSpPr>
            <a:xfrm>
              <a:off x="942845" y="2361815"/>
              <a:ext cx="7437305" cy="2939933"/>
              <a:chOff x="1389061" y="2571744"/>
              <a:chExt cx="5865855" cy="2257433"/>
            </a:xfrm>
          </p:grpSpPr>
          <p:sp>
            <p:nvSpPr>
              <p:cNvPr id="9" name="Oval 31"/>
              <p:cNvSpPr>
                <a:spLocks noChangeAspect="1" noChangeArrowheads="1"/>
              </p:cNvSpPr>
              <p:nvPr/>
            </p:nvSpPr>
            <p:spPr bwMode="auto">
              <a:xfrm>
                <a:off x="1389061" y="2671765"/>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0" name="Oval 31"/>
              <p:cNvSpPr>
                <a:spLocks noChangeAspect="1" noChangeArrowheads="1"/>
              </p:cNvSpPr>
              <p:nvPr/>
            </p:nvSpPr>
            <p:spPr bwMode="auto">
              <a:xfrm>
                <a:off x="1643042"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1" name="Oval 31"/>
              <p:cNvSpPr>
                <a:spLocks noChangeAspect="1" noChangeArrowheads="1"/>
              </p:cNvSpPr>
              <p:nvPr/>
            </p:nvSpPr>
            <p:spPr bwMode="auto">
              <a:xfrm>
                <a:off x="1928794" y="278605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2" name="Oval 31"/>
              <p:cNvSpPr>
                <a:spLocks noChangeAspect="1" noChangeArrowheads="1"/>
              </p:cNvSpPr>
              <p:nvPr/>
            </p:nvSpPr>
            <p:spPr bwMode="auto">
              <a:xfrm>
                <a:off x="2071670" y="342900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3" name="Oval 31"/>
              <p:cNvSpPr>
                <a:spLocks noChangeAspect="1" noChangeArrowheads="1"/>
              </p:cNvSpPr>
              <p:nvPr/>
            </p:nvSpPr>
            <p:spPr bwMode="auto">
              <a:xfrm>
                <a:off x="2214546" y="257174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4" name="Oval 31"/>
              <p:cNvSpPr>
                <a:spLocks noChangeAspect="1" noChangeArrowheads="1"/>
              </p:cNvSpPr>
              <p:nvPr/>
            </p:nvSpPr>
            <p:spPr bwMode="auto">
              <a:xfrm>
                <a:off x="2428860" y="378619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5" name="Oval 31"/>
              <p:cNvSpPr>
                <a:spLocks noChangeAspect="1" noChangeArrowheads="1"/>
              </p:cNvSpPr>
              <p:nvPr/>
            </p:nvSpPr>
            <p:spPr bwMode="auto">
              <a:xfrm>
                <a:off x="2428860" y="300037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6" name="Oval 31"/>
              <p:cNvSpPr>
                <a:spLocks noChangeAspect="1" noChangeArrowheads="1"/>
              </p:cNvSpPr>
              <p:nvPr/>
            </p:nvSpPr>
            <p:spPr bwMode="auto">
              <a:xfrm>
                <a:off x="2714612" y="342900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7" name="Oval 31"/>
              <p:cNvSpPr>
                <a:spLocks noChangeAspect="1" noChangeArrowheads="1"/>
              </p:cNvSpPr>
              <p:nvPr/>
            </p:nvSpPr>
            <p:spPr bwMode="auto">
              <a:xfrm>
                <a:off x="3071802"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8" name="Oval 31"/>
              <p:cNvSpPr>
                <a:spLocks noChangeAspect="1" noChangeArrowheads="1"/>
              </p:cNvSpPr>
              <p:nvPr/>
            </p:nvSpPr>
            <p:spPr bwMode="auto">
              <a:xfrm>
                <a:off x="2714612" y="392906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19" name="Oval 31"/>
              <p:cNvSpPr>
                <a:spLocks noChangeAspect="1" noChangeArrowheads="1"/>
              </p:cNvSpPr>
              <p:nvPr/>
            </p:nvSpPr>
            <p:spPr bwMode="auto">
              <a:xfrm>
                <a:off x="1714480"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0" name="Oval 31"/>
              <p:cNvSpPr>
                <a:spLocks noChangeAspect="1" noChangeArrowheads="1"/>
              </p:cNvSpPr>
              <p:nvPr/>
            </p:nvSpPr>
            <p:spPr bwMode="auto">
              <a:xfrm>
                <a:off x="2071670" y="400050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1" name="Oval 31"/>
              <p:cNvSpPr>
                <a:spLocks noChangeAspect="1" noChangeArrowheads="1"/>
              </p:cNvSpPr>
              <p:nvPr/>
            </p:nvSpPr>
            <p:spPr bwMode="auto">
              <a:xfrm>
                <a:off x="3071802" y="285749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2" name="Oval 31"/>
              <p:cNvSpPr>
                <a:spLocks noChangeAspect="1" noChangeArrowheads="1"/>
              </p:cNvSpPr>
              <p:nvPr/>
            </p:nvSpPr>
            <p:spPr bwMode="auto">
              <a:xfrm>
                <a:off x="4286248"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3" name="Oval 31"/>
              <p:cNvSpPr>
                <a:spLocks noChangeAspect="1" noChangeArrowheads="1"/>
              </p:cNvSpPr>
              <p:nvPr/>
            </p:nvSpPr>
            <p:spPr bwMode="auto">
              <a:xfrm>
                <a:off x="3428992" y="350043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4" name="Oval 31"/>
              <p:cNvSpPr>
                <a:spLocks noChangeAspect="1" noChangeArrowheads="1"/>
              </p:cNvSpPr>
              <p:nvPr/>
            </p:nvSpPr>
            <p:spPr bwMode="auto">
              <a:xfrm>
                <a:off x="3929058"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5" name="Oval 31"/>
              <p:cNvSpPr>
                <a:spLocks noChangeAspect="1" noChangeArrowheads="1"/>
              </p:cNvSpPr>
              <p:nvPr/>
            </p:nvSpPr>
            <p:spPr bwMode="auto">
              <a:xfrm>
                <a:off x="3714744" y="400050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6" name="Oval 31"/>
              <p:cNvSpPr>
                <a:spLocks noChangeAspect="1" noChangeArrowheads="1"/>
              </p:cNvSpPr>
              <p:nvPr/>
            </p:nvSpPr>
            <p:spPr bwMode="auto">
              <a:xfrm>
                <a:off x="4000496" y="371475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7" name="Oval 31"/>
              <p:cNvSpPr>
                <a:spLocks noChangeAspect="1" noChangeArrowheads="1"/>
              </p:cNvSpPr>
              <p:nvPr/>
            </p:nvSpPr>
            <p:spPr bwMode="auto">
              <a:xfrm>
                <a:off x="4572000" y="407194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8" name="Oval 31"/>
              <p:cNvSpPr>
                <a:spLocks noChangeAspect="1" noChangeArrowheads="1"/>
              </p:cNvSpPr>
              <p:nvPr/>
            </p:nvSpPr>
            <p:spPr bwMode="auto">
              <a:xfrm>
                <a:off x="4143372" y="435769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29" name="Oval 31"/>
              <p:cNvSpPr>
                <a:spLocks noChangeAspect="1" noChangeArrowheads="1"/>
              </p:cNvSpPr>
              <p:nvPr/>
            </p:nvSpPr>
            <p:spPr bwMode="auto">
              <a:xfrm>
                <a:off x="4786314"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0" name="Oval 31"/>
              <p:cNvSpPr>
                <a:spLocks noChangeAspect="1" noChangeArrowheads="1"/>
              </p:cNvSpPr>
              <p:nvPr/>
            </p:nvSpPr>
            <p:spPr bwMode="auto">
              <a:xfrm>
                <a:off x="5286380" y="457200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1" name="Oval 31"/>
              <p:cNvSpPr>
                <a:spLocks noChangeAspect="1" noChangeArrowheads="1"/>
              </p:cNvSpPr>
              <p:nvPr/>
            </p:nvSpPr>
            <p:spPr bwMode="auto">
              <a:xfrm>
                <a:off x="478631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2" name="Oval 31"/>
              <p:cNvSpPr>
                <a:spLocks noChangeAspect="1" noChangeArrowheads="1"/>
              </p:cNvSpPr>
              <p:nvPr/>
            </p:nvSpPr>
            <p:spPr bwMode="auto">
              <a:xfrm>
                <a:off x="5929322"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3" name="Oval 31"/>
              <p:cNvSpPr>
                <a:spLocks noChangeAspect="1" noChangeArrowheads="1"/>
              </p:cNvSpPr>
              <p:nvPr/>
            </p:nvSpPr>
            <p:spPr bwMode="auto">
              <a:xfrm>
                <a:off x="5929322" y="321468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4" name="Oval 31"/>
              <p:cNvSpPr>
                <a:spLocks noChangeAspect="1" noChangeArrowheads="1"/>
              </p:cNvSpPr>
              <p:nvPr/>
            </p:nvSpPr>
            <p:spPr bwMode="auto">
              <a:xfrm>
                <a:off x="6643702" y="435769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5" name="Oval 31"/>
              <p:cNvSpPr>
                <a:spLocks noChangeAspect="1" noChangeArrowheads="1"/>
              </p:cNvSpPr>
              <p:nvPr/>
            </p:nvSpPr>
            <p:spPr bwMode="auto">
              <a:xfrm>
                <a:off x="6357950" y="385762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6" name="Oval 31"/>
              <p:cNvSpPr>
                <a:spLocks noChangeAspect="1" noChangeArrowheads="1"/>
              </p:cNvSpPr>
              <p:nvPr/>
            </p:nvSpPr>
            <p:spPr bwMode="auto">
              <a:xfrm>
                <a:off x="6215074"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7" name="Oval 31"/>
              <p:cNvSpPr>
                <a:spLocks noChangeAspect="1" noChangeArrowheads="1"/>
              </p:cNvSpPr>
              <p:nvPr/>
            </p:nvSpPr>
            <p:spPr bwMode="auto">
              <a:xfrm>
                <a:off x="585788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8" name="Oval 31"/>
              <p:cNvSpPr>
                <a:spLocks noChangeAspect="1" noChangeArrowheads="1"/>
              </p:cNvSpPr>
              <p:nvPr/>
            </p:nvSpPr>
            <p:spPr bwMode="auto">
              <a:xfrm>
                <a:off x="5286380"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39" name="Oval 31"/>
              <p:cNvSpPr>
                <a:spLocks noChangeAspect="1" noChangeArrowheads="1"/>
              </p:cNvSpPr>
              <p:nvPr/>
            </p:nvSpPr>
            <p:spPr bwMode="auto">
              <a:xfrm>
                <a:off x="5500694" y="357187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0" name="Oval 31"/>
              <p:cNvSpPr>
                <a:spLocks noChangeAspect="1" noChangeArrowheads="1"/>
              </p:cNvSpPr>
              <p:nvPr/>
            </p:nvSpPr>
            <p:spPr bwMode="auto">
              <a:xfrm>
                <a:off x="5143504" y="292893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1" name="Oval 31"/>
              <p:cNvSpPr>
                <a:spLocks noChangeAspect="1" noChangeArrowheads="1"/>
              </p:cNvSpPr>
              <p:nvPr/>
            </p:nvSpPr>
            <p:spPr bwMode="auto">
              <a:xfrm>
                <a:off x="3143240" y="428625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2" name="Oval 31"/>
              <p:cNvSpPr>
                <a:spLocks noChangeAspect="1" noChangeArrowheads="1"/>
              </p:cNvSpPr>
              <p:nvPr/>
            </p:nvSpPr>
            <p:spPr bwMode="auto">
              <a:xfrm>
                <a:off x="4643438" y="300037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3" name="Oval 31"/>
              <p:cNvSpPr>
                <a:spLocks noChangeAspect="1" noChangeArrowheads="1"/>
              </p:cNvSpPr>
              <p:nvPr/>
            </p:nvSpPr>
            <p:spPr bwMode="auto">
              <a:xfrm>
                <a:off x="5643570" y="285749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4" name="Oval 31"/>
              <p:cNvSpPr>
                <a:spLocks noChangeAspect="1" noChangeArrowheads="1"/>
              </p:cNvSpPr>
              <p:nvPr/>
            </p:nvSpPr>
            <p:spPr bwMode="auto">
              <a:xfrm>
                <a:off x="6572264" y="314324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5" name="Oval 31"/>
              <p:cNvSpPr>
                <a:spLocks noChangeAspect="1" noChangeArrowheads="1"/>
              </p:cNvSpPr>
              <p:nvPr/>
            </p:nvSpPr>
            <p:spPr bwMode="auto">
              <a:xfrm>
                <a:off x="6143636" y="278605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6" name="Oval 31"/>
              <p:cNvSpPr>
                <a:spLocks noChangeAspect="1" noChangeArrowheads="1"/>
              </p:cNvSpPr>
              <p:nvPr/>
            </p:nvSpPr>
            <p:spPr bwMode="auto">
              <a:xfrm>
                <a:off x="6286512" y="471488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7" name="Oval 31"/>
              <p:cNvSpPr>
                <a:spLocks noChangeAspect="1" noChangeArrowheads="1"/>
              </p:cNvSpPr>
              <p:nvPr/>
            </p:nvSpPr>
            <p:spPr bwMode="auto">
              <a:xfrm>
                <a:off x="3643306" y="271462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8" name="Oval 31"/>
              <p:cNvSpPr>
                <a:spLocks noChangeAspect="1" noChangeArrowheads="1"/>
              </p:cNvSpPr>
              <p:nvPr/>
            </p:nvSpPr>
            <p:spPr bwMode="auto">
              <a:xfrm>
                <a:off x="2428860" y="428625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49" name="Oval 31"/>
              <p:cNvSpPr>
                <a:spLocks noChangeAspect="1" noChangeArrowheads="1"/>
              </p:cNvSpPr>
              <p:nvPr/>
            </p:nvSpPr>
            <p:spPr bwMode="auto">
              <a:xfrm>
                <a:off x="1714480"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0" name="Oval 31"/>
              <p:cNvSpPr>
                <a:spLocks noChangeAspect="1" noChangeArrowheads="1"/>
              </p:cNvSpPr>
              <p:nvPr/>
            </p:nvSpPr>
            <p:spPr bwMode="auto">
              <a:xfrm>
                <a:off x="4286248" y="271462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1" name="Oval 31"/>
              <p:cNvSpPr>
                <a:spLocks noChangeAspect="1" noChangeArrowheads="1"/>
              </p:cNvSpPr>
              <p:nvPr/>
            </p:nvSpPr>
            <p:spPr bwMode="auto">
              <a:xfrm>
                <a:off x="3571868" y="4572008"/>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2" name="Oval 31"/>
              <p:cNvSpPr>
                <a:spLocks noChangeAspect="1" noChangeArrowheads="1"/>
              </p:cNvSpPr>
              <p:nvPr/>
            </p:nvSpPr>
            <p:spPr bwMode="auto">
              <a:xfrm>
                <a:off x="6858016" y="364331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3" name="Oval 31"/>
              <p:cNvSpPr>
                <a:spLocks noChangeAspect="1" noChangeArrowheads="1"/>
              </p:cNvSpPr>
              <p:nvPr/>
            </p:nvSpPr>
            <p:spPr bwMode="auto">
              <a:xfrm>
                <a:off x="7143768" y="414338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4" name="Oval 31"/>
              <p:cNvSpPr>
                <a:spLocks noChangeAspect="1" noChangeArrowheads="1"/>
              </p:cNvSpPr>
              <p:nvPr/>
            </p:nvSpPr>
            <p:spPr bwMode="auto">
              <a:xfrm>
                <a:off x="6858016" y="4714884"/>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5" name="Oval 31"/>
              <p:cNvSpPr>
                <a:spLocks noChangeAspect="1" noChangeArrowheads="1"/>
              </p:cNvSpPr>
              <p:nvPr/>
            </p:nvSpPr>
            <p:spPr bwMode="auto">
              <a:xfrm>
                <a:off x="7072330" y="307181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6" name="Oval 31"/>
              <p:cNvSpPr>
                <a:spLocks noChangeAspect="1" noChangeArrowheads="1"/>
              </p:cNvSpPr>
              <p:nvPr/>
            </p:nvSpPr>
            <p:spPr bwMode="auto">
              <a:xfrm>
                <a:off x="2714612" y="4500570"/>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7" name="Oval 31"/>
              <p:cNvSpPr>
                <a:spLocks noChangeAspect="1" noChangeArrowheads="1"/>
              </p:cNvSpPr>
              <p:nvPr/>
            </p:nvSpPr>
            <p:spPr bwMode="auto">
              <a:xfrm>
                <a:off x="1928794" y="442913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8" name="Oval 31"/>
              <p:cNvSpPr>
                <a:spLocks noChangeAspect="1" noChangeArrowheads="1"/>
              </p:cNvSpPr>
              <p:nvPr/>
            </p:nvSpPr>
            <p:spPr bwMode="auto">
              <a:xfrm>
                <a:off x="6572264" y="2643182"/>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sp>
            <p:nvSpPr>
              <p:cNvPr id="59" name="Oval 31"/>
              <p:cNvSpPr>
                <a:spLocks noChangeAspect="1" noChangeArrowheads="1"/>
              </p:cNvSpPr>
              <p:nvPr/>
            </p:nvSpPr>
            <p:spPr bwMode="auto">
              <a:xfrm>
                <a:off x="4929190" y="3929066"/>
                <a:ext cx="111148" cy="114293"/>
              </a:xfrm>
              <a:prstGeom prst="ellipse">
                <a:avLst/>
              </a:prstGeom>
              <a:solidFill>
                <a:schemeClr val="accent1">
                  <a:alpha val="70000"/>
                </a:schemeClr>
              </a:solidFill>
              <a:ln w="9525">
                <a:solidFill>
                  <a:schemeClr val="tx1"/>
                </a:solidFill>
                <a:round/>
                <a:headEnd/>
                <a:tailEnd/>
              </a:ln>
              <a:effectLst/>
            </p:spPr>
            <p:txBody>
              <a:bodyPr wrap="none" anchor="ctr"/>
              <a:lstStyle/>
              <a:p>
                <a:endParaRPr lang="en-US" dirty="0"/>
              </a:p>
            </p:txBody>
          </p:sp>
          <p:cxnSp>
            <p:nvCxnSpPr>
              <p:cNvPr id="60" name="Straight Connector 59"/>
              <p:cNvCxnSpPr>
                <a:stCxn id="9" idx="6"/>
                <a:endCxn id="11" idx="2"/>
              </p:cNvCxnSpPr>
              <p:nvPr/>
            </p:nvCxnSpPr>
            <p:spPr>
              <a:xfrm>
                <a:off x="1500209" y="2728912"/>
                <a:ext cx="428585" cy="114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 idx="5"/>
                <a:endCxn id="10" idx="1"/>
              </p:cNvCxnSpPr>
              <p:nvPr/>
            </p:nvCxnSpPr>
            <p:spPr>
              <a:xfrm rot="16200000" flipH="1">
                <a:off x="1340573" y="2912678"/>
                <a:ext cx="462104" cy="175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0" idx="0"/>
              </p:cNvCxnSpPr>
              <p:nvPr/>
            </p:nvCxnSpPr>
            <p:spPr>
              <a:xfrm rot="5400000">
                <a:off x="1656308" y="2925922"/>
                <a:ext cx="331073"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0" idx="4"/>
                <a:endCxn id="19" idx="0"/>
              </p:cNvCxnSpPr>
              <p:nvPr/>
            </p:nvCxnSpPr>
            <p:spPr>
              <a:xfrm rot="16200000" flipH="1">
                <a:off x="1577168" y="3450427"/>
                <a:ext cx="31433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 idx="4"/>
                <a:endCxn id="49" idx="0"/>
              </p:cNvCxnSpPr>
              <p:nvPr/>
            </p:nvCxnSpPr>
            <p:spPr>
              <a:xfrm rot="5400000">
                <a:off x="1577168" y="3950493"/>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1" idx="7"/>
                <a:endCxn id="13" idx="3"/>
              </p:cNvCxnSpPr>
              <p:nvPr/>
            </p:nvCxnSpPr>
            <p:spPr>
              <a:xfrm rot="5400000" flipH="1" flipV="1">
                <a:off x="2060496" y="2632469"/>
                <a:ext cx="13349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 idx="5"/>
                <a:endCxn id="15" idx="0"/>
              </p:cNvCxnSpPr>
              <p:nvPr/>
            </p:nvCxnSpPr>
            <p:spPr>
              <a:xfrm rot="16200000" flipH="1">
                <a:off x="2231389" y="2747326"/>
                <a:ext cx="331073"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1" idx="6"/>
                <a:endCxn id="15" idx="1"/>
              </p:cNvCxnSpPr>
              <p:nvPr/>
            </p:nvCxnSpPr>
            <p:spPr>
              <a:xfrm>
                <a:off x="2039942" y="2843205"/>
                <a:ext cx="405195" cy="173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5"/>
                <a:endCxn id="12" idx="2"/>
              </p:cNvCxnSpPr>
              <p:nvPr/>
            </p:nvCxnSpPr>
            <p:spPr>
              <a:xfrm rot="16200000" flipH="1">
                <a:off x="1817838" y="3232315"/>
                <a:ext cx="173906" cy="333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4"/>
                <a:endCxn id="12" idx="7"/>
              </p:cNvCxnSpPr>
              <p:nvPr/>
            </p:nvCxnSpPr>
            <p:spPr>
              <a:xfrm rot="5400000">
                <a:off x="2159952" y="3121255"/>
                <a:ext cx="331073"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9" idx="6"/>
                <a:endCxn id="12" idx="3"/>
              </p:cNvCxnSpPr>
              <p:nvPr/>
            </p:nvCxnSpPr>
            <p:spPr>
              <a:xfrm flipV="1">
                <a:off x="1825628" y="3526555"/>
                <a:ext cx="262319"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9" idx="7"/>
                <a:endCxn id="20" idx="2"/>
              </p:cNvCxnSpPr>
              <p:nvPr/>
            </p:nvCxnSpPr>
            <p:spPr>
              <a:xfrm rot="5400000" flipH="1" flipV="1">
                <a:off x="1889277" y="3977726"/>
                <a:ext cx="102467" cy="262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0" idx="5"/>
                <a:endCxn id="48" idx="1"/>
              </p:cNvCxnSpPr>
              <p:nvPr/>
            </p:nvCxnSpPr>
            <p:spPr>
              <a:xfrm rot="16200000" flipH="1">
                <a:off x="2203372" y="4061228"/>
                <a:ext cx="20493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8" idx="3"/>
              </p:cNvCxnSpPr>
              <p:nvPr/>
            </p:nvCxnSpPr>
            <p:spPr>
              <a:xfrm rot="5400000" flipH="1" flipV="1">
                <a:off x="2162963" y="4244513"/>
                <a:ext cx="142876" cy="421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8" idx="5"/>
                <a:endCxn id="56" idx="1"/>
              </p:cNvCxnSpPr>
              <p:nvPr/>
            </p:nvCxnSpPr>
            <p:spPr>
              <a:xfrm rot="16200000" flipH="1">
                <a:off x="2560562" y="4346980"/>
                <a:ext cx="13349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0" idx="6"/>
                <a:endCxn id="14" idx="3"/>
              </p:cNvCxnSpPr>
              <p:nvPr/>
            </p:nvCxnSpPr>
            <p:spPr>
              <a:xfrm flipV="1">
                <a:off x="2182818" y="3883745"/>
                <a:ext cx="262319"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4" idx="5"/>
                <a:endCxn id="18" idx="2"/>
              </p:cNvCxnSpPr>
              <p:nvPr/>
            </p:nvCxnSpPr>
            <p:spPr>
              <a:xfrm rot="16200000" flipH="1">
                <a:off x="2567937" y="3839538"/>
                <a:ext cx="102468" cy="190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8" idx="7"/>
                <a:endCxn id="18" idx="3"/>
              </p:cNvCxnSpPr>
              <p:nvPr/>
            </p:nvCxnSpPr>
            <p:spPr>
              <a:xfrm rot="5400000" flipH="1" flipV="1">
                <a:off x="2489124" y="4061229"/>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5" idx="5"/>
                <a:endCxn id="16" idx="1"/>
              </p:cNvCxnSpPr>
              <p:nvPr/>
            </p:nvCxnSpPr>
            <p:spPr>
              <a:xfrm rot="16200000" flipH="1">
                <a:off x="2453405" y="3168253"/>
                <a:ext cx="347811"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6" idx="3"/>
                <a:endCxn id="14" idx="0"/>
              </p:cNvCxnSpPr>
              <p:nvPr/>
            </p:nvCxnSpPr>
            <p:spPr>
              <a:xfrm rot="5400000">
                <a:off x="2477845" y="3533145"/>
                <a:ext cx="259635"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2" idx="5"/>
                <a:endCxn id="14" idx="1"/>
              </p:cNvCxnSpPr>
              <p:nvPr/>
            </p:nvCxnSpPr>
            <p:spPr>
              <a:xfrm rot="16200000" flipH="1">
                <a:off x="2167653" y="3525443"/>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2" idx="4"/>
                <a:endCxn id="20" idx="0"/>
              </p:cNvCxnSpPr>
              <p:nvPr/>
            </p:nvCxnSpPr>
            <p:spPr>
              <a:xfrm rot="5400000">
                <a:off x="1898639" y="3771898"/>
                <a:ext cx="45721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9" idx="4"/>
                <a:endCxn id="57" idx="1"/>
              </p:cNvCxnSpPr>
              <p:nvPr/>
            </p:nvCxnSpPr>
            <p:spPr>
              <a:xfrm rot="16200000" flipH="1">
                <a:off x="1763464" y="4264262"/>
                <a:ext cx="188197"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20" idx="4"/>
                <a:endCxn id="57" idx="0"/>
              </p:cNvCxnSpPr>
              <p:nvPr/>
            </p:nvCxnSpPr>
            <p:spPr>
              <a:xfrm rot="5400000">
                <a:off x="1898639" y="4200526"/>
                <a:ext cx="314335"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8" idx="6"/>
                <a:endCxn id="17" idx="2"/>
              </p:cNvCxnSpPr>
              <p:nvPr/>
            </p:nvCxnSpPr>
            <p:spPr>
              <a:xfrm flipV="1">
                <a:off x="2825760" y="3914775"/>
                <a:ext cx="24604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6" idx="5"/>
                <a:endCxn id="17" idx="1"/>
              </p:cNvCxnSpPr>
              <p:nvPr/>
            </p:nvCxnSpPr>
            <p:spPr>
              <a:xfrm rot="16200000" flipH="1">
                <a:off x="2774876" y="3561162"/>
                <a:ext cx="347811"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6" idx="4"/>
                <a:endCxn id="18" idx="0"/>
              </p:cNvCxnSpPr>
              <p:nvPr/>
            </p:nvCxnSpPr>
            <p:spPr>
              <a:xfrm rot="5400000">
                <a:off x="2577300" y="3736179"/>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56" idx="6"/>
                <a:endCxn id="41" idx="3"/>
              </p:cNvCxnSpPr>
              <p:nvPr/>
            </p:nvCxnSpPr>
            <p:spPr>
              <a:xfrm flipV="1">
                <a:off x="2825760" y="4383811"/>
                <a:ext cx="333757" cy="17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7" idx="4"/>
                <a:endCxn id="41" idx="0"/>
              </p:cNvCxnSpPr>
              <p:nvPr/>
            </p:nvCxnSpPr>
            <p:spPr>
              <a:xfrm rot="16200000" flipH="1">
                <a:off x="3005928" y="4093369"/>
                <a:ext cx="31433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8" idx="5"/>
                <a:endCxn id="41" idx="1"/>
              </p:cNvCxnSpPr>
              <p:nvPr/>
            </p:nvCxnSpPr>
            <p:spPr>
              <a:xfrm rot="16200000" flipH="1">
                <a:off x="2846314" y="3989790"/>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4" idx="4"/>
                <a:endCxn id="48" idx="0"/>
              </p:cNvCxnSpPr>
              <p:nvPr/>
            </p:nvCxnSpPr>
            <p:spPr>
              <a:xfrm rot="5400000">
                <a:off x="2291548" y="4093369"/>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5" idx="6"/>
                <a:endCxn id="21" idx="2"/>
              </p:cNvCxnSpPr>
              <p:nvPr/>
            </p:nvCxnSpPr>
            <p:spPr>
              <a:xfrm flipV="1">
                <a:off x="2540008" y="2914643"/>
                <a:ext cx="531794"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6" idx="7"/>
                <a:endCxn id="21" idx="3"/>
              </p:cNvCxnSpPr>
              <p:nvPr/>
            </p:nvCxnSpPr>
            <p:spPr>
              <a:xfrm rot="5400000" flipH="1" flipV="1">
                <a:off x="2703438" y="3061097"/>
                <a:ext cx="49068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41" idx="5"/>
                <a:endCxn id="51" idx="1"/>
              </p:cNvCxnSpPr>
              <p:nvPr/>
            </p:nvCxnSpPr>
            <p:spPr>
              <a:xfrm rot="16200000" flipH="1">
                <a:off x="3310661" y="4311261"/>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 idx="6"/>
                <a:endCxn id="28" idx="2"/>
              </p:cNvCxnSpPr>
              <p:nvPr/>
            </p:nvCxnSpPr>
            <p:spPr>
              <a:xfrm flipV="1">
                <a:off x="3683016" y="4414841"/>
                <a:ext cx="460356"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8" idx="6"/>
                <a:endCxn id="31" idx="2"/>
              </p:cNvCxnSpPr>
              <p:nvPr/>
            </p:nvCxnSpPr>
            <p:spPr>
              <a:xfrm>
                <a:off x="4254520" y="4414841"/>
                <a:ext cx="53179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31" idx="6"/>
                <a:endCxn id="30" idx="2"/>
              </p:cNvCxnSpPr>
              <p:nvPr/>
            </p:nvCxnSpPr>
            <p:spPr>
              <a:xfrm>
                <a:off x="4897462" y="4486279"/>
                <a:ext cx="388918"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0" idx="5"/>
                <a:endCxn id="37" idx="2"/>
              </p:cNvCxnSpPr>
              <p:nvPr/>
            </p:nvCxnSpPr>
            <p:spPr>
              <a:xfrm rot="5400000" flipH="1" flipV="1">
                <a:off x="5527925" y="4339604"/>
                <a:ext cx="183284" cy="476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37" idx="5"/>
                <a:endCxn id="46" idx="1"/>
              </p:cNvCxnSpPr>
              <p:nvPr/>
            </p:nvCxnSpPr>
            <p:spPr>
              <a:xfrm rot="16200000" flipH="1">
                <a:off x="6025305" y="4454137"/>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46" idx="6"/>
                <a:endCxn id="54" idx="2"/>
              </p:cNvCxnSpPr>
              <p:nvPr/>
            </p:nvCxnSpPr>
            <p:spPr>
              <a:xfrm>
                <a:off x="6397660" y="4772031"/>
                <a:ext cx="4603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54" idx="1"/>
                <a:endCxn id="34" idx="5"/>
              </p:cNvCxnSpPr>
              <p:nvPr/>
            </p:nvCxnSpPr>
            <p:spPr>
              <a:xfrm rot="16200000" flipV="1">
                <a:off x="6668247" y="4525576"/>
                <a:ext cx="276373"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54" idx="7"/>
                <a:endCxn id="53" idx="3"/>
              </p:cNvCxnSpPr>
              <p:nvPr/>
            </p:nvCxnSpPr>
            <p:spPr>
              <a:xfrm rot="5400000" flipH="1" flipV="1">
                <a:off x="6811123" y="4382700"/>
                <a:ext cx="490687"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53" idx="1"/>
                <a:endCxn id="52" idx="5"/>
              </p:cNvCxnSpPr>
              <p:nvPr/>
            </p:nvCxnSpPr>
            <p:spPr>
              <a:xfrm rot="16200000" flipV="1">
                <a:off x="6846842" y="3846915"/>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55" idx="3"/>
                <a:endCxn id="52" idx="0"/>
              </p:cNvCxnSpPr>
              <p:nvPr/>
            </p:nvCxnSpPr>
            <p:spPr>
              <a:xfrm rot="5400000">
                <a:off x="6764125" y="3318831"/>
                <a:ext cx="473949"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55" idx="1"/>
                <a:endCxn id="58" idx="5"/>
              </p:cNvCxnSpPr>
              <p:nvPr/>
            </p:nvCxnSpPr>
            <p:spPr>
              <a:xfrm rot="16200000" flipV="1">
                <a:off x="6703966" y="2703907"/>
                <a:ext cx="347811" cy="421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21" idx="7"/>
                <a:endCxn id="47" idx="2"/>
              </p:cNvCxnSpPr>
              <p:nvPr/>
            </p:nvCxnSpPr>
            <p:spPr>
              <a:xfrm rot="5400000" flipH="1" flipV="1">
                <a:off x="3353756" y="2584685"/>
                <a:ext cx="102467" cy="476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47" idx="6"/>
                <a:endCxn id="50" idx="2"/>
              </p:cNvCxnSpPr>
              <p:nvPr/>
            </p:nvCxnSpPr>
            <p:spPr>
              <a:xfrm>
                <a:off x="3754454" y="2771767"/>
                <a:ext cx="5317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50" idx="5"/>
                <a:endCxn id="42" idx="1"/>
              </p:cNvCxnSpPr>
              <p:nvPr/>
            </p:nvCxnSpPr>
            <p:spPr>
              <a:xfrm rot="16200000" flipH="1">
                <a:off x="4417950" y="2775344"/>
                <a:ext cx="20493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42" idx="6"/>
                <a:endCxn id="40" idx="2"/>
              </p:cNvCxnSpPr>
              <p:nvPr/>
            </p:nvCxnSpPr>
            <p:spPr>
              <a:xfrm flipV="1">
                <a:off x="4754586" y="2986081"/>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40" idx="6"/>
                <a:endCxn id="43" idx="2"/>
              </p:cNvCxnSpPr>
              <p:nvPr/>
            </p:nvCxnSpPr>
            <p:spPr>
              <a:xfrm flipV="1">
                <a:off x="5254652" y="2914643"/>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43" idx="6"/>
                <a:endCxn id="45" idx="2"/>
              </p:cNvCxnSpPr>
              <p:nvPr/>
            </p:nvCxnSpPr>
            <p:spPr>
              <a:xfrm flipV="1">
                <a:off x="5754718" y="2843205"/>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45" idx="7"/>
                <a:endCxn id="58" idx="2"/>
              </p:cNvCxnSpPr>
              <p:nvPr/>
            </p:nvCxnSpPr>
            <p:spPr>
              <a:xfrm rot="5400000" flipH="1" flipV="1">
                <a:off x="6354152" y="2584685"/>
                <a:ext cx="102467" cy="333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7" idx="5"/>
                <a:endCxn id="24" idx="1"/>
              </p:cNvCxnSpPr>
              <p:nvPr/>
            </p:nvCxnSpPr>
            <p:spPr>
              <a:xfrm rot="16200000" flipH="1">
                <a:off x="3632132" y="2918220"/>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7" idx="7"/>
                <a:endCxn id="23" idx="3"/>
              </p:cNvCxnSpPr>
              <p:nvPr/>
            </p:nvCxnSpPr>
            <p:spPr>
              <a:xfrm rot="5400000" flipH="1" flipV="1">
                <a:off x="3167785" y="3596882"/>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23" idx="7"/>
                <a:endCxn id="24" idx="2"/>
              </p:cNvCxnSpPr>
              <p:nvPr/>
            </p:nvCxnSpPr>
            <p:spPr>
              <a:xfrm rot="5400000" flipH="1" flipV="1">
                <a:off x="3603789" y="3191908"/>
                <a:ext cx="245343"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23" idx="4"/>
                <a:endCxn id="25" idx="1"/>
              </p:cNvCxnSpPr>
              <p:nvPr/>
            </p:nvCxnSpPr>
            <p:spPr>
              <a:xfrm rot="16200000" flipH="1">
                <a:off x="3406538" y="3692758"/>
                <a:ext cx="402511" cy="24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25" idx="7"/>
                <a:endCxn id="26" idx="3"/>
              </p:cNvCxnSpPr>
              <p:nvPr/>
            </p:nvCxnSpPr>
            <p:spPr>
              <a:xfrm rot="5400000" flipH="1" flipV="1">
                <a:off x="3810727" y="3811196"/>
                <a:ext cx="204935"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4" idx="4"/>
                <a:endCxn id="26" idx="0"/>
              </p:cNvCxnSpPr>
              <p:nvPr/>
            </p:nvCxnSpPr>
            <p:spPr>
              <a:xfrm rot="16200000" flipH="1">
                <a:off x="3827465" y="3486146"/>
                <a:ext cx="385773"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24" idx="5"/>
                <a:endCxn id="22" idx="1"/>
              </p:cNvCxnSpPr>
              <p:nvPr/>
            </p:nvCxnSpPr>
            <p:spPr>
              <a:xfrm rot="16200000" flipH="1">
                <a:off x="4025041" y="3311129"/>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26" idx="6"/>
                <a:endCxn id="22" idx="3"/>
              </p:cNvCxnSpPr>
              <p:nvPr/>
            </p:nvCxnSpPr>
            <p:spPr>
              <a:xfrm flipV="1">
                <a:off x="4111644" y="3669431"/>
                <a:ext cx="190881" cy="10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4" idx="0"/>
                <a:endCxn id="50" idx="3"/>
              </p:cNvCxnSpPr>
              <p:nvPr/>
            </p:nvCxnSpPr>
            <p:spPr>
              <a:xfrm rot="5400000" flipH="1" flipV="1">
                <a:off x="3942323" y="2854485"/>
                <a:ext cx="402511"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41" idx="6"/>
                <a:endCxn id="25" idx="3"/>
              </p:cNvCxnSpPr>
              <p:nvPr/>
            </p:nvCxnSpPr>
            <p:spPr>
              <a:xfrm flipV="1">
                <a:off x="3254388" y="4098059"/>
                <a:ext cx="476633" cy="24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25" idx="4"/>
                <a:endCxn id="51" idx="0"/>
              </p:cNvCxnSpPr>
              <p:nvPr/>
            </p:nvCxnSpPr>
            <p:spPr>
              <a:xfrm rot="5400000">
                <a:off x="3470275" y="4271964"/>
                <a:ext cx="457211"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5" idx="5"/>
                <a:endCxn id="28" idx="1"/>
              </p:cNvCxnSpPr>
              <p:nvPr/>
            </p:nvCxnSpPr>
            <p:spPr>
              <a:xfrm rot="16200000" flipH="1">
                <a:off x="3846446" y="4061228"/>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26" idx="4"/>
                <a:endCxn id="28" idx="0"/>
              </p:cNvCxnSpPr>
              <p:nvPr/>
            </p:nvCxnSpPr>
            <p:spPr>
              <a:xfrm rot="16200000" flipH="1">
                <a:off x="3863184" y="4021931"/>
                <a:ext cx="528649"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27" idx="5"/>
                <a:endCxn id="31" idx="1"/>
              </p:cNvCxnSpPr>
              <p:nvPr/>
            </p:nvCxnSpPr>
            <p:spPr>
              <a:xfrm rot="16200000" flipH="1">
                <a:off x="4596545" y="4239823"/>
                <a:ext cx="276373"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28" idx="0"/>
                <a:endCxn id="27" idx="3"/>
              </p:cNvCxnSpPr>
              <p:nvPr/>
            </p:nvCxnSpPr>
            <p:spPr>
              <a:xfrm rot="5400000" flipH="1" flipV="1">
                <a:off x="4299513" y="4068931"/>
                <a:ext cx="188197" cy="389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22" idx="4"/>
                <a:endCxn id="27" idx="1"/>
              </p:cNvCxnSpPr>
              <p:nvPr/>
            </p:nvCxnSpPr>
            <p:spPr>
              <a:xfrm rot="16200000" flipH="1">
                <a:off x="4263794" y="3764196"/>
                <a:ext cx="402511" cy="246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42" idx="3"/>
                <a:endCxn id="22" idx="7"/>
              </p:cNvCxnSpPr>
              <p:nvPr/>
            </p:nvCxnSpPr>
            <p:spPr>
              <a:xfrm rot="5400000">
                <a:off x="4275074" y="3203972"/>
                <a:ext cx="49068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42" idx="4"/>
                <a:endCxn id="29" idx="0"/>
              </p:cNvCxnSpPr>
              <p:nvPr/>
            </p:nvCxnSpPr>
            <p:spPr>
              <a:xfrm rot="16200000" flipH="1">
                <a:off x="4506126" y="3307551"/>
                <a:ext cx="528649"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27" idx="7"/>
                <a:endCxn id="29" idx="3"/>
              </p:cNvCxnSpPr>
              <p:nvPr/>
            </p:nvCxnSpPr>
            <p:spPr>
              <a:xfrm rot="5400000" flipH="1" flipV="1">
                <a:off x="4560826" y="3846915"/>
                <a:ext cx="347811"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27" idx="6"/>
                <a:endCxn id="59" idx="3"/>
              </p:cNvCxnSpPr>
              <p:nvPr/>
            </p:nvCxnSpPr>
            <p:spPr>
              <a:xfrm flipV="1">
                <a:off x="4683148" y="4026621"/>
                <a:ext cx="262319" cy="10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29" idx="5"/>
                <a:endCxn id="59" idx="0"/>
              </p:cNvCxnSpPr>
              <p:nvPr/>
            </p:nvCxnSpPr>
            <p:spPr>
              <a:xfrm rot="16200000" flipH="1">
                <a:off x="4838876" y="3783177"/>
                <a:ext cx="188197"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0" idx="5"/>
                <a:endCxn id="39" idx="1"/>
              </p:cNvCxnSpPr>
              <p:nvPr/>
            </p:nvCxnSpPr>
            <p:spPr>
              <a:xfrm rot="16200000" flipH="1">
                <a:off x="5096611" y="3168253"/>
                <a:ext cx="562125"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29" idx="0"/>
                <a:endCxn id="40" idx="3"/>
              </p:cNvCxnSpPr>
              <p:nvPr/>
            </p:nvCxnSpPr>
            <p:spPr>
              <a:xfrm rot="5400000" flipH="1" flipV="1">
                <a:off x="4692422" y="3175956"/>
                <a:ext cx="616825"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59" idx="7"/>
                <a:endCxn id="39" idx="3"/>
              </p:cNvCxnSpPr>
              <p:nvPr/>
            </p:nvCxnSpPr>
            <p:spPr>
              <a:xfrm rot="5400000" flipH="1" flipV="1">
                <a:off x="5132330" y="3561163"/>
                <a:ext cx="276373" cy="49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30" idx="0"/>
                <a:endCxn id="38" idx="4"/>
              </p:cNvCxnSpPr>
              <p:nvPr/>
            </p:nvCxnSpPr>
            <p:spPr>
              <a:xfrm rot="5400000" flipH="1" flipV="1">
                <a:off x="5184787" y="4414841"/>
                <a:ext cx="31433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59" idx="5"/>
                <a:endCxn id="38" idx="1"/>
              </p:cNvCxnSpPr>
              <p:nvPr/>
            </p:nvCxnSpPr>
            <p:spPr>
              <a:xfrm rot="16200000" flipH="1">
                <a:off x="5096611" y="3954071"/>
                <a:ext cx="133497"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31" idx="7"/>
                <a:endCxn id="59" idx="4"/>
              </p:cNvCxnSpPr>
              <p:nvPr/>
            </p:nvCxnSpPr>
            <p:spPr>
              <a:xfrm rot="5400000" flipH="1" flipV="1">
                <a:off x="4731719" y="4192825"/>
                <a:ext cx="402511"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38" idx="5"/>
                <a:endCxn id="37" idx="1"/>
              </p:cNvCxnSpPr>
              <p:nvPr/>
            </p:nvCxnSpPr>
            <p:spPr>
              <a:xfrm rot="16200000" flipH="1">
                <a:off x="5525239" y="4096947"/>
                <a:ext cx="204935" cy="49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38" idx="7"/>
                <a:endCxn id="32" idx="3"/>
              </p:cNvCxnSpPr>
              <p:nvPr/>
            </p:nvCxnSpPr>
            <p:spPr>
              <a:xfrm rot="5400000" flipH="1" flipV="1">
                <a:off x="5560958" y="3775477"/>
                <a:ext cx="204935" cy="564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39" idx="5"/>
                <a:endCxn id="32" idx="1"/>
              </p:cNvCxnSpPr>
              <p:nvPr/>
            </p:nvCxnSpPr>
            <p:spPr>
              <a:xfrm rot="16200000" flipH="1">
                <a:off x="5668115" y="3596881"/>
                <a:ext cx="204935"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39" idx="7"/>
                <a:endCxn id="33" idx="3"/>
              </p:cNvCxnSpPr>
              <p:nvPr/>
            </p:nvCxnSpPr>
            <p:spPr>
              <a:xfrm rot="5400000" flipH="1" flipV="1">
                <a:off x="5632396" y="3275411"/>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43" idx="5"/>
                <a:endCxn id="33" idx="1"/>
              </p:cNvCxnSpPr>
              <p:nvPr/>
            </p:nvCxnSpPr>
            <p:spPr>
              <a:xfrm rot="16200000" flipH="1">
                <a:off x="5703834" y="2989658"/>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45" idx="3"/>
                <a:endCxn id="33" idx="7"/>
              </p:cNvCxnSpPr>
              <p:nvPr/>
            </p:nvCxnSpPr>
            <p:spPr>
              <a:xfrm rot="5400000">
                <a:off x="5918148" y="2989658"/>
                <a:ext cx="347811" cy="1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45" idx="5"/>
                <a:endCxn id="44" idx="1"/>
              </p:cNvCxnSpPr>
              <p:nvPr/>
            </p:nvCxnSpPr>
            <p:spPr>
              <a:xfrm rot="16200000" flipH="1">
                <a:off x="6275338" y="2846782"/>
                <a:ext cx="276373" cy="35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58" idx="4"/>
                <a:endCxn id="44" idx="0"/>
              </p:cNvCxnSpPr>
              <p:nvPr/>
            </p:nvCxnSpPr>
            <p:spPr>
              <a:xfrm rot="5400000">
                <a:off x="6434952" y="2950361"/>
                <a:ext cx="3857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44" idx="6"/>
                <a:endCxn id="55" idx="2"/>
              </p:cNvCxnSpPr>
              <p:nvPr/>
            </p:nvCxnSpPr>
            <p:spPr>
              <a:xfrm flipV="1">
                <a:off x="6683412" y="3128957"/>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44" idx="5"/>
                <a:endCxn id="52" idx="1"/>
              </p:cNvCxnSpPr>
              <p:nvPr/>
            </p:nvCxnSpPr>
            <p:spPr>
              <a:xfrm rot="16200000" flipH="1">
                <a:off x="6561090" y="3346848"/>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33" idx="5"/>
                <a:endCxn id="36" idx="1"/>
              </p:cNvCxnSpPr>
              <p:nvPr/>
            </p:nvCxnSpPr>
            <p:spPr>
              <a:xfrm rot="16200000" flipH="1">
                <a:off x="5989586" y="3346848"/>
                <a:ext cx="276373"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36" idx="0"/>
                <a:endCxn id="44" idx="3"/>
              </p:cNvCxnSpPr>
              <p:nvPr/>
            </p:nvCxnSpPr>
            <p:spPr>
              <a:xfrm rot="5400000" flipH="1" flipV="1">
                <a:off x="6264058" y="3247394"/>
                <a:ext cx="331073"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36" idx="3"/>
                <a:endCxn id="32" idx="7"/>
              </p:cNvCxnSpPr>
              <p:nvPr/>
            </p:nvCxnSpPr>
            <p:spPr>
              <a:xfrm rot="5400000">
                <a:off x="6025305" y="3668319"/>
                <a:ext cx="204935"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36" idx="5"/>
                <a:endCxn id="35" idx="0"/>
              </p:cNvCxnSpPr>
              <p:nvPr/>
            </p:nvCxnSpPr>
            <p:spPr>
              <a:xfrm rot="16200000" flipH="1">
                <a:off x="6267636" y="3711739"/>
                <a:ext cx="188197" cy="10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32" idx="6"/>
                <a:endCxn id="35" idx="2"/>
              </p:cNvCxnSpPr>
              <p:nvPr/>
            </p:nvCxnSpPr>
            <p:spPr>
              <a:xfrm>
                <a:off x="6040470" y="3914775"/>
                <a:ext cx="3174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35" idx="7"/>
                <a:endCxn id="52" idx="2"/>
              </p:cNvCxnSpPr>
              <p:nvPr/>
            </p:nvCxnSpPr>
            <p:spPr>
              <a:xfrm rot="5400000" flipH="1" flipV="1">
                <a:off x="6568466" y="3584817"/>
                <a:ext cx="173905"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32" idx="4"/>
                <a:endCxn id="37" idx="0"/>
              </p:cNvCxnSpPr>
              <p:nvPr/>
            </p:nvCxnSpPr>
            <p:spPr>
              <a:xfrm rot="5400000">
                <a:off x="5720572" y="4164807"/>
                <a:ext cx="457211"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46" idx="0"/>
                <a:endCxn id="34" idx="3"/>
              </p:cNvCxnSpPr>
              <p:nvPr/>
            </p:nvCxnSpPr>
            <p:spPr>
              <a:xfrm rot="5400000" flipH="1" flipV="1">
                <a:off x="6371215" y="4426121"/>
                <a:ext cx="259635" cy="3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35" idx="5"/>
                <a:endCxn id="34" idx="1"/>
              </p:cNvCxnSpPr>
              <p:nvPr/>
            </p:nvCxnSpPr>
            <p:spPr>
              <a:xfrm rot="16200000" flipH="1">
                <a:off x="6346776" y="4061228"/>
                <a:ext cx="419249" cy="207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34" idx="7"/>
                <a:endCxn id="53" idx="2"/>
              </p:cNvCxnSpPr>
              <p:nvPr/>
            </p:nvCxnSpPr>
            <p:spPr>
              <a:xfrm rot="5400000" flipH="1" flipV="1">
                <a:off x="6854218" y="4084883"/>
                <a:ext cx="173905" cy="405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52" idx="3"/>
                <a:endCxn id="34" idx="0"/>
              </p:cNvCxnSpPr>
              <p:nvPr/>
            </p:nvCxnSpPr>
            <p:spPr>
              <a:xfrm rot="5400000">
                <a:off x="6478373" y="3961773"/>
                <a:ext cx="616825" cy="17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37" idx="6"/>
                <a:endCxn id="34" idx="2"/>
              </p:cNvCxnSpPr>
              <p:nvPr/>
            </p:nvCxnSpPr>
            <p:spPr>
              <a:xfrm flipV="1">
                <a:off x="5969032" y="4414841"/>
                <a:ext cx="67467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49" idx="5"/>
                <a:endCxn id="48" idx="2"/>
              </p:cNvCxnSpPr>
              <p:nvPr/>
            </p:nvCxnSpPr>
            <p:spPr>
              <a:xfrm rot="16200000" flipH="1">
                <a:off x="2067871" y="3982414"/>
                <a:ext cx="102468" cy="619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9" idx="5"/>
                <a:endCxn id="20" idx="1"/>
              </p:cNvCxnSpPr>
              <p:nvPr/>
            </p:nvCxnSpPr>
            <p:spPr>
              <a:xfrm rot="16200000" flipH="1">
                <a:off x="1810463" y="3739757"/>
                <a:ext cx="276373" cy="2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29" idx="4"/>
                <a:endCxn id="31" idx="0"/>
              </p:cNvCxnSpPr>
              <p:nvPr/>
            </p:nvCxnSpPr>
            <p:spPr>
              <a:xfrm rot="5400000">
                <a:off x="4506126" y="4093353"/>
                <a:ext cx="671525" cy="1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22" idx="6"/>
                <a:endCxn id="29" idx="2"/>
              </p:cNvCxnSpPr>
              <p:nvPr/>
            </p:nvCxnSpPr>
            <p:spPr>
              <a:xfrm>
                <a:off x="4397396" y="3629023"/>
                <a:ext cx="38891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22" idx="5"/>
                <a:endCxn id="59" idx="2"/>
              </p:cNvCxnSpPr>
              <p:nvPr/>
            </p:nvCxnSpPr>
            <p:spPr>
              <a:xfrm rot="16200000" flipH="1">
                <a:off x="4496763" y="3553786"/>
                <a:ext cx="316782" cy="548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29" idx="6"/>
                <a:endCxn id="39" idx="2"/>
              </p:cNvCxnSpPr>
              <p:nvPr/>
            </p:nvCxnSpPr>
            <p:spPr>
              <a:xfrm flipV="1">
                <a:off x="4897462" y="3629022"/>
                <a:ext cx="603232" cy="7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21" idx="5"/>
                <a:endCxn id="23" idx="1"/>
              </p:cNvCxnSpPr>
              <p:nvPr/>
            </p:nvCxnSpPr>
            <p:spPr>
              <a:xfrm rot="16200000" flipH="1">
                <a:off x="3024909" y="3096815"/>
                <a:ext cx="562125" cy="278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181"/>
            <p:cNvGrpSpPr/>
            <p:nvPr/>
          </p:nvGrpSpPr>
          <p:grpSpPr>
            <a:xfrm>
              <a:off x="870774" y="2244811"/>
              <a:ext cx="7617025" cy="3113579"/>
              <a:chOff x="870774" y="2244811"/>
              <a:chExt cx="7617025" cy="3113579"/>
            </a:xfrm>
          </p:grpSpPr>
          <p:pic>
            <p:nvPicPr>
              <p:cNvPr id="18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70774" y="2397211"/>
                <a:ext cx="322420" cy="288000"/>
              </a:xfrm>
              <a:prstGeom prst="rect">
                <a:avLst/>
              </a:prstGeom>
              <a:noFill/>
            </p:spPr>
          </p:pic>
          <p:pic>
            <p:nvPicPr>
              <p:cNvPr id="18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912861" y="2244811"/>
                <a:ext cx="322420" cy="288000"/>
              </a:xfrm>
              <a:prstGeom prst="rect">
                <a:avLst/>
              </a:prstGeom>
              <a:noFill/>
            </p:spPr>
          </p:pic>
          <p:pic>
            <p:nvPicPr>
              <p:cNvPr id="18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533920" y="2549611"/>
                <a:ext cx="322420" cy="288000"/>
              </a:xfrm>
              <a:prstGeom prst="rect">
                <a:avLst/>
              </a:prstGeom>
              <a:noFill/>
            </p:spPr>
          </p:pic>
          <p:pic>
            <p:nvPicPr>
              <p:cNvPr id="18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146742" y="3109784"/>
                <a:ext cx="322420" cy="288000"/>
              </a:xfrm>
              <a:prstGeom prst="rect">
                <a:avLst/>
              </a:prstGeom>
              <a:noFill/>
            </p:spPr>
          </p:pic>
          <p:pic>
            <p:nvPicPr>
              <p:cNvPr id="18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27044" y="2837935"/>
                <a:ext cx="322420" cy="288000"/>
              </a:xfrm>
              <a:prstGeom prst="rect">
                <a:avLst/>
              </a:prstGeom>
              <a:noFill/>
            </p:spPr>
          </p:pic>
          <p:pic>
            <p:nvPicPr>
              <p:cNvPr id="18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682201" y="3398108"/>
                <a:ext cx="322420" cy="288000"/>
              </a:xfrm>
              <a:prstGeom prst="rect">
                <a:avLst/>
              </a:prstGeom>
              <a:noFill/>
            </p:spPr>
          </p:pic>
          <p:pic>
            <p:nvPicPr>
              <p:cNvPr id="18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245595" y="3694671"/>
                <a:ext cx="322420" cy="288000"/>
              </a:xfrm>
              <a:prstGeom prst="rect">
                <a:avLst/>
              </a:prstGeom>
              <a:noFill/>
            </p:spPr>
          </p:pic>
          <p:pic>
            <p:nvPicPr>
              <p:cNvPr id="19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229120" y="4328984"/>
                <a:ext cx="322420" cy="288000"/>
              </a:xfrm>
              <a:prstGeom prst="rect">
                <a:avLst/>
              </a:prstGeom>
              <a:noFill/>
            </p:spPr>
          </p:pic>
          <p:pic>
            <p:nvPicPr>
              <p:cNvPr id="19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484492" y="4707925"/>
                <a:ext cx="322420" cy="288000"/>
              </a:xfrm>
              <a:prstGeom prst="rect">
                <a:avLst/>
              </a:prstGeom>
              <a:noFill/>
            </p:spPr>
          </p:pic>
          <p:pic>
            <p:nvPicPr>
              <p:cNvPr id="19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1706915" y="4114800"/>
                <a:ext cx="322420" cy="288000"/>
              </a:xfrm>
              <a:prstGeom prst="rect">
                <a:avLst/>
              </a:prstGeom>
              <a:noFill/>
            </p:spPr>
          </p:pic>
          <p:pic>
            <p:nvPicPr>
              <p:cNvPr id="19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26580" y="3361038"/>
                <a:ext cx="322420" cy="288000"/>
              </a:xfrm>
              <a:prstGeom prst="rect">
                <a:avLst/>
              </a:prstGeom>
              <a:noFill/>
            </p:spPr>
          </p:pic>
          <p:pic>
            <p:nvPicPr>
              <p:cNvPr id="19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996136" y="2627870"/>
                <a:ext cx="322420" cy="288000"/>
              </a:xfrm>
              <a:prstGeom prst="rect">
                <a:avLst/>
              </a:prstGeom>
              <a:noFill/>
            </p:spPr>
          </p:pic>
          <p:pic>
            <p:nvPicPr>
              <p:cNvPr id="19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704590" y="2454876"/>
                <a:ext cx="322420" cy="288000"/>
              </a:xfrm>
              <a:prstGeom prst="rect">
                <a:avLst/>
              </a:prstGeom>
              <a:noFill/>
            </p:spPr>
          </p:pic>
          <p:pic>
            <p:nvPicPr>
              <p:cNvPr id="19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47638" y="3847070"/>
                <a:ext cx="322420" cy="288000"/>
              </a:xfrm>
              <a:prstGeom prst="rect">
                <a:avLst/>
              </a:prstGeom>
              <a:noFill/>
            </p:spPr>
          </p:pic>
          <p:pic>
            <p:nvPicPr>
              <p:cNvPr id="19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10103" y="4020065"/>
                <a:ext cx="322420" cy="288000"/>
              </a:xfrm>
              <a:prstGeom prst="rect">
                <a:avLst/>
              </a:prstGeom>
              <a:noFill/>
            </p:spPr>
          </p:pic>
          <p:pic>
            <p:nvPicPr>
              <p:cNvPr id="19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147638" y="4522573"/>
                <a:ext cx="322420" cy="288000"/>
              </a:xfrm>
              <a:prstGeom prst="rect">
                <a:avLst/>
              </a:prstGeom>
              <a:noFill/>
            </p:spPr>
          </p:pic>
          <p:pic>
            <p:nvPicPr>
              <p:cNvPr id="19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518342" y="4786184"/>
                <a:ext cx="322420" cy="288000"/>
              </a:xfrm>
              <a:prstGeom prst="rect">
                <a:avLst/>
              </a:prstGeom>
              <a:noFill/>
            </p:spPr>
          </p:pic>
          <p:pic>
            <p:nvPicPr>
              <p:cNvPr id="20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2971422" y="3945925"/>
                <a:ext cx="322420" cy="288000"/>
              </a:xfrm>
              <a:prstGeom prst="rect">
                <a:avLst/>
              </a:prstGeom>
              <a:noFill/>
            </p:spPr>
          </p:pic>
          <p:pic>
            <p:nvPicPr>
              <p:cNvPr id="20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070277" y="4506098"/>
                <a:ext cx="322420" cy="288000"/>
              </a:xfrm>
              <a:prstGeom prst="rect">
                <a:avLst/>
              </a:prstGeom>
              <a:noFill/>
            </p:spPr>
          </p:pic>
          <p:pic>
            <p:nvPicPr>
              <p:cNvPr id="20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605736" y="4893275"/>
                <a:ext cx="322420" cy="288000"/>
              </a:xfrm>
              <a:prstGeom prst="rect">
                <a:avLst/>
              </a:prstGeom>
              <a:noFill/>
            </p:spPr>
          </p:pic>
          <p:pic>
            <p:nvPicPr>
              <p:cNvPr id="20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432741" y="3492843"/>
                <a:ext cx="322420" cy="288000"/>
              </a:xfrm>
              <a:prstGeom prst="rect">
                <a:avLst/>
              </a:prstGeom>
              <a:noFill/>
            </p:spPr>
          </p:pic>
          <p:pic>
            <p:nvPicPr>
              <p:cNvPr id="20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3786968" y="4127156"/>
                <a:ext cx="322420" cy="288000"/>
              </a:xfrm>
              <a:prstGeom prst="rect">
                <a:avLst/>
              </a:prstGeom>
              <a:noFill/>
            </p:spPr>
          </p:pic>
          <p:pic>
            <p:nvPicPr>
              <p:cNvPr id="20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347142" y="4604951"/>
                <a:ext cx="322420" cy="288000"/>
              </a:xfrm>
              <a:prstGeom prst="rect">
                <a:avLst/>
              </a:prstGeom>
              <a:noFill/>
            </p:spPr>
          </p:pic>
          <p:pic>
            <p:nvPicPr>
              <p:cNvPr id="20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067054" y="3113902"/>
                <a:ext cx="322420" cy="288000"/>
              </a:xfrm>
              <a:prstGeom prst="rect">
                <a:avLst/>
              </a:prstGeom>
              <a:noFill/>
            </p:spPr>
          </p:pic>
          <p:pic>
            <p:nvPicPr>
              <p:cNvPr id="20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141195" y="3748216"/>
                <a:ext cx="322420" cy="288000"/>
              </a:xfrm>
              <a:prstGeom prst="rect">
                <a:avLst/>
              </a:prstGeom>
              <a:noFill/>
            </p:spPr>
          </p:pic>
          <p:pic>
            <p:nvPicPr>
              <p:cNvPr id="20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561325" y="3575222"/>
                <a:ext cx="322420" cy="288000"/>
              </a:xfrm>
              <a:prstGeom prst="rect">
                <a:avLst/>
              </a:prstGeom>
              <a:noFill/>
            </p:spPr>
          </p:pic>
          <p:pic>
            <p:nvPicPr>
              <p:cNvPr id="20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540730" y="2458995"/>
                <a:ext cx="322420" cy="288000"/>
              </a:xfrm>
              <a:prstGeom prst="rect">
                <a:avLst/>
              </a:prstGeom>
              <a:noFill/>
            </p:spPr>
          </p:pic>
          <p:pic>
            <p:nvPicPr>
              <p:cNvPr id="21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977336" y="2846173"/>
                <a:ext cx="322420" cy="288000"/>
              </a:xfrm>
              <a:prstGeom prst="rect">
                <a:avLst/>
              </a:prstGeom>
              <a:noFill/>
            </p:spPr>
          </p:pic>
          <p:pic>
            <p:nvPicPr>
              <p:cNvPr id="21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4870243" y="4230130"/>
                <a:ext cx="322420" cy="288000"/>
              </a:xfrm>
              <a:prstGeom prst="rect">
                <a:avLst/>
              </a:prstGeom>
              <a:noFill/>
            </p:spPr>
          </p:pic>
          <p:pic>
            <p:nvPicPr>
              <p:cNvPr id="21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150331" y="4683211"/>
                <a:ext cx="322420" cy="288000"/>
              </a:xfrm>
              <a:prstGeom prst="rect">
                <a:avLst/>
              </a:prstGeom>
              <a:noFill/>
            </p:spPr>
          </p:pic>
          <p:pic>
            <p:nvPicPr>
              <p:cNvPr id="21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339801" y="4048898"/>
                <a:ext cx="322420" cy="288000"/>
              </a:xfrm>
              <a:prstGeom prst="rect">
                <a:avLst/>
              </a:prstGeom>
              <a:noFill/>
            </p:spPr>
          </p:pic>
          <p:pic>
            <p:nvPicPr>
              <p:cNvPr id="21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150331" y="3678195"/>
                <a:ext cx="322420" cy="288000"/>
              </a:xfrm>
              <a:prstGeom prst="rect">
                <a:avLst/>
              </a:prstGeom>
              <a:noFill/>
            </p:spPr>
          </p:pic>
          <p:pic>
            <p:nvPicPr>
              <p:cNvPr id="21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595174" y="2739082"/>
                <a:ext cx="322420" cy="288000"/>
              </a:xfrm>
              <a:prstGeom prst="rect">
                <a:avLst/>
              </a:prstGeom>
              <a:noFill/>
            </p:spPr>
          </p:pic>
          <p:pic>
            <p:nvPicPr>
              <p:cNvPr id="21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056492" y="3571103"/>
                <a:ext cx="322420" cy="288000"/>
              </a:xfrm>
              <a:prstGeom prst="rect">
                <a:avLst/>
              </a:prstGeom>
              <a:noFill/>
            </p:spPr>
          </p:pic>
          <p:pic>
            <p:nvPicPr>
              <p:cNvPr id="21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764049" y="4316627"/>
                <a:ext cx="322420" cy="288000"/>
              </a:xfrm>
              <a:prstGeom prst="rect">
                <a:avLst/>
              </a:prstGeom>
              <a:noFill/>
            </p:spPr>
          </p:pic>
          <p:pic>
            <p:nvPicPr>
              <p:cNvPr id="21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5788762" y="4901514"/>
                <a:ext cx="322420" cy="288000"/>
              </a:xfrm>
              <a:prstGeom prst="rect">
                <a:avLst/>
              </a:prstGeom>
              <a:noFill/>
            </p:spPr>
          </p:pic>
          <p:pic>
            <p:nvPicPr>
              <p:cNvPr id="21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497216" y="4687330"/>
                <a:ext cx="322420" cy="288000"/>
              </a:xfrm>
              <a:prstGeom prst="rect">
                <a:avLst/>
              </a:prstGeom>
              <a:noFill/>
            </p:spPr>
          </p:pic>
          <p:pic>
            <p:nvPicPr>
              <p:cNvPr id="22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629022" y="3945925"/>
                <a:ext cx="322420" cy="288000"/>
              </a:xfrm>
              <a:prstGeom prst="rect">
                <a:avLst/>
              </a:prstGeom>
              <a:noFill/>
            </p:spPr>
          </p:pic>
          <p:pic>
            <p:nvPicPr>
              <p:cNvPr id="22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596070" y="3089190"/>
                <a:ext cx="322420" cy="288000"/>
              </a:xfrm>
              <a:prstGeom prst="rect">
                <a:avLst/>
              </a:prstGeom>
              <a:noFill/>
            </p:spPr>
          </p:pic>
          <p:pic>
            <p:nvPicPr>
              <p:cNvPr id="22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266557" y="2652584"/>
                <a:ext cx="322420" cy="288000"/>
              </a:xfrm>
              <a:prstGeom prst="rect">
                <a:avLst/>
              </a:prstGeom>
              <a:noFill/>
            </p:spPr>
          </p:pic>
          <p:pic>
            <p:nvPicPr>
              <p:cNvPr id="22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884395" y="2545492"/>
                <a:ext cx="322420" cy="288000"/>
              </a:xfrm>
              <a:prstGeom prst="rect">
                <a:avLst/>
              </a:prstGeom>
              <a:noFill/>
            </p:spPr>
          </p:pic>
          <p:pic>
            <p:nvPicPr>
              <p:cNvPr id="224"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28092" y="2380736"/>
                <a:ext cx="322420" cy="288000"/>
              </a:xfrm>
              <a:prstGeom prst="rect">
                <a:avLst/>
              </a:prstGeom>
              <a:noFill/>
            </p:spPr>
          </p:pic>
          <p:pic>
            <p:nvPicPr>
              <p:cNvPr id="225"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44567" y="3015049"/>
                <a:ext cx="322420" cy="288000"/>
              </a:xfrm>
              <a:prstGeom prst="rect">
                <a:avLst/>
              </a:prstGeom>
              <a:noFill/>
            </p:spPr>
          </p:pic>
          <p:pic>
            <p:nvPicPr>
              <p:cNvPr id="226"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054167" y="2932670"/>
                <a:ext cx="322420" cy="288000"/>
              </a:xfrm>
              <a:prstGeom prst="rect">
                <a:avLst/>
              </a:prstGeom>
              <a:noFill/>
            </p:spPr>
          </p:pic>
          <p:pic>
            <p:nvPicPr>
              <p:cNvPr id="227"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6958535" y="3566984"/>
                <a:ext cx="322420" cy="288000"/>
              </a:xfrm>
              <a:prstGeom prst="rect">
                <a:avLst/>
              </a:prstGeom>
              <a:noFill/>
            </p:spPr>
          </p:pic>
          <p:pic>
            <p:nvPicPr>
              <p:cNvPr id="228"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172719" y="3945925"/>
                <a:ext cx="322420" cy="288000"/>
              </a:xfrm>
              <a:prstGeom prst="rect">
                <a:avLst/>
              </a:prstGeom>
              <a:noFill/>
            </p:spPr>
          </p:pic>
          <p:pic>
            <p:nvPicPr>
              <p:cNvPr id="229"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724654" y="3632887"/>
                <a:ext cx="322420" cy="288000"/>
              </a:xfrm>
              <a:prstGeom prst="rect">
                <a:avLst/>
              </a:prstGeom>
              <a:noFill/>
            </p:spPr>
          </p:pic>
          <p:pic>
            <p:nvPicPr>
              <p:cNvPr id="230"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477519" y="4588476"/>
                <a:ext cx="322420" cy="288000"/>
              </a:xfrm>
              <a:prstGeom prst="rect">
                <a:avLst/>
              </a:prstGeom>
              <a:noFill/>
            </p:spPr>
          </p:pic>
          <p:pic>
            <p:nvPicPr>
              <p:cNvPr id="231"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802914" y="5070390"/>
                <a:ext cx="322420" cy="288000"/>
              </a:xfrm>
              <a:prstGeom prst="rect">
                <a:avLst/>
              </a:prstGeom>
              <a:noFill/>
            </p:spPr>
          </p:pic>
          <p:pic>
            <p:nvPicPr>
              <p:cNvPr id="232"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7020319" y="5070389"/>
                <a:ext cx="322420" cy="288000"/>
              </a:xfrm>
              <a:prstGeom prst="rect">
                <a:avLst/>
              </a:prstGeom>
              <a:noFill/>
            </p:spPr>
          </p:pic>
          <p:pic>
            <p:nvPicPr>
              <p:cNvPr id="233" name="Picture 5" descr="C:\Documents and Settings\poturals\My Documents\epfl\wireless future slides\MICAz_Lg.jpg"/>
              <p:cNvPicPr>
                <a:picLocks noChangeAspect="1" noChangeArrowheads="1"/>
              </p:cNvPicPr>
              <p:nvPr/>
            </p:nvPicPr>
            <p:blipFill>
              <a:blip r:embed="rId3" cstate="print"/>
              <a:srcRect/>
              <a:stretch>
                <a:fillRect/>
              </a:stretch>
            </p:blipFill>
            <p:spPr bwMode="auto">
              <a:xfrm>
                <a:off x="8165379" y="4320746"/>
                <a:ext cx="322420" cy="288000"/>
              </a:xfrm>
              <a:prstGeom prst="rect">
                <a:avLst/>
              </a:prstGeom>
              <a:noFill/>
            </p:spPr>
          </p:pic>
        </p:grpSp>
        <p:grpSp>
          <p:nvGrpSpPr>
            <p:cNvPr id="234" name="Group 493"/>
            <p:cNvGrpSpPr/>
            <p:nvPr/>
          </p:nvGrpSpPr>
          <p:grpSpPr>
            <a:xfrm>
              <a:off x="2764432" y="2882808"/>
              <a:ext cx="4297304" cy="1260572"/>
              <a:chOff x="2764432" y="2882808"/>
              <a:chExt cx="4297304" cy="1260572"/>
            </a:xfrm>
          </p:grpSpPr>
          <p:grpSp>
            <p:nvGrpSpPr>
              <p:cNvPr id="235" name="Group 481"/>
              <p:cNvGrpSpPr/>
              <p:nvPr/>
            </p:nvGrpSpPr>
            <p:grpSpPr>
              <a:xfrm>
                <a:off x="2764428" y="2882801"/>
                <a:ext cx="4297300" cy="1153657"/>
                <a:chOff x="2825760" y="2971789"/>
                <a:chExt cx="3389314" cy="885839"/>
              </a:xfrm>
            </p:grpSpPr>
            <p:sp>
              <p:nvSpPr>
                <p:cNvPr id="171" name="Rectangle 170"/>
                <p:cNvSpPr/>
                <p:nvPr/>
              </p:nvSpPr>
              <p:spPr>
                <a:xfrm>
                  <a:off x="3071802" y="3571876"/>
                  <a:ext cx="71438" cy="71438"/>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929322" y="3571876"/>
                  <a:ext cx="71438" cy="71438"/>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480"/>
                <p:cNvGrpSpPr/>
                <p:nvPr/>
              </p:nvGrpSpPr>
              <p:grpSpPr>
                <a:xfrm>
                  <a:off x="2825760" y="2971789"/>
                  <a:ext cx="3389314" cy="885839"/>
                  <a:chOff x="2825760" y="2971789"/>
                  <a:chExt cx="3389314" cy="885839"/>
                </a:xfrm>
              </p:grpSpPr>
              <p:cxnSp>
                <p:nvCxnSpPr>
                  <p:cNvPr id="174" name="Straight Connector 173"/>
                  <p:cNvCxnSpPr>
                    <a:stCxn id="21" idx="4"/>
                    <a:endCxn id="171" idx="0"/>
                  </p:cNvCxnSpPr>
                  <p:nvPr/>
                </p:nvCxnSpPr>
                <p:spPr>
                  <a:xfrm rot="5400000">
                    <a:off x="2817406" y="3261905"/>
                    <a:ext cx="600087" cy="198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6" idx="6"/>
                    <a:endCxn id="171" idx="1"/>
                  </p:cNvCxnSpPr>
                  <p:nvPr/>
                </p:nvCxnSpPr>
                <p:spPr>
                  <a:xfrm>
                    <a:off x="2825760" y="3486147"/>
                    <a:ext cx="246042" cy="12144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23" idx="2"/>
                    <a:endCxn id="171" idx="3"/>
                  </p:cNvCxnSpPr>
                  <p:nvPr/>
                </p:nvCxnSpPr>
                <p:spPr>
                  <a:xfrm rot="10800000" flipV="1">
                    <a:off x="3143240" y="3557585"/>
                    <a:ext cx="285752" cy="5001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7" idx="0"/>
                    <a:endCxn id="171" idx="2"/>
                  </p:cNvCxnSpPr>
                  <p:nvPr/>
                </p:nvCxnSpPr>
                <p:spPr>
                  <a:xfrm rot="16200000" flipV="1">
                    <a:off x="3010292" y="3740543"/>
                    <a:ext cx="214314" cy="198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33" idx="4"/>
                    <a:endCxn id="172" idx="0"/>
                  </p:cNvCxnSpPr>
                  <p:nvPr/>
                </p:nvCxnSpPr>
                <p:spPr>
                  <a:xfrm rot="5400000">
                    <a:off x="5853521" y="3440500"/>
                    <a:ext cx="242897" cy="198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39" idx="6"/>
                    <a:endCxn id="172" idx="1"/>
                  </p:cNvCxnSpPr>
                  <p:nvPr/>
                </p:nvCxnSpPr>
                <p:spPr>
                  <a:xfrm flipV="1">
                    <a:off x="5611842" y="3607595"/>
                    <a:ext cx="317480" cy="214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36" idx="2"/>
                    <a:endCxn id="172" idx="3"/>
                  </p:cNvCxnSpPr>
                  <p:nvPr/>
                </p:nvCxnSpPr>
                <p:spPr>
                  <a:xfrm rot="10800000">
                    <a:off x="6000760" y="3607595"/>
                    <a:ext cx="214314" cy="214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32" idx="0"/>
                    <a:endCxn id="172" idx="2"/>
                  </p:cNvCxnSpPr>
                  <p:nvPr/>
                </p:nvCxnSpPr>
                <p:spPr>
                  <a:xfrm rot="16200000" flipV="1">
                    <a:off x="5867812" y="3740543"/>
                    <a:ext cx="214314" cy="1985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70" name="Freeform 169"/>
              <p:cNvSpPr/>
              <p:nvPr/>
            </p:nvSpPr>
            <p:spPr>
              <a:xfrm>
                <a:off x="3143250" y="3724274"/>
                <a:ext cx="3571875" cy="419106"/>
              </a:xfrm>
              <a:custGeom>
                <a:avLst/>
                <a:gdLst>
                  <a:gd name="connsiteX0" fmla="*/ 0 w 3571875"/>
                  <a:gd name="connsiteY0" fmla="*/ 0 h 184150"/>
                  <a:gd name="connsiteX1" fmla="*/ 1695450 w 3571875"/>
                  <a:gd name="connsiteY1" fmla="*/ 180975 h 184150"/>
                  <a:gd name="connsiteX2" fmla="*/ 3571875 w 3571875"/>
                  <a:gd name="connsiteY2" fmla="*/ 19050 h 184150"/>
                </a:gdLst>
                <a:ahLst/>
                <a:cxnLst>
                  <a:cxn ang="0">
                    <a:pos x="connsiteX0" y="connsiteY0"/>
                  </a:cxn>
                  <a:cxn ang="0">
                    <a:pos x="connsiteX1" y="connsiteY1"/>
                  </a:cxn>
                  <a:cxn ang="0">
                    <a:pos x="connsiteX2" y="connsiteY2"/>
                  </a:cxn>
                </a:cxnLst>
                <a:rect l="l" t="t" r="r" b="b"/>
                <a:pathLst>
                  <a:path w="3571875" h="184150">
                    <a:moveTo>
                      <a:pt x="0" y="0"/>
                    </a:moveTo>
                    <a:cubicBezTo>
                      <a:pt x="550069" y="88900"/>
                      <a:pt x="1100138" y="177800"/>
                      <a:pt x="1695450" y="180975"/>
                    </a:cubicBezTo>
                    <a:cubicBezTo>
                      <a:pt x="2290763" y="184150"/>
                      <a:pt x="2931319" y="101600"/>
                      <a:pt x="3571875" y="19050"/>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 name="Freeform 5"/>
          <p:cNvSpPr/>
          <p:nvPr/>
        </p:nvSpPr>
        <p:spPr>
          <a:xfrm>
            <a:off x="356917" y="1333609"/>
            <a:ext cx="3414304" cy="3620115"/>
          </a:xfrm>
          <a:custGeom>
            <a:avLst/>
            <a:gdLst>
              <a:gd name="connsiteX0" fmla="*/ 1960562 w 2706687"/>
              <a:gd name="connsiteY0" fmla="*/ 358775 h 2779712"/>
              <a:gd name="connsiteX1" fmla="*/ 2674937 w 2706687"/>
              <a:gd name="connsiteY1" fmla="*/ 1444625 h 2779712"/>
              <a:gd name="connsiteX2" fmla="*/ 2151062 w 2706687"/>
              <a:gd name="connsiteY2" fmla="*/ 2559050 h 2779712"/>
              <a:gd name="connsiteX3" fmla="*/ 522287 w 2706687"/>
              <a:gd name="connsiteY3" fmla="*/ 2416175 h 2779712"/>
              <a:gd name="connsiteX4" fmla="*/ 122237 w 2706687"/>
              <a:gd name="connsiteY4" fmla="*/ 377825 h 2779712"/>
              <a:gd name="connsiteX5" fmla="*/ 1255712 w 2706687"/>
              <a:gd name="connsiteY5" fmla="*/ 149225 h 2779712"/>
              <a:gd name="connsiteX6" fmla="*/ 1960562 w 2706687"/>
              <a:gd name="connsiteY6" fmla="*/ 358775 h 2779712"/>
              <a:gd name="connsiteX0" fmla="*/ 1960562 w 2774744"/>
              <a:gd name="connsiteY0" fmla="*/ 358775 h 2779712"/>
              <a:gd name="connsiteX1" fmla="*/ 2674937 w 2774744"/>
              <a:gd name="connsiteY1" fmla="*/ 1444625 h 2779712"/>
              <a:gd name="connsiteX2" fmla="*/ 2479065 w 2774744"/>
              <a:gd name="connsiteY2" fmla="*/ 1907326 h 2779712"/>
              <a:gd name="connsiteX3" fmla="*/ 2151062 w 2774744"/>
              <a:gd name="connsiteY3" fmla="*/ 2559050 h 2779712"/>
              <a:gd name="connsiteX4" fmla="*/ 522287 w 2774744"/>
              <a:gd name="connsiteY4" fmla="*/ 2416175 h 2779712"/>
              <a:gd name="connsiteX5" fmla="*/ 122237 w 2774744"/>
              <a:gd name="connsiteY5" fmla="*/ 377825 h 2779712"/>
              <a:gd name="connsiteX6" fmla="*/ 1255712 w 2774744"/>
              <a:gd name="connsiteY6" fmla="*/ 149225 h 2779712"/>
              <a:gd name="connsiteX7" fmla="*/ 1960562 w 2774744"/>
              <a:gd name="connsiteY7" fmla="*/ 358775 h 277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744" h="2779712">
                <a:moveTo>
                  <a:pt x="1960562" y="358775"/>
                </a:moveTo>
                <a:cubicBezTo>
                  <a:pt x="2197099" y="574675"/>
                  <a:pt x="2643187" y="1077913"/>
                  <a:pt x="2674937" y="1444625"/>
                </a:cubicBezTo>
                <a:cubicBezTo>
                  <a:pt x="2774744" y="1723802"/>
                  <a:pt x="2566378" y="1721589"/>
                  <a:pt x="2479065" y="1907326"/>
                </a:cubicBezTo>
                <a:cubicBezTo>
                  <a:pt x="2391753" y="2093064"/>
                  <a:pt x="2477192" y="2474242"/>
                  <a:pt x="2151062" y="2559050"/>
                </a:cubicBezTo>
                <a:cubicBezTo>
                  <a:pt x="1824932" y="2643858"/>
                  <a:pt x="860424" y="2779712"/>
                  <a:pt x="522287" y="2416175"/>
                </a:cubicBezTo>
                <a:cubicBezTo>
                  <a:pt x="184150" y="2052638"/>
                  <a:pt x="0" y="755650"/>
                  <a:pt x="122237" y="377825"/>
                </a:cubicBezTo>
                <a:cubicBezTo>
                  <a:pt x="244475" y="0"/>
                  <a:pt x="950912" y="153987"/>
                  <a:pt x="1255712" y="149225"/>
                </a:cubicBezTo>
                <a:cubicBezTo>
                  <a:pt x="1560512" y="144463"/>
                  <a:pt x="1724025" y="142875"/>
                  <a:pt x="1960562" y="358775"/>
                </a:cubicBez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Freeform 6"/>
          <p:cNvSpPr/>
          <p:nvPr/>
        </p:nvSpPr>
        <p:spPr>
          <a:xfrm>
            <a:off x="4930776" y="1455732"/>
            <a:ext cx="3602065" cy="3826862"/>
          </a:xfrm>
          <a:custGeom>
            <a:avLst/>
            <a:gdLst>
              <a:gd name="connsiteX0" fmla="*/ 215900 w 2846388"/>
              <a:gd name="connsiteY0" fmla="*/ 492125 h 2938463"/>
              <a:gd name="connsiteX1" fmla="*/ 396875 w 2846388"/>
              <a:gd name="connsiteY1" fmla="*/ 1739900 h 2938463"/>
              <a:gd name="connsiteX2" fmla="*/ 349250 w 2846388"/>
              <a:gd name="connsiteY2" fmla="*/ 2501900 h 2938463"/>
              <a:gd name="connsiteX3" fmla="*/ 2492375 w 2846388"/>
              <a:gd name="connsiteY3" fmla="*/ 2587625 h 2938463"/>
              <a:gd name="connsiteX4" fmla="*/ 2473325 w 2846388"/>
              <a:gd name="connsiteY4" fmla="*/ 396875 h 2938463"/>
              <a:gd name="connsiteX5" fmla="*/ 1625600 w 2846388"/>
              <a:gd name="connsiteY5" fmla="*/ 206375 h 2938463"/>
              <a:gd name="connsiteX6" fmla="*/ 215900 w 2846388"/>
              <a:gd name="connsiteY6" fmla="*/ 492125 h 2938463"/>
              <a:gd name="connsiteX0" fmla="*/ 202906 w 2833394"/>
              <a:gd name="connsiteY0" fmla="*/ 492125 h 2938463"/>
              <a:gd name="connsiteX1" fmla="*/ 461848 w 2833394"/>
              <a:gd name="connsiteY1" fmla="*/ 1739900 h 2938463"/>
              <a:gd name="connsiteX2" fmla="*/ 336256 w 2833394"/>
              <a:gd name="connsiteY2" fmla="*/ 2501900 h 2938463"/>
              <a:gd name="connsiteX3" fmla="*/ 2479381 w 2833394"/>
              <a:gd name="connsiteY3" fmla="*/ 2587625 h 2938463"/>
              <a:gd name="connsiteX4" fmla="*/ 2460331 w 2833394"/>
              <a:gd name="connsiteY4" fmla="*/ 396875 h 2938463"/>
              <a:gd name="connsiteX5" fmla="*/ 1612606 w 2833394"/>
              <a:gd name="connsiteY5" fmla="*/ 206375 h 2938463"/>
              <a:gd name="connsiteX6" fmla="*/ 202906 w 2833394"/>
              <a:gd name="connsiteY6" fmla="*/ 492125 h 2938463"/>
              <a:gd name="connsiteX0" fmla="*/ 202906 w 2833394"/>
              <a:gd name="connsiteY0" fmla="*/ 492125 h 2938463"/>
              <a:gd name="connsiteX1" fmla="*/ 461848 w 2833394"/>
              <a:gd name="connsiteY1" fmla="*/ 1739900 h 2938463"/>
              <a:gd name="connsiteX2" fmla="*/ 336256 w 2833394"/>
              <a:gd name="connsiteY2" fmla="*/ 2501900 h 2938463"/>
              <a:gd name="connsiteX3" fmla="*/ 2479381 w 2833394"/>
              <a:gd name="connsiteY3" fmla="*/ 2587625 h 2938463"/>
              <a:gd name="connsiteX4" fmla="*/ 2460331 w 2833394"/>
              <a:gd name="connsiteY4" fmla="*/ 396875 h 2938463"/>
              <a:gd name="connsiteX5" fmla="*/ 1612606 w 2833394"/>
              <a:gd name="connsiteY5" fmla="*/ 206375 h 2938463"/>
              <a:gd name="connsiteX6" fmla="*/ 202906 w 2833394"/>
              <a:gd name="connsiteY6" fmla="*/ 492125 h 2938463"/>
              <a:gd name="connsiteX0" fmla="*/ 148762 w 2779250"/>
              <a:gd name="connsiteY0" fmla="*/ 492125 h 2938463"/>
              <a:gd name="connsiteX1" fmla="*/ 732566 w 2779250"/>
              <a:gd name="connsiteY1" fmla="*/ 1739900 h 2938463"/>
              <a:gd name="connsiteX2" fmla="*/ 282112 w 2779250"/>
              <a:gd name="connsiteY2" fmla="*/ 2501900 h 2938463"/>
              <a:gd name="connsiteX3" fmla="*/ 2425237 w 2779250"/>
              <a:gd name="connsiteY3" fmla="*/ 2587625 h 2938463"/>
              <a:gd name="connsiteX4" fmla="*/ 2406187 w 2779250"/>
              <a:gd name="connsiteY4" fmla="*/ 396875 h 2938463"/>
              <a:gd name="connsiteX5" fmla="*/ 1558462 w 2779250"/>
              <a:gd name="connsiteY5" fmla="*/ 206375 h 2938463"/>
              <a:gd name="connsiteX6" fmla="*/ 148762 w 2779250"/>
              <a:gd name="connsiteY6" fmla="*/ 492125 h 2938463"/>
              <a:gd name="connsiteX0" fmla="*/ 210486 w 2840974"/>
              <a:gd name="connsiteY0" fmla="*/ 492125 h 2938463"/>
              <a:gd name="connsiteX1" fmla="*/ 423947 w 2840974"/>
              <a:gd name="connsiteY1" fmla="*/ 1739900 h 2938463"/>
              <a:gd name="connsiteX2" fmla="*/ 343836 w 2840974"/>
              <a:gd name="connsiteY2" fmla="*/ 2501900 h 2938463"/>
              <a:gd name="connsiteX3" fmla="*/ 2486961 w 2840974"/>
              <a:gd name="connsiteY3" fmla="*/ 2587625 h 2938463"/>
              <a:gd name="connsiteX4" fmla="*/ 2467911 w 2840974"/>
              <a:gd name="connsiteY4" fmla="*/ 396875 h 2938463"/>
              <a:gd name="connsiteX5" fmla="*/ 1620186 w 2840974"/>
              <a:gd name="connsiteY5" fmla="*/ 206375 h 2938463"/>
              <a:gd name="connsiteX6" fmla="*/ 210486 w 2840974"/>
              <a:gd name="connsiteY6" fmla="*/ 492125 h 29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0974" h="2938463">
                <a:moveTo>
                  <a:pt x="210486" y="492125"/>
                </a:moveTo>
                <a:cubicBezTo>
                  <a:pt x="11113" y="747712"/>
                  <a:pt x="401722" y="1404937"/>
                  <a:pt x="423947" y="1739900"/>
                </a:cubicBezTo>
                <a:cubicBezTo>
                  <a:pt x="446172" y="2074863"/>
                  <a:pt x="0" y="2360612"/>
                  <a:pt x="343836" y="2501900"/>
                </a:cubicBezTo>
                <a:cubicBezTo>
                  <a:pt x="687672" y="2643188"/>
                  <a:pt x="2132949" y="2938463"/>
                  <a:pt x="2486961" y="2587625"/>
                </a:cubicBezTo>
                <a:cubicBezTo>
                  <a:pt x="2840974" y="2236788"/>
                  <a:pt x="2612373" y="793750"/>
                  <a:pt x="2467911" y="396875"/>
                </a:cubicBezTo>
                <a:cubicBezTo>
                  <a:pt x="2323449" y="0"/>
                  <a:pt x="1996423" y="185738"/>
                  <a:pt x="1620186" y="206375"/>
                </a:cubicBezTo>
                <a:cubicBezTo>
                  <a:pt x="1243949" y="227012"/>
                  <a:pt x="409859" y="236538"/>
                  <a:pt x="210486" y="492125"/>
                </a:cubicBez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8" name="TextBox 237"/>
          <p:cNvSpPr txBox="1"/>
          <p:nvPr/>
        </p:nvSpPr>
        <p:spPr>
          <a:xfrm>
            <a:off x="422911" y="5017770"/>
            <a:ext cx="8081010" cy="954107"/>
          </a:xfrm>
          <a:prstGeom prst="rect">
            <a:avLst/>
          </a:prstGeom>
          <a:noFill/>
        </p:spPr>
        <p:txBody>
          <a:bodyPr wrap="square" rtlCol="0">
            <a:spAutoFit/>
          </a:bodyPr>
          <a:lstStyle/>
          <a:p>
            <a:r>
              <a:rPr lang="en-US" sz="2800" dirty="0" smtClean="0"/>
              <a:t>This “shortcut” attracts many routes</a:t>
            </a:r>
          </a:p>
          <a:p>
            <a:r>
              <a:rPr lang="en-US" sz="2800" dirty="0" smtClean="0"/>
              <a:t>The adversary can eavesdrop, modify, or drop (</a:t>
            </a:r>
            <a:r>
              <a:rPr lang="en-US" sz="2800" dirty="0" err="1" smtClean="0"/>
              <a:t>DoS</a:t>
            </a:r>
            <a:r>
              <a:rPr lang="en-US" sz="2800" dirty="0" smtClean="0"/>
              <a:t>)</a:t>
            </a:r>
          </a:p>
        </p:txBody>
      </p:sp>
      <p:sp>
        <p:nvSpPr>
          <p:cNvPr id="240" name="Rectangle 239"/>
          <p:cNvSpPr/>
          <p:nvPr/>
        </p:nvSpPr>
        <p:spPr>
          <a:xfrm>
            <a:off x="502920" y="6006516"/>
            <a:ext cx="7840980" cy="5885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Local attack with global impact!</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20829</TotalTime>
  <Words>7524</Words>
  <Application>Microsoft Office PowerPoint</Application>
  <PresentationFormat>On-screen Show (4:3)</PresentationFormat>
  <Paragraphs>899</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Towards Provable Secure Neighbor Discovery in Wireless Networks</vt:lpstr>
      <vt:lpstr>Proliferation of Wireless Networks</vt:lpstr>
      <vt:lpstr>Proliferation of Wireless Networks</vt:lpstr>
      <vt:lpstr>Neighbor Discovery</vt:lpstr>
      <vt:lpstr>Neighbor Discovery</vt:lpstr>
      <vt:lpstr>Attacking Neighbor Discovery</vt:lpstr>
      <vt:lpstr>Attacking ND: Routing in Sensor Networks</vt:lpstr>
      <vt:lpstr>Attacking ND: Routing in Sensor Networks</vt:lpstr>
      <vt:lpstr>Attacking ND: Routing in Sensor Networks</vt:lpstr>
      <vt:lpstr>Attacking ND: RFID Access Control</vt:lpstr>
      <vt:lpstr>Attacking Neighbor Discovery</vt:lpstr>
      <vt:lpstr>Securing Neighbor Discovery</vt:lpstr>
      <vt:lpstr>Our Contribution: “provable”</vt:lpstr>
      <vt:lpstr>Our Contribution: “provable”</vt:lpstr>
      <vt:lpstr>Outline</vt:lpstr>
      <vt:lpstr>Messages</vt:lpstr>
      <vt:lpstr>Messages: Temporal Structure</vt:lpstr>
      <vt:lpstr>Events</vt:lpstr>
      <vt:lpstr>Events</vt:lpstr>
      <vt:lpstr>Traces</vt:lpstr>
      <vt:lpstr>Traces</vt:lpstr>
      <vt:lpstr>Traces</vt:lpstr>
      <vt:lpstr>Setting</vt:lpstr>
      <vt:lpstr>Setting</vt:lpstr>
      <vt:lpstr>Setting</vt:lpstr>
      <vt:lpstr>Setting</vt:lpstr>
      <vt:lpstr>Setting</vt:lpstr>
      <vt:lpstr>Setting</vt:lpstr>
      <vt:lpstr>Feasible Traces</vt:lpstr>
      <vt:lpstr>Setting-feasible Traces</vt:lpstr>
      <vt:lpstr>Setting-feasible Traces</vt:lpstr>
      <vt:lpstr>Setting-feasible Traces</vt:lpstr>
      <vt:lpstr>Setting-feasible Traces</vt:lpstr>
      <vt:lpstr>Setting-feasible Traces</vt:lpstr>
      <vt:lpstr>Adversary-feasible Traces</vt:lpstr>
      <vt:lpstr>Adversary-feasible Traces</vt:lpstr>
      <vt:lpstr>Adversary-feasible Traces</vt:lpstr>
      <vt:lpstr>Adversary-feasible Traces</vt:lpstr>
      <vt:lpstr>Adversary-feasible Traces</vt:lpstr>
      <vt:lpstr>Adversary-feasible Traces</vt:lpstr>
      <vt:lpstr>Adversary-feasible Traces</vt:lpstr>
      <vt:lpstr>Protocol-feasible Traces</vt:lpstr>
      <vt:lpstr>Protocol-feasible Traces</vt:lpstr>
      <vt:lpstr>Protocol-feasible Traces</vt:lpstr>
      <vt:lpstr>ND Properties</vt:lpstr>
      <vt:lpstr>ND Properties</vt:lpstr>
      <vt:lpstr>ND Properties</vt:lpstr>
      <vt:lpstr>ND Properties</vt:lpstr>
      <vt:lpstr>ND Properties</vt:lpstr>
      <vt:lpstr>ND Properties</vt:lpstr>
      <vt:lpstr>ND Properties</vt:lpstr>
      <vt:lpstr>ND Properties</vt:lpstr>
      <vt:lpstr>ND Properties</vt:lpstr>
      <vt:lpstr>ND Properties</vt:lpstr>
      <vt:lpstr>ND Properties</vt:lpstr>
      <vt:lpstr>Protocol PCR/TL: Challenge-Response/Time-and-Location</vt:lpstr>
      <vt:lpstr>Protocol PCR/TL: Challenge-Response/Time-and-Location</vt:lpstr>
      <vt:lpstr>Protocol PCR/TL: pseudo-code</vt:lpstr>
      <vt:lpstr>Protocol PCR/TL: pseudo-code</vt:lpstr>
      <vt:lpstr>Protocol PCR/TL: pseudo-code</vt:lpstr>
      <vt:lpstr>Protocol PCR/TL: pseudo-code</vt:lpstr>
      <vt:lpstr>Protocol PCR/TL: rules</vt:lpstr>
      <vt:lpstr>Protocol PCR/TL: rules</vt:lpstr>
      <vt:lpstr>Protocol PCR/TL: rules</vt:lpstr>
      <vt:lpstr>Protocol PCR/TL: behavior restriction</vt:lpstr>
      <vt:lpstr>Protocol PCR/TL: Bcast restriction</vt:lpstr>
      <vt:lpstr>Protocol PCR/TL: Bcast restriction</vt:lpstr>
      <vt:lpstr>Protocol PCR/TL: composability</vt:lpstr>
      <vt:lpstr>Protocol PCR/TL: Neighbor restriction</vt:lpstr>
      <vt:lpstr>Result</vt:lpstr>
      <vt:lpstr>Future Work: ND with adversarial nodes</vt:lpstr>
      <vt:lpstr>Future Work: ND with adversarial nodes</vt:lpstr>
      <vt:lpstr>Conclusions</vt:lpstr>
      <vt:lpstr>In the paper</vt:lpstr>
    </vt:vector>
  </TitlesOfParts>
  <Company>EPFL I&amp;C-ICSIL1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Provable Secure Neighbor Discovery in Wireless Networks</dc:title>
  <dc:creator>Marcin Poturalski</dc:creator>
  <cp:lastModifiedBy>Marcin Poturalski</cp:lastModifiedBy>
  <cp:revision>1272</cp:revision>
  <dcterms:created xsi:type="dcterms:W3CDTF">2008-09-03T12:13:19Z</dcterms:created>
  <dcterms:modified xsi:type="dcterms:W3CDTF">2009-11-30T13:20:56Z</dcterms:modified>
</cp:coreProperties>
</file>