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9" r:id="rId3"/>
    <p:sldId id="307" r:id="rId4"/>
    <p:sldId id="304" r:id="rId5"/>
    <p:sldId id="303" r:id="rId6"/>
    <p:sldId id="305" r:id="rId7"/>
    <p:sldId id="391" r:id="rId8"/>
    <p:sldId id="371" r:id="rId9"/>
    <p:sldId id="294" r:id="rId10"/>
    <p:sldId id="354" r:id="rId11"/>
    <p:sldId id="377" r:id="rId12"/>
    <p:sldId id="382" r:id="rId13"/>
    <p:sldId id="322" r:id="rId14"/>
    <p:sldId id="343" r:id="rId15"/>
    <p:sldId id="336" r:id="rId16"/>
    <p:sldId id="261" r:id="rId17"/>
    <p:sldId id="389" r:id="rId18"/>
    <p:sldId id="264" r:id="rId19"/>
    <p:sldId id="390" r:id="rId20"/>
    <p:sldId id="357" r:id="rId21"/>
    <p:sldId id="375" r:id="rId22"/>
    <p:sldId id="358" r:id="rId23"/>
    <p:sldId id="384" r:id="rId24"/>
    <p:sldId id="333" r:id="rId25"/>
    <p:sldId id="351" r:id="rId26"/>
    <p:sldId id="331" r:id="rId27"/>
    <p:sldId id="269" r:id="rId28"/>
    <p:sldId id="386" r:id="rId29"/>
    <p:sldId id="387" r:id="rId30"/>
    <p:sldId id="388" r:id="rId31"/>
    <p:sldId id="352" r:id="rId32"/>
    <p:sldId id="284" r:id="rId33"/>
    <p:sldId id="353" r:id="rId34"/>
    <p:sldId id="276" r:id="rId35"/>
    <p:sldId id="374" r:id="rId36"/>
    <p:sldId id="300" r:id="rId37"/>
    <p:sldId id="301" r:id="rId38"/>
  </p:sldIdLst>
  <p:sldSz cx="9144000" cy="6858000" type="screen4x3"/>
  <p:notesSz cx="6921500" cy="10083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4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99618" cy="503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0381" y="4"/>
            <a:ext cx="2999618" cy="503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8198F-2736-47C5-B64F-B206D47A002E}" type="datetimeFigureOut">
              <a:rPr lang="en-US" smtClean="0"/>
              <a:pPr/>
              <a:t>14.03.2008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78614"/>
            <a:ext cx="2999618" cy="503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0381" y="9578614"/>
            <a:ext cx="2999618" cy="503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3678-B5CE-4711-A935-C71E528F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99317" cy="50419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0581" y="0"/>
            <a:ext cx="2999317" cy="50419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397F07-EA24-47EB-9AAC-13AAB145FF10}" type="datetimeFigureOut">
              <a:rPr lang="en-US" smtClean="0"/>
              <a:pPr/>
              <a:t>14.03.2008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7238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150" y="4789805"/>
            <a:ext cx="5537200" cy="453771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77860"/>
            <a:ext cx="2999317" cy="50419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0581" y="9577860"/>
            <a:ext cx="2999317" cy="50419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F0AE50E-078C-4A2D-A9BF-8EB46C971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AE50E-078C-4A2D-A9BF-8EB46C9711A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13CA-9240-4F15-B0F7-5C9EC4050F22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7A93-A7F9-443A-BDA7-62057D68BA9D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81DC-0C91-48F3-9D02-527D273C34A5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9F96-A112-4D84-B0E0-C392AAAE51FD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4B62-89C2-4B8D-BD09-49A3E3F76464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3BE6E-CE8F-44DD-AA8D-149823391E43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FD2-171E-49AA-A5A7-37CF92965071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DBF4-A419-4300-A2A0-F6EB224F15A8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FB97-352F-4DEF-BCF4-61A7CF497927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3F1-1D86-456A-8748-E4DF7D906648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E893-BBE5-4E98-ADB2-5FF083473494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069F-489A-423F-A8C3-8C1F6EFE0B48}" type="datetime1">
              <a:rPr lang="en-US" smtClean="0"/>
              <a:pPr/>
              <a:t>14.03.2008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5B93-9471-4801-9077-5AE3F4F84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1.png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0.png"/><Relationship Id="rId10" Type="http://schemas.openxmlformats.org/officeDocument/2006/relationships/image" Target="../media/image46.png"/><Relationship Id="rId4" Type="http://schemas.openxmlformats.org/officeDocument/2006/relationships/image" Target="../media/image49.png"/><Relationship Id="rId9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Secure Neighbor Discovery</a:t>
            </a:r>
            <a:br>
              <a:rPr lang="en-US" sz="4900" dirty="0" smtClean="0"/>
            </a:br>
            <a:r>
              <a:rPr lang="en-US" sz="4900" dirty="0" smtClean="0"/>
              <a:t>in Wireless Networks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8501122" cy="1752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Marcin Poturalski</a:t>
            </a:r>
            <a:r>
              <a:rPr lang="en-US" sz="2400" dirty="0" smtClean="0"/>
              <a:t>, Panos Papadimitratos, Jean-Pierre Hubaux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Traces and events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Trace</a:t>
            </a:r>
            <a:r>
              <a:rPr lang="en-US" dirty="0" smtClean="0"/>
              <a:t>                is a set of </a:t>
            </a:r>
            <a:r>
              <a:rPr lang="en-US" b="1" dirty="0" smtClean="0"/>
              <a:t>events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643050"/>
            <a:ext cx="1209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>
            <a:off x="1000100" y="3286124"/>
            <a:ext cx="714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00100" y="4286256"/>
            <a:ext cx="714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0100" y="5286388"/>
            <a:ext cx="714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472" y="3000372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400050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2" y="500063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285852" y="2857496"/>
            <a:ext cx="1628775" cy="428628"/>
            <a:chOff x="1285852" y="2857496"/>
            <a:chExt cx="1628775" cy="428628"/>
          </a:xfrm>
        </p:grpSpPr>
        <p:sp>
          <p:nvSpPr>
            <p:cNvPr id="34" name="Rectangle 33"/>
            <p:cNvSpPr/>
            <p:nvPr/>
          </p:nvSpPr>
          <p:spPr>
            <a:xfrm>
              <a:off x="1428728" y="3143248"/>
              <a:ext cx="121444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852" y="2857496"/>
              <a:ext cx="16287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6" name="Group 45"/>
          <p:cNvGrpSpPr/>
          <p:nvPr/>
        </p:nvGrpSpPr>
        <p:grpSpPr>
          <a:xfrm>
            <a:off x="3071802" y="2857496"/>
            <a:ext cx="2209800" cy="428628"/>
            <a:chOff x="3071802" y="2857496"/>
            <a:chExt cx="2209800" cy="428628"/>
          </a:xfrm>
        </p:grpSpPr>
        <p:sp>
          <p:nvSpPr>
            <p:cNvPr id="35" name="Rectangle 34"/>
            <p:cNvSpPr/>
            <p:nvPr/>
          </p:nvSpPr>
          <p:spPr>
            <a:xfrm>
              <a:off x="3214678" y="3143248"/>
              <a:ext cx="785818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1802" y="2857496"/>
              <a:ext cx="2209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7" name="Group 46"/>
          <p:cNvGrpSpPr/>
          <p:nvPr/>
        </p:nvGrpSpPr>
        <p:grpSpPr>
          <a:xfrm>
            <a:off x="5572132" y="2857496"/>
            <a:ext cx="2181225" cy="428628"/>
            <a:chOff x="5572132" y="2857496"/>
            <a:chExt cx="2181225" cy="42862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572132" y="2857496"/>
              <a:ext cx="21812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Rectangle 37"/>
            <p:cNvSpPr/>
            <p:nvPr/>
          </p:nvSpPr>
          <p:spPr>
            <a:xfrm>
              <a:off x="5643570" y="3143248"/>
              <a:ext cx="71438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214810" y="3857628"/>
            <a:ext cx="1590675" cy="428628"/>
            <a:chOff x="4214810" y="3857628"/>
            <a:chExt cx="1590675" cy="428628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14810" y="3857628"/>
              <a:ext cx="1590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Rectangle 40"/>
            <p:cNvSpPr/>
            <p:nvPr/>
          </p:nvSpPr>
          <p:spPr>
            <a:xfrm>
              <a:off x="4286248" y="4143380"/>
              <a:ext cx="785818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14810" y="4857760"/>
            <a:ext cx="2209800" cy="428628"/>
            <a:chOff x="4214810" y="4857760"/>
            <a:chExt cx="2209800" cy="428628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214810" y="4857760"/>
              <a:ext cx="22098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Rectangle 41"/>
            <p:cNvSpPr/>
            <p:nvPr/>
          </p:nvSpPr>
          <p:spPr>
            <a:xfrm>
              <a:off x="4286248" y="5143512"/>
              <a:ext cx="1785950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643306" y="5286388"/>
            <a:ext cx="1895475" cy="490539"/>
            <a:chOff x="3643306" y="5286388"/>
            <a:chExt cx="1895475" cy="490539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43306" y="5500702"/>
              <a:ext cx="18954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Rectangle 42"/>
            <p:cNvSpPr/>
            <p:nvPr/>
          </p:nvSpPr>
          <p:spPr>
            <a:xfrm>
              <a:off x="3714744" y="5286388"/>
              <a:ext cx="121444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14678" y="3286124"/>
            <a:ext cx="1857388" cy="1000132"/>
            <a:chOff x="3214678" y="3286124"/>
            <a:chExt cx="1857388" cy="1000132"/>
          </a:xfrm>
        </p:grpSpPr>
        <p:cxnSp>
          <p:nvCxnSpPr>
            <p:cNvPr id="36" name="Straight Arrow Connector 35"/>
            <p:cNvCxnSpPr/>
            <p:nvPr/>
          </p:nvCxnSpPr>
          <p:spPr>
            <a:xfrm rot="10800000">
              <a:off x="3214678" y="3286124"/>
              <a:ext cx="1071570" cy="100013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>
              <a:off x="4000496" y="3286124"/>
              <a:ext cx="1071570" cy="100013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71538" y="3071810"/>
            <a:ext cx="4000528" cy="3214710"/>
            <a:chOff x="1071538" y="3071810"/>
            <a:chExt cx="4000528" cy="3214710"/>
          </a:xfrm>
        </p:grpSpPr>
        <p:sp>
          <p:nvSpPr>
            <p:cNvPr id="7" name="Oval 6"/>
            <p:cNvSpPr/>
            <p:nvPr/>
          </p:nvSpPr>
          <p:spPr>
            <a:xfrm>
              <a:off x="1071538" y="3143248"/>
              <a:ext cx="4000528" cy="314327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57488" y="3071810"/>
              <a:ext cx="5597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  <a:sym typeface="Symbol"/>
                </a:rPr>
                <a:t></a:t>
              </a:r>
              <a:r>
                <a:rPr lang="en-US" sz="2800" i="1" baseline="-25000" dirty="0" smtClean="0">
                  <a:sym typeface="Symbol"/>
                </a:rPr>
                <a:t>S</a:t>
              </a:r>
              <a:endParaRPr lang="en-US" sz="2800" i="1" baseline="-25000" dirty="0">
                <a:latin typeface="Symbol" pitchFamily="18" charset="2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43042" y="3500438"/>
            <a:ext cx="2786082" cy="2357454"/>
            <a:chOff x="1643042" y="3500438"/>
            <a:chExt cx="2786082" cy="2357454"/>
          </a:xfrm>
        </p:grpSpPr>
        <p:sp>
          <p:nvSpPr>
            <p:cNvPr id="8" name="Oval 7"/>
            <p:cNvSpPr/>
            <p:nvPr/>
          </p:nvSpPr>
          <p:spPr>
            <a:xfrm>
              <a:off x="1643042" y="3571876"/>
              <a:ext cx="2786082" cy="22860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6050" y="3500438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  <a:sym typeface="Symbol"/>
                </a:rPr>
                <a:t></a:t>
              </a:r>
              <a:r>
                <a:rPr lang="en-US" sz="2800" i="1" baseline="-25000" dirty="0" smtClean="0">
                  <a:sym typeface="Symbol"/>
                </a:rPr>
                <a:t>S,P</a:t>
              </a:r>
              <a:endParaRPr lang="en-US" sz="2800" i="1" baseline="-25000" dirty="0">
                <a:latin typeface="Symbol" pitchFamily="18" charset="2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14348" y="2786058"/>
            <a:ext cx="4714908" cy="392909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Feasible traces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System execution: </a:t>
            </a:r>
            <a:r>
              <a:rPr lang="en-US" b="1" dirty="0" smtClean="0"/>
              <a:t>feasible</a:t>
            </a:r>
            <a:r>
              <a:rPr lang="en-US" dirty="0" smtClean="0"/>
              <a:t> trace</a:t>
            </a:r>
          </a:p>
          <a:p>
            <a:pPr>
              <a:buNone/>
            </a:pPr>
            <a:r>
              <a:rPr lang="en-US" dirty="0" smtClean="0"/>
              <a:t>Traces feasible with respect to: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						-  setting </a:t>
            </a:r>
            <a:r>
              <a:rPr lang="en-US" sz="2800" i="1" dirty="0" smtClean="0"/>
              <a:t>S</a:t>
            </a:r>
          </a:p>
          <a:p>
            <a:pPr>
              <a:buNone/>
            </a:pPr>
            <a:r>
              <a:rPr lang="en-US" sz="2800" dirty="0" smtClean="0"/>
              <a:t>							-  protocol </a:t>
            </a:r>
            <a:r>
              <a:rPr lang="en-US" sz="2800" i="1" dirty="0" smtClean="0"/>
              <a:t>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		-  adversary </a:t>
            </a:r>
            <a:r>
              <a:rPr lang="en-US" sz="2800" i="1" dirty="0" smtClean="0"/>
              <a:t>A</a:t>
            </a:r>
            <a:endParaRPr lang="en-US" sz="2800" dirty="0" smtClean="0"/>
          </a:p>
          <a:p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2133600" cy="365125"/>
          </a:xfrm>
        </p:spPr>
        <p:txBody>
          <a:bodyPr/>
          <a:lstStyle/>
          <a:p>
            <a:fld id="{2DA85B93-9471-4801-9077-5AE3F4F84169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5984" y="4000504"/>
            <a:ext cx="1500198" cy="1428760"/>
            <a:chOff x="2285984" y="4000504"/>
            <a:chExt cx="1500198" cy="1428760"/>
          </a:xfrm>
        </p:grpSpPr>
        <p:sp>
          <p:nvSpPr>
            <p:cNvPr id="9" name="Oval 8"/>
            <p:cNvSpPr/>
            <p:nvPr/>
          </p:nvSpPr>
          <p:spPr>
            <a:xfrm>
              <a:off x="2285984" y="4000504"/>
              <a:ext cx="1500198" cy="1428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14612" y="4000504"/>
              <a:ext cx="9145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  <a:sym typeface="Symbol"/>
                </a:rPr>
                <a:t></a:t>
              </a:r>
              <a:r>
                <a:rPr lang="en-US" sz="2800" i="1" baseline="-25000" dirty="0" smtClean="0">
                  <a:sym typeface="Symbol"/>
                </a:rPr>
                <a:t>S,P,A</a:t>
              </a:r>
              <a:endParaRPr lang="en-US" sz="2800" i="1" baseline="-25000" dirty="0">
                <a:latin typeface="Symbol" pitchFamily="18" charset="2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786314" y="2857496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ymbol" pitchFamily="18" charset="2"/>
                <a:sym typeface="Symbol"/>
              </a:rPr>
              <a:t></a:t>
            </a:r>
            <a:endParaRPr lang="en-US" sz="2800" i="1" baseline="-25000" dirty="0">
              <a:latin typeface="Symbol" pitchFamily="18" charset="2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85984" y="4000504"/>
            <a:ext cx="1500198" cy="142876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		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642918"/>
            <a:ext cx="1571636" cy="47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14488"/>
            <a:ext cx="466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500298" y="3714752"/>
            <a:ext cx="3241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{ A, B, C, D, E, F, G, H }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1785926"/>
            <a:ext cx="78581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…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1785926"/>
            <a:ext cx="164307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…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1785926"/>
            <a:ext cx="235745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…</a:t>
            </a:r>
            <a:endParaRPr lang="en-US" sz="2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329415" y="3106894"/>
            <a:ext cx="6138169" cy="2185016"/>
            <a:chOff x="1329415" y="3321208"/>
            <a:chExt cx="6138169" cy="2185016"/>
          </a:xfrm>
        </p:grpSpPr>
        <p:sp>
          <p:nvSpPr>
            <p:cNvPr id="21" name="Line 249"/>
            <p:cNvSpPr>
              <a:spLocks noChangeShapeType="1"/>
            </p:cNvSpPr>
            <p:nvPr/>
          </p:nvSpPr>
          <p:spPr bwMode="auto">
            <a:xfrm>
              <a:off x="1372540" y="3364334"/>
              <a:ext cx="2055640" cy="10493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2" name="Line 250"/>
            <p:cNvSpPr>
              <a:spLocks noChangeShapeType="1"/>
            </p:cNvSpPr>
            <p:nvPr/>
          </p:nvSpPr>
          <p:spPr bwMode="auto">
            <a:xfrm flipV="1">
              <a:off x="4075059" y="4586217"/>
              <a:ext cx="230002" cy="646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Line 251"/>
            <p:cNvSpPr>
              <a:spLocks noChangeShapeType="1"/>
            </p:cNvSpPr>
            <p:nvPr/>
          </p:nvSpPr>
          <p:spPr bwMode="auto">
            <a:xfrm flipH="1" flipV="1">
              <a:off x="3540785" y="4555072"/>
              <a:ext cx="373753" cy="675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4" name="Line 252"/>
            <p:cNvSpPr>
              <a:spLocks noChangeShapeType="1"/>
            </p:cNvSpPr>
            <p:nvPr/>
          </p:nvSpPr>
          <p:spPr bwMode="auto">
            <a:xfrm flipV="1">
              <a:off x="1947544" y="5304973"/>
              <a:ext cx="1911889" cy="186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5" name="Line 253"/>
            <p:cNvSpPr>
              <a:spLocks noChangeShapeType="1"/>
            </p:cNvSpPr>
            <p:nvPr/>
          </p:nvSpPr>
          <p:spPr bwMode="auto">
            <a:xfrm>
              <a:off x="4103809" y="5319348"/>
              <a:ext cx="1955014" cy="186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6" name="Line 254"/>
            <p:cNvSpPr>
              <a:spLocks noChangeShapeType="1"/>
            </p:cNvSpPr>
            <p:nvPr/>
          </p:nvSpPr>
          <p:spPr bwMode="auto">
            <a:xfrm flipH="1">
              <a:off x="4434437" y="3321208"/>
              <a:ext cx="1825638" cy="1135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7" name="Line 255"/>
            <p:cNvSpPr>
              <a:spLocks noChangeShapeType="1"/>
            </p:cNvSpPr>
            <p:nvPr/>
          </p:nvSpPr>
          <p:spPr bwMode="auto">
            <a:xfrm flipH="1" flipV="1">
              <a:off x="1329415" y="3407459"/>
              <a:ext cx="488753" cy="20268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8" name="Line 256"/>
            <p:cNvSpPr>
              <a:spLocks noChangeShapeType="1"/>
            </p:cNvSpPr>
            <p:nvPr/>
          </p:nvSpPr>
          <p:spPr bwMode="auto">
            <a:xfrm flipH="1" flipV="1">
              <a:off x="6403826" y="3335584"/>
              <a:ext cx="1063758" cy="1078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Line 257"/>
            <p:cNvSpPr>
              <a:spLocks noChangeShapeType="1"/>
            </p:cNvSpPr>
            <p:nvPr/>
          </p:nvSpPr>
          <p:spPr bwMode="auto">
            <a:xfrm flipV="1">
              <a:off x="6231325" y="4571842"/>
              <a:ext cx="1221884" cy="876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1538" y="2500306"/>
            <a:ext cx="7183239" cy="3404649"/>
            <a:chOff x="1071538" y="2714620"/>
            <a:chExt cx="7183239" cy="3404649"/>
          </a:xfrm>
        </p:grpSpPr>
        <p:sp>
          <p:nvSpPr>
            <p:cNvPr id="36" name="Text Box 265"/>
            <p:cNvSpPr txBox="1">
              <a:spLocks noChangeArrowheads="1"/>
            </p:cNvSpPr>
            <p:nvPr/>
          </p:nvSpPr>
          <p:spPr bwMode="auto">
            <a:xfrm>
              <a:off x="7643834" y="4214818"/>
              <a:ext cx="610943" cy="6900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2813">
                <a:buFont typeface="Wingdings" pitchFamily="2" charset="2"/>
                <a:buNone/>
              </a:pPr>
              <a:r>
                <a:rPr lang="pl-PL" sz="2400" i="1" dirty="0">
                  <a:latin typeface="Times New Roman" pitchFamily="18" charset="0"/>
                </a:rPr>
                <a:t>H</a:t>
              </a:r>
              <a:endParaRPr lang="en-US" sz="2400" i="1" dirty="0">
                <a:latin typeface="Times New Roman" pitchFamily="18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071538" y="2714620"/>
              <a:ext cx="6544588" cy="3404649"/>
              <a:chOff x="1071538" y="2714620"/>
              <a:chExt cx="6544588" cy="3404649"/>
            </a:xfrm>
          </p:grpSpPr>
          <p:sp>
            <p:nvSpPr>
              <p:cNvPr id="15" name="Oval 243"/>
              <p:cNvSpPr>
                <a:spLocks noChangeArrowheads="1"/>
              </p:cNvSpPr>
              <p:nvPr/>
            </p:nvSpPr>
            <p:spPr bwMode="auto">
              <a:xfrm>
                <a:off x="3428180" y="4399341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6" name="Oval 244"/>
              <p:cNvSpPr>
                <a:spLocks noChangeArrowheads="1"/>
              </p:cNvSpPr>
              <p:nvPr/>
            </p:nvSpPr>
            <p:spPr bwMode="auto">
              <a:xfrm>
                <a:off x="4273916" y="4440071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7" name="Oval 245"/>
              <p:cNvSpPr>
                <a:spLocks noChangeArrowheads="1"/>
              </p:cNvSpPr>
              <p:nvPr/>
            </p:nvSpPr>
            <p:spPr bwMode="auto">
              <a:xfrm>
                <a:off x="6284033" y="3187041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8" name="Oval 246"/>
              <p:cNvSpPr>
                <a:spLocks noChangeArrowheads="1"/>
              </p:cNvSpPr>
              <p:nvPr/>
            </p:nvSpPr>
            <p:spPr bwMode="auto">
              <a:xfrm>
                <a:off x="1767856" y="5455912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9" name="Oval 247"/>
              <p:cNvSpPr>
                <a:spLocks noChangeArrowheads="1"/>
              </p:cNvSpPr>
              <p:nvPr/>
            </p:nvSpPr>
            <p:spPr bwMode="auto">
              <a:xfrm>
                <a:off x="6073198" y="5448724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0" name="Oval 248"/>
              <p:cNvSpPr>
                <a:spLocks noChangeArrowheads="1"/>
              </p:cNvSpPr>
              <p:nvPr/>
            </p:nvSpPr>
            <p:spPr bwMode="auto">
              <a:xfrm>
                <a:off x="7481958" y="4428091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 Box 258"/>
              <p:cNvSpPr txBox="1">
                <a:spLocks noChangeArrowheads="1"/>
              </p:cNvSpPr>
              <p:nvPr/>
            </p:nvSpPr>
            <p:spPr bwMode="auto">
              <a:xfrm>
                <a:off x="1357290" y="5429264"/>
                <a:ext cx="558234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1" name="Text Box 259"/>
              <p:cNvSpPr txBox="1">
                <a:spLocks noChangeArrowheads="1"/>
              </p:cNvSpPr>
              <p:nvPr/>
            </p:nvSpPr>
            <p:spPr bwMode="auto">
              <a:xfrm>
                <a:off x="3357554" y="3929066"/>
                <a:ext cx="584587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C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2" name="Text Box 260"/>
              <p:cNvSpPr txBox="1">
                <a:spLocks noChangeArrowheads="1"/>
              </p:cNvSpPr>
              <p:nvPr/>
            </p:nvSpPr>
            <p:spPr bwMode="auto">
              <a:xfrm>
                <a:off x="3714744" y="5357826"/>
                <a:ext cx="558234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3" name="Text Box 262"/>
              <p:cNvSpPr txBox="1">
                <a:spLocks noChangeArrowheads="1"/>
              </p:cNvSpPr>
              <p:nvPr/>
            </p:nvSpPr>
            <p:spPr bwMode="auto">
              <a:xfrm>
                <a:off x="4143372" y="3929066"/>
                <a:ext cx="610943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D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4" name="Text Box 263"/>
              <p:cNvSpPr txBox="1">
                <a:spLocks noChangeArrowheads="1"/>
              </p:cNvSpPr>
              <p:nvPr/>
            </p:nvSpPr>
            <p:spPr bwMode="auto">
              <a:xfrm>
                <a:off x="6215074" y="5429264"/>
                <a:ext cx="610943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G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5" name="Text Box 264"/>
              <p:cNvSpPr txBox="1">
                <a:spLocks noChangeArrowheads="1"/>
              </p:cNvSpPr>
              <p:nvPr/>
            </p:nvSpPr>
            <p:spPr bwMode="auto">
              <a:xfrm>
                <a:off x="6286512" y="2714620"/>
                <a:ext cx="558234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F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7" name="Text Box 261"/>
              <p:cNvSpPr txBox="1">
                <a:spLocks noChangeArrowheads="1"/>
              </p:cNvSpPr>
              <p:nvPr/>
            </p:nvSpPr>
            <p:spPr bwMode="auto">
              <a:xfrm>
                <a:off x="1071538" y="2786058"/>
                <a:ext cx="558232" cy="6900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E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39" name="Oval 243"/>
              <p:cNvSpPr>
                <a:spLocks noChangeArrowheads="1"/>
              </p:cNvSpPr>
              <p:nvPr/>
            </p:nvSpPr>
            <p:spPr bwMode="auto">
              <a:xfrm>
                <a:off x="1214414" y="3214686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41" name="Oval 244"/>
              <p:cNvSpPr>
                <a:spLocks noChangeArrowheads="1"/>
              </p:cNvSpPr>
              <p:nvPr/>
            </p:nvSpPr>
            <p:spPr bwMode="auto">
              <a:xfrm>
                <a:off x="3929058" y="5286388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1214414" y="3000372"/>
            <a:ext cx="2848812" cy="2205870"/>
            <a:chOff x="1214414" y="3214686"/>
            <a:chExt cx="2848812" cy="2205870"/>
          </a:xfrm>
        </p:grpSpPr>
        <p:sp>
          <p:nvSpPr>
            <p:cNvPr id="13" name="Rectangle 241"/>
            <p:cNvSpPr>
              <a:spLocks noChangeArrowheads="1"/>
            </p:cNvSpPr>
            <p:nvPr/>
          </p:nvSpPr>
          <p:spPr bwMode="auto">
            <a:xfrm>
              <a:off x="1214414" y="3214686"/>
              <a:ext cx="134168" cy="134168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Rectangle 242"/>
            <p:cNvSpPr>
              <a:spLocks noChangeArrowheads="1"/>
            </p:cNvSpPr>
            <p:nvPr/>
          </p:nvSpPr>
          <p:spPr bwMode="auto">
            <a:xfrm>
              <a:off x="3929058" y="5286388"/>
              <a:ext cx="134168" cy="134168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5786454"/>
            <a:ext cx="6067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Freeform 47"/>
          <p:cNvSpPr/>
          <p:nvPr/>
        </p:nvSpPr>
        <p:spPr>
          <a:xfrm>
            <a:off x="3262313" y="4032250"/>
            <a:ext cx="1312862" cy="515938"/>
          </a:xfrm>
          <a:custGeom>
            <a:avLst/>
            <a:gdLst>
              <a:gd name="connsiteX0" fmla="*/ 4762 w 1312862"/>
              <a:gd name="connsiteY0" fmla="*/ 215900 h 515938"/>
              <a:gd name="connsiteX1" fmla="*/ 233362 w 1312862"/>
              <a:gd name="connsiteY1" fmla="*/ 25400 h 515938"/>
              <a:gd name="connsiteX2" fmla="*/ 1090612 w 1312862"/>
              <a:gd name="connsiteY2" fmla="*/ 63500 h 515938"/>
              <a:gd name="connsiteX3" fmla="*/ 1309687 w 1312862"/>
              <a:gd name="connsiteY3" fmla="*/ 273050 h 515938"/>
              <a:gd name="connsiteX4" fmla="*/ 1071562 w 1312862"/>
              <a:gd name="connsiteY4" fmla="*/ 492125 h 515938"/>
              <a:gd name="connsiteX5" fmla="*/ 204787 w 1312862"/>
              <a:gd name="connsiteY5" fmla="*/ 415925 h 515938"/>
              <a:gd name="connsiteX6" fmla="*/ 4762 w 1312862"/>
              <a:gd name="connsiteY6" fmla="*/ 215900 h 51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862" h="515938">
                <a:moveTo>
                  <a:pt x="4762" y="215900"/>
                </a:moveTo>
                <a:cubicBezTo>
                  <a:pt x="9524" y="150813"/>
                  <a:pt x="52387" y="50800"/>
                  <a:pt x="233362" y="25400"/>
                </a:cubicBezTo>
                <a:cubicBezTo>
                  <a:pt x="414337" y="0"/>
                  <a:pt x="911225" y="22225"/>
                  <a:pt x="1090612" y="63500"/>
                </a:cubicBezTo>
                <a:cubicBezTo>
                  <a:pt x="1270000" y="104775"/>
                  <a:pt x="1312862" y="201613"/>
                  <a:pt x="1309687" y="273050"/>
                </a:cubicBezTo>
                <a:cubicBezTo>
                  <a:pt x="1306512" y="344487"/>
                  <a:pt x="1255712" y="468313"/>
                  <a:pt x="1071562" y="492125"/>
                </a:cubicBezTo>
                <a:cubicBezTo>
                  <a:pt x="887412" y="515938"/>
                  <a:pt x="380999" y="460375"/>
                  <a:pt x="204787" y="415925"/>
                </a:cubicBezTo>
                <a:cubicBezTo>
                  <a:pt x="28575" y="371475"/>
                  <a:pt x="0" y="280987"/>
                  <a:pt x="4762" y="21590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2" grpId="0" animBg="1"/>
      <p:bldP spid="11" grpId="0" animBg="1"/>
      <p:bldP spid="10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</a:t>
            </a:r>
            <a:r>
              <a:rPr lang="en-US" i="1" dirty="0" smtClean="0">
                <a:sym typeface="Symbol"/>
              </a:rPr>
              <a:t>  </a:t>
            </a:r>
            <a:r>
              <a:rPr lang="en-US" dirty="0" smtClean="0"/>
              <a:t>feasible </a:t>
            </a:r>
            <a:r>
              <a:rPr lang="en-US" dirty="0" err="1" smtClean="0"/>
              <a:t>wrt</a:t>
            </a:r>
            <a:r>
              <a:rPr lang="en-US" dirty="0" smtClean="0"/>
              <a:t> setting </a:t>
            </a:r>
            <a:r>
              <a:rPr lang="en-US" i="1" dirty="0" smtClean="0"/>
              <a:t>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328642" y="1571612"/>
            <a:ext cx="83867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buFontTx/>
              <a:buNone/>
            </a:pPr>
            <a:r>
              <a:rPr lang="pl-PL" sz="2400" dirty="0" smtClean="0"/>
              <a:t>Causal </a:t>
            </a:r>
            <a:r>
              <a:rPr lang="pl-PL" sz="2400" dirty="0"/>
              <a:t>and timely message </a:t>
            </a:r>
            <a:r>
              <a:rPr lang="pl-PL" sz="2400" dirty="0" smtClean="0"/>
              <a:t>exchange</a:t>
            </a:r>
            <a:endParaRPr lang="en-US" sz="2800" b="1" dirty="0">
              <a:solidFill>
                <a:srgbClr val="333399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071538" y="3929067"/>
            <a:ext cx="3041650" cy="1720858"/>
            <a:chOff x="1071538" y="3929067"/>
            <a:chExt cx="3041650" cy="1720858"/>
          </a:xfrm>
        </p:grpSpPr>
        <p:sp>
          <p:nvSpPr>
            <p:cNvPr id="64" name="Line 190"/>
            <p:cNvSpPr>
              <a:spLocks noChangeShapeType="1"/>
            </p:cNvSpPr>
            <p:nvPr/>
          </p:nvSpPr>
          <p:spPr bwMode="auto">
            <a:xfrm>
              <a:off x="1467428" y="4217992"/>
              <a:ext cx="264576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192"/>
            <p:cNvSpPr txBox="1">
              <a:spLocks noChangeArrowheads="1"/>
            </p:cNvSpPr>
            <p:nvPr/>
          </p:nvSpPr>
          <p:spPr bwMode="auto">
            <a:xfrm>
              <a:off x="1073701" y="3929067"/>
              <a:ext cx="294214" cy="57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pl-PL" sz="2400" i="1">
                  <a:latin typeface="Times New Roman" pitchFamily="18" charset="0"/>
                </a:rPr>
                <a:t>A</a:t>
              </a:r>
              <a:endParaRPr lang="en-US" sz="2400" i="1">
                <a:latin typeface="Times New Roman" pitchFamily="18" charset="0"/>
              </a:endParaRPr>
            </a:p>
          </p:txBody>
        </p:sp>
        <p:grpSp>
          <p:nvGrpSpPr>
            <p:cNvPr id="3" name="Group 75"/>
            <p:cNvGrpSpPr/>
            <p:nvPr/>
          </p:nvGrpSpPr>
          <p:grpSpPr>
            <a:xfrm>
              <a:off x="1071538" y="5072075"/>
              <a:ext cx="3041650" cy="577850"/>
              <a:chOff x="1106439" y="3497265"/>
              <a:chExt cx="3041650" cy="577850"/>
            </a:xfrm>
          </p:grpSpPr>
          <p:sp>
            <p:nvSpPr>
              <p:cNvPr id="65" name="Line 191"/>
              <p:cNvSpPr>
                <a:spLocks noChangeShapeType="1"/>
              </p:cNvSpPr>
              <p:nvPr/>
            </p:nvSpPr>
            <p:spPr bwMode="auto">
              <a:xfrm>
                <a:off x="1500166" y="3786190"/>
                <a:ext cx="26479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193"/>
              <p:cNvSpPr txBox="1">
                <a:spLocks noChangeArrowheads="1"/>
              </p:cNvSpPr>
              <p:nvPr/>
            </p:nvSpPr>
            <p:spPr bwMode="auto">
              <a:xfrm>
                <a:off x="1106439" y="3497265"/>
                <a:ext cx="294214" cy="577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l-PL" sz="2400" i="1">
                    <a:latin typeface="Times New Roman" pitchFamily="18" charset="0"/>
                  </a:rPr>
                  <a:t>B</a:t>
                </a:r>
                <a:endParaRPr lang="en-US" sz="2400" i="1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2071670" y="3714753"/>
            <a:ext cx="1981200" cy="500065"/>
            <a:chOff x="2143108" y="2143116"/>
            <a:chExt cx="1981200" cy="50006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8" name="Rectangle 194"/>
            <p:cNvSpPr>
              <a:spLocks noChangeArrowheads="1"/>
            </p:cNvSpPr>
            <p:nvPr/>
          </p:nvSpPr>
          <p:spPr bwMode="auto">
            <a:xfrm>
              <a:off x="2214546" y="2500306"/>
              <a:ext cx="1079505" cy="1428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2143116"/>
              <a:ext cx="1981200" cy="342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5" name="Group 34"/>
          <p:cNvGrpSpPr/>
          <p:nvPr/>
        </p:nvGrpSpPr>
        <p:grpSpPr>
          <a:xfrm>
            <a:off x="1714480" y="4214818"/>
            <a:ext cx="2219325" cy="1671648"/>
            <a:chOff x="1785918" y="2643181"/>
            <a:chExt cx="2219325" cy="1671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0" name="Line 196"/>
            <p:cNvSpPr>
              <a:spLocks noChangeShapeType="1"/>
            </p:cNvSpPr>
            <p:nvPr/>
          </p:nvSpPr>
          <p:spPr bwMode="auto">
            <a:xfrm flipV="1">
              <a:off x="1857356" y="2643181"/>
              <a:ext cx="357190" cy="113983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95"/>
            <p:cNvSpPr>
              <a:spLocks noChangeArrowheads="1"/>
            </p:cNvSpPr>
            <p:nvPr/>
          </p:nvSpPr>
          <p:spPr bwMode="auto">
            <a:xfrm>
              <a:off x="1857356" y="3786190"/>
              <a:ext cx="1079505" cy="1428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96"/>
            <p:cNvSpPr>
              <a:spLocks noChangeShapeType="1"/>
            </p:cNvSpPr>
            <p:nvPr/>
          </p:nvSpPr>
          <p:spPr bwMode="auto">
            <a:xfrm flipV="1">
              <a:off x="2928926" y="2643182"/>
              <a:ext cx="357190" cy="113983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85918" y="4000504"/>
              <a:ext cx="2219325" cy="314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2DA85B93-9471-4801-9077-5AE3F4F84169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57158" y="2786058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28992" y="2786058"/>
            <a:ext cx="200026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29322" y="2786058"/>
            <a:ext cx="292895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0" y="2357430"/>
            <a:ext cx="9029700" cy="1757432"/>
            <a:chOff x="0" y="2357430"/>
            <a:chExt cx="9029700" cy="1757432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43504" y="3071810"/>
              <a:ext cx="2096825" cy="509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5143504" y="3714752"/>
              <a:ext cx="3161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dirty="0" smtClean="0"/>
                <a:t> – signal propagation speed</a:t>
              </a:r>
              <a:endParaRPr lang="en-US" sz="2000" dirty="0"/>
            </a:p>
          </p:txBody>
        </p:sp>
        <p:pic>
          <p:nvPicPr>
            <p:cNvPr id="33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2357430"/>
              <a:ext cx="90297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2071678"/>
            <a:ext cx="6858048" cy="439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</a:t>
            </a:r>
            <a:r>
              <a:rPr lang="en-US" i="1" dirty="0" smtClean="0">
                <a:sym typeface="Symbol"/>
              </a:rPr>
              <a:t>  </a:t>
            </a:r>
            <a:r>
              <a:rPr lang="en-US" dirty="0" smtClean="0"/>
              <a:t>feasible </a:t>
            </a:r>
            <a:r>
              <a:rPr lang="en-US" dirty="0" err="1" smtClean="0"/>
              <a:t>wrt</a:t>
            </a:r>
            <a:r>
              <a:rPr lang="en-US" dirty="0" smtClean="0"/>
              <a:t> setting </a:t>
            </a:r>
            <a:r>
              <a:rPr lang="en-US" i="1" dirty="0" smtClean="0"/>
              <a:t>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328642" y="1571612"/>
            <a:ext cx="83867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buFontTx/>
              <a:buNone/>
            </a:pPr>
            <a:r>
              <a:rPr lang="pl-PL" sz="2400" dirty="0" smtClean="0"/>
              <a:t>Causal </a:t>
            </a:r>
            <a:r>
              <a:rPr lang="pl-PL" sz="2400" dirty="0"/>
              <a:t>and timely message </a:t>
            </a:r>
            <a:r>
              <a:rPr lang="pl-PL" sz="2400" dirty="0" smtClean="0"/>
              <a:t>exchange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00826" y="4714884"/>
            <a:ext cx="221457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786322"/>
            <a:ext cx="20968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71744"/>
            <a:ext cx="157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trace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502197" y="2786058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A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" name="Rectangle 194"/>
          <p:cNvSpPr>
            <a:spLocks noChangeArrowheads="1"/>
          </p:cNvSpPr>
          <p:nvPr/>
        </p:nvSpPr>
        <p:spPr bwMode="auto">
          <a:xfrm>
            <a:off x="1071538" y="2928934"/>
            <a:ext cx="642942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857224" y="3071810"/>
            <a:ext cx="69294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00034" y="3071809"/>
            <a:ext cx="7286676" cy="1600210"/>
            <a:chOff x="714348" y="3071809"/>
            <a:chExt cx="7286676" cy="1600210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57620" y="4357694"/>
              <a:ext cx="153352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71604" y="4357694"/>
              <a:ext cx="20288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 Box 193"/>
            <p:cNvSpPr txBox="1">
              <a:spLocks noChangeArrowheads="1"/>
            </p:cNvSpPr>
            <p:nvPr/>
          </p:nvSpPr>
          <p:spPr bwMode="auto">
            <a:xfrm>
              <a:off x="714348" y="3929066"/>
              <a:ext cx="294214" cy="57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pl-PL" sz="2400" i="1">
                  <a:latin typeface="Times New Roman" pitchFamily="18" charset="0"/>
                </a:rPr>
                <a:t>B</a:t>
              </a:r>
              <a:endParaRPr lang="en-US" sz="2400" i="1">
                <a:latin typeface="Times New Roman" pitchFamily="18" charset="0"/>
              </a:endParaRPr>
            </a:p>
          </p:txBody>
        </p:sp>
        <p:sp>
          <p:nvSpPr>
            <p:cNvPr id="18" name="Line 196"/>
            <p:cNvSpPr>
              <a:spLocks noChangeShapeType="1"/>
            </p:cNvSpPr>
            <p:nvPr/>
          </p:nvSpPr>
          <p:spPr bwMode="auto">
            <a:xfrm flipV="1">
              <a:off x="3929058" y="3071809"/>
              <a:ext cx="357190" cy="1139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95"/>
            <p:cNvSpPr>
              <a:spLocks noChangeArrowheads="1"/>
            </p:cNvSpPr>
            <p:nvPr/>
          </p:nvSpPr>
          <p:spPr bwMode="auto">
            <a:xfrm>
              <a:off x="3929058" y="4214818"/>
              <a:ext cx="1079505" cy="142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6"/>
            <p:cNvSpPr>
              <a:spLocks noChangeShapeType="1"/>
            </p:cNvSpPr>
            <p:nvPr/>
          </p:nvSpPr>
          <p:spPr bwMode="auto">
            <a:xfrm flipV="1">
              <a:off x="5000628" y="3071810"/>
              <a:ext cx="357190" cy="1139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071538" y="4214818"/>
              <a:ext cx="692948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194"/>
            <p:cNvSpPr>
              <a:spLocks noChangeArrowheads="1"/>
            </p:cNvSpPr>
            <p:nvPr/>
          </p:nvSpPr>
          <p:spPr bwMode="auto">
            <a:xfrm>
              <a:off x="1643042" y="4214818"/>
              <a:ext cx="642942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96"/>
            <p:cNvSpPr>
              <a:spLocks noChangeShapeType="1"/>
            </p:cNvSpPr>
            <p:nvPr/>
          </p:nvSpPr>
          <p:spPr bwMode="auto">
            <a:xfrm>
              <a:off x="1285852" y="3071810"/>
              <a:ext cx="357190" cy="1139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96"/>
            <p:cNvSpPr>
              <a:spLocks noChangeShapeType="1"/>
            </p:cNvSpPr>
            <p:nvPr/>
          </p:nvSpPr>
          <p:spPr bwMode="auto">
            <a:xfrm>
              <a:off x="1928794" y="3071810"/>
              <a:ext cx="357190" cy="1139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195"/>
          <p:cNvSpPr>
            <a:spLocks noChangeArrowheads="1"/>
          </p:cNvSpPr>
          <p:nvPr/>
        </p:nvSpPr>
        <p:spPr bwMode="auto">
          <a:xfrm>
            <a:off x="4071934" y="2928934"/>
            <a:ext cx="1079505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1643050"/>
            <a:ext cx="2143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571744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" name="Group 36"/>
          <p:cNvGrpSpPr/>
          <p:nvPr/>
        </p:nvGrpSpPr>
        <p:grpSpPr>
          <a:xfrm>
            <a:off x="6500826" y="2571744"/>
            <a:ext cx="2114550" cy="500066"/>
            <a:chOff x="6500826" y="2571744"/>
            <a:chExt cx="2114550" cy="500066"/>
          </a:xfrm>
        </p:grpSpPr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0826" y="2571744"/>
              <a:ext cx="2114550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Rectangle 195"/>
            <p:cNvSpPr>
              <a:spLocks noChangeArrowheads="1"/>
            </p:cNvSpPr>
            <p:nvPr/>
          </p:nvSpPr>
          <p:spPr bwMode="auto">
            <a:xfrm>
              <a:off x="6572265" y="2928934"/>
              <a:ext cx="71438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43636" y="2786058"/>
            <a:ext cx="180975" cy="970761"/>
            <a:chOff x="6143636" y="2786058"/>
            <a:chExt cx="180975" cy="970761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5965835" y="3106735"/>
              <a:ext cx="642148" cy="79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143636" y="3499644"/>
              <a:ext cx="1809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00496" y="2571744"/>
            <a:ext cx="1981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Local 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643182"/>
            <a:ext cx="5518689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	</a:t>
            </a:r>
            <a:endParaRPr lang="en-US" dirty="0"/>
          </a:p>
        </p:txBody>
      </p:sp>
      <p:pic>
        <p:nvPicPr>
          <p:cNvPr id="7" name="Picture 3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642918"/>
            <a:ext cx="502339" cy="46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928802"/>
            <a:ext cx="575945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314324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Actions: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857628"/>
            <a:ext cx="1924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4429132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929198"/>
            <a:ext cx="714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857224" y="3071810"/>
            <a:ext cx="135732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7488" y="3071810"/>
            <a:ext cx="264320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86446" y="3071810"/>
            <a:ext cx="307183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472" y="1785926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Correct nodes follow the protocol</a:t>
            </a:r>
            <a:endParaRPr lang="en-US" sz="32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Trace </a:t>
            </a:r>
            <a:r>
              <a:rPr lang="en-US" i="1" dirty="0" smtClean="0">
                <a:sym typeface="Symbol"/>
              </a:rPr>
              <a:t>  </a:t>
            </a:r>
            <a:r>
              <a:rPr lang="en-US" dirty="0" smtClean="0"/>
              <a:t>feasible </a:t>
            </a:r>
            <a:r>
              <a:rPr lang="en-US" dirty="0" err="1" smtClean="0"/>
              <a:t>wrt</a:t>
            </a:r>
            <a:r>
              <a:rPr lang="en-US" dirty="0" smtClean="0"/>
              <a:t> protocol	</a:t>
            </a:r>
            <a:endParaRPr lang="en-US" dirty="0"/>
          </a:p>
        </p:txBody>
      </p:sp>
      <p:pic>
        <p:nvPicPr>
          <p:cNvPr id="21" name="Picture 3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71480"/>
            <a:ext cx="579228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643182"/>
            <a:ext cx="82200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429000"/>
            <a:ext cx="67246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Discovery (ND)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are my neighbors?”</a:t>
            </a:r>
          </a:p>
          <a:p>
            <a:endParaRPr lang="en-US" dirty="0" smtClean="0"/>
          </a:p>
          <a:p>
            <a:r>
              <a:rPr lang="en-US" dirty="0" smtClean="0"/>
              <a:t>In wireless networks: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“Can I communicate directly with B?”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Fundamental Building Block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Trace </a:t>
            </a:r>
            <a:r>
              <a:rPr lang="en-US" i="1" dirty="0" smtClean="0">
                <a:sym typeface="Symbol"/>
              </a:rPr>
              <a:t>  </a:t>
            </a:r>
            <a:r>
              <a:rPr lang="en-US" dirty="0" smtClean="0"/>
              <a:t>feasible </a:t>
            </a:r>
            <a:r>
              <a:rPr lang="en-US" dirty="0" err="1" smtClean="0"/>
              <a:t>wrt</a:t>
            </a:r>
            <a:r>
              <a:rPr lang="en-US" dirty="0" smtClean="0"/>
              <a:t> adversary		</a:t>
            </a:r>
            <a:endParaRPr lang="en-US" dirty="0"/>
          </a:p>
        </p:txBody>
      </p:sp>
      <p:pic>
        <p:nvPicPr>
          <p:cNvPr id="5" name="Picture 3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433513" cy="525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571472" y="1714488"/>
            <a:ext cx="8415337" cy="954107"/>
            <a:chOff x="285720" y="1714488"/>
            <a:chExt cx="8415337" cy="954107"/>
          </a:xfrm>
        </p:grpSpPr>
        <p:sp>
          <p:nvSpPr>
            <p:cNvPr id="3" name="Text Box 72"/>
            <p:cNvSpPr txBox="1">
              <a:spLocks noChangeArrowheads="1"/>
            </p:cNvSpPr>
            <p:nvPr/>
          </p:nvSpPr>
          <p:spPr bwMode="auto">
            <a:xfrm>
              <a:off x="285720" y="1714488"/>
              <a:ext cx="8415337" cy="954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  <a:buFontTx/>
                <a:buNone/>
              </a:pPr>
              <a:r>
                <a:rPr lang="pl-PL" sz="2800" dirty="0" smtClean="0"/>
                <a:t>Adversarial nodes </a:t>
              </a:r>
              <a:r>
                <a:rPr lang="en-US" sz="2800" dirty="0" smtClean="0"/>
                <a:t>can only </a:t>
              </a:r>
              <a:r>
                <a:rPr lang="pl-PL" sz="2800" dirty="0" smtClean="0"/>
                <a:t>relay messages</a:t>
              </a:r>
              <a:r>
                <a:rPr lang="en-US" sz="2800" dirty="0" smtClean="0"/>
                <a:t>,</a:t>
              </a:r>
              <a:br>
                <a:rPr lang="en-US" sz="2800" dirty="0" smtClean="0"/>
              </a:br>
              <a:r>
                <a:rPr lang="en-US" sz="2800" dirty="0" smtClean="0"/>
                <a:t>with minimum delay</a:t>
              </a:r>
              <a:endParaRPr lang="pl-PL" sz="3600" b="1" dirty="0">
                <a:solidFill>
                  <a:srgbClr val="333399"/>
                </a:solidFill>
              </a:endParaRPr>
            </a:p>
          </p:txBody>
        </p: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7554" y="2214554"/>
              <a:ext cx="16954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Text Box 192"/>
          <p:cNvSpPr txBox="1">
            <a:spLocks noChangeArrowheads="1"/>
          </p:cNvSpPr>
          <p:nvPr/>
        </p:nvSpPr>
        <p:spPr bwMode="auto">
          <a:xfrm>
            <a:off x="928662" y="3643314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 dirty="0">
                <a:latin typeface="Times New Roman" pitchFamily="18" charset="0"/>
              </a:rPr>
              <a:t>A</a:t>
            </a:r>
            <a:endParaRPr lang="en-US" sz="2400" i="1" dirty="0">
              <a:latin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00364" y="3929066"/>
            <a:ext cx="2214578" cy="485776"/>
            <a:chOff x="3000364" y="3929066"/>
            <a:chExt cx="2214578" cy="48577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00364" y="4071942"/>
              <a:ext cx="206692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94"/>
            <p:cNvSpPr>
              <a:spLocks noChangeArrowheads="1"/>
            </p:cNvSpPr>
            <p:nvPr/>
          </p:nvSpPr>
          <p:spPr bwMode="auto">
            <a:xfrm>
              <a:off x="3071802" y="3929066"/>
              <a:ext cx="2143140" cy="14287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1357290" y="3929066"/>
            <a:ext cx="55721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285984" y="3429000"/>
            <a:ext cx="2857520" cy="1973167"/>
            <a:chOff x="2285984" y="3429000"/>
            <a:chExt cx="2857520" cy="1973167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85984" y="3429000"/>
              <a:ext cx="2571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94"/>
            <p:cNvSpPr>
              <a:spLocks noChangeArrowheads="1"/>
            </p:cNvSpPr>
            <p:nvPr/>
          </p:nvSpPr>
          <p:spPr bwMode="auto">
            <a:xfrm>
              <a:off x="2428860" y="3786190"/>
              <a:ext cx="2143140" cy="14287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286116" y="4857760"/>
              <a:ext cx="1857388" cy="544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28596" y="2285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Neighbor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Discovery Specification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Discovery specification</a:t>
            </a:r>
            <a:endParaRPr lang="en-US" dirty="0"/>
          </a:p>
        </p:txBody>
      </p:sp>
      <p:sp>
        <p:nvSpPr>
          <p:cNvPr id="4" name="Text Box 100"/>
          <p:cNvSpPr txBox="1">
            <a:spLocks noChangeArrowheads="1"/>
          </p:cNvSpPr>
          <p:nvPr/>
        </p:nvSpPr>
        <p:spPr bwMode="auto">
          <a:xfrm>
            <a:off x="571472" y="2285992"/>
            <a:ext cx="814393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defTabSz="912813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 smtClean="0"/>
              <a:t>D</a:t>
            </a:r>
            <a:r>
              <a:rPr lang="pl-PL" sz="2400" dirty="0" smtClean="0"/>
              <a:t>iscovered </a:t>
            </a:r>
            <a:r>
              <a:rPr lang="pl-PL" sz="2400" dirty="0"/>
              <a:t>neighbors are </a:t>
            </a:r>
            <a:r>
              <a:rPr lang="en-US" sz="2400" dirty="0" smtClean="0"/>
              <a:t>actual</a:t>
            </a:r>
            <a:r>
              <a:rPr lang="pl-PL" sz="2400" dirty="0" smtClean="0"/>
              <a:t> </a:t>
            </a:r>
            <a:r>
              <a:rPr lang="pl-PL" sz="2400" dirty="0" smtClean="0"/>
              <a:t>neighbors</a:t>
            </a:r>
            <a:endParaRPr lang="en-US" sz="2400" dirty="0" smtClean="0"/>
          </a:p>
          <a:p>
            <a:pPr marL="457200" indent="-457200" defTabSz="912813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 smtClean="0"/>
              <a:t>It is possible to discover neighbors</a:t>
            </a:r>
          </a:p>
          <a:p>
            <a:pPr defTabSz="912813">
              <a:spcBef>
                <a:spcPct val="50000"/>
              </a:spcBef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1571612"/>
            <a:ext cx="804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Protocol </a:t>
            </a:r>
            <a:r>
              <a:rPr lang="en-US" sz="2800" i="1" dirty="0" smtClean="0"/>
              <a:t>P </a:t>
            </a:r>
            <a:r>
              <a:rPr lang="en-US" sz="2800" dirty="0" smtClean="0"/>
              <a:t>solves Neighbor Discovery for adversary </a:t>
            </a:r>
            <a:r>
              <a:rPr lang="en-US" sz="2800" i="1" dirty="0" smtClean="0"/>
              <a:t>A </a:t>
            </a:r>
            <a:r>
              <a:rPr lang="en-US" sz="2800" dirty="0" smtClean="0"/>
              <a:t>if</a:t>
            </a:r>
            <a:endParaRPr lang="en-US" sz="2800" i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64674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1214414" y="4714884"/>
            <a:ext cx="114300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14612" y="4714884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29190" y="4714884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28728" y="5143512"/>
            <a:ext cx="350046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86380" y="5143512"/>
            <a:ext cx="128588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Discovery specification</a:t>
            </a:r>
            <a:endParaRPr lang="en-US" dirty="0"/>
          </a:p>
        </p:txBody>
      </p:sp>
      <p:sp>
        <p:nvSpPr>
          <p:cNvPr id="4" name="Text Box 100"/>
          <p:cNvSpPr txBox="1">
            <a:spLocks noChangeArrowheads="1"/>
          </p:cNvSpPr>
          <p:nvPr/>
        </p:nvSpPr>
        <p:spPr bwMode="auto">
          <a:xfrm>
            <a:off x="571472" y="2285992"/>
            <a:ext cx="814393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defTabSz="912813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 smtClean="0"/>
              <a:t>D</a:t>
            </a:r>
            <a:r>
              <a:rPr lang="pl-PL" sz="2400" dirty="0" smtClean="0"/>
              <a:t>iscovered </a:t>
            </a:r>
            <a:r>
              <a:rPr lang="pl-PL" sz="2400" dirty="0"/>
              <a:t>neighbors are </a:t>
            </a:r>
            <a:r>
              <a:rPr lang="en-US" sz="2400" dirty="0" smtClean="0"/>
              <a:t>actual</a:t>
            </a:r>
            <a:r>
              <a:rPr lang="pl-PL" sz="2400" dirty="0" smtClean="0"/>
              <a:t> </a:t>
            </a:r>
            <a:r>
              <a:rPr lang="pl-PL" sz="2400" dirty="0" smtClean="0"/>
              <a:t>neighbors</a:t>
            </a:r>
            <a:endParaRPr lang="en-US" sz="2400" dirty="0" smtClean="0"/>
          </a:p>
          <a:p>
            <a:pPr marL="457200" indent="-457200" defTabSz="912813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 smtClean="0"/>
              <a:t>It is possible to discover neighbors</a:t>
            </a:r>
          </a:p>
          <a:p>
            <a:pPr defTabSz="912813">
              <a:spcBef>
                <a:spcPct val="50000"/>
              </a:spcBef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1571612"/>
            <a:ext cx="804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Protocol </a:t>
            </a:r>
            <a:r>
              <a:rPr lang="en-US" sz="2800" i="1" dirty="0" smtClean="0"/>
              <a:t>P </a:t>
            </a:r>
            <a:r>
              <a:rPr lang="en-US" sz="2800" dirty="0" smtClean="0"/>
              <a:t>solves Neighbor Discovery for adversary </a:t>
            </a:r>
            <a:r>
              <a:rPr lang="en-US" sz="2800" i="1" dirty="0" smtClean="0"/>
              <a:t>A </a:t>
            </a:r>
            <a:r>
              <a:rPr lang="en-US" sz="2800" dirty="0" smtClean="0"/>
              <a:t>if</a:t>
            </a:r>
            <a:endParaRPr lang="en-US" sz="2800" i="1" dirty="0"/>
          </a:p>
        </p:txBody>
      </p:sp>
      <p:sp>
        <p:nvSpPr>
          <p:cNvPr id="8" name="Rectangle 7"/>
          <p:cNvSpPr/>
          <p:nvPr/>
        </p:nvSpPr>
        <p:spPr>
          <a:xfrm>
            <a:off x="5381631" y="2843208"/>
            <a:ext cx="2481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/>
              <a:t>in the </a:t>
            </a:r>
            <a:r>
              <a:rPr lang="en-US" sz="2400" b="1" dirty="0" smtClean="0"/>
              <a:t>ND</a:t>
            </a:r>
            <a:r>
              <a:rPr lang="pl-PL" sz="2400" b="1" dirty="0" smtClean="0"/>
              <a:t> range </a:t>
            </a:r>
            <a:r>
              <a:rPr lang="pl-PL" sz="2400" b="1" dirty="0" smtClean="0">
                <a:latin typeface="Times New Roman" pitchFamily="18" charset="0"/>
              </a:rPr>
              <a:t>R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762099" y="3905249"/>
            <a:ext cx="4786346" cy="1023939"/>
            <a:chOff x="1762099" y="3905249"/>
            <a:chExt cx="4786346" cy="102393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62099" y="3905249"/>
              <a:ext cx="4786346" cy="550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8938" y="4462463"/>
              <a:ext cx="24098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" name="Group 17"/>
          <p:cNvGrpSpPr/>
          <p:nvPr/>
        </p:nvGrpSpPr>
        <p:grpSpPr>
          <a:xfrm>
            <a:off x="419071" y="5495939"/>
            <a:ext cx="7620013" cy="452438"/>
            <a:chOff x="419071" y="5495939"/>
            <a:chExt cx="7620013" cy="452438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5984" y="5500702"/>
              <a:ext cx="575310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9071" y="5495939"/>
              <a:ext cx="6953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1571604" y="557214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2357422" y="5929330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00562" y="5929330"/>
            <a:ext cx="342902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928926" y="1500174"/>
            <a:ext cx="2857520" cy="642942"/>
            <a:chOff x="2928926" y="1500174"/>
            <a:chExt cx="2857520" cy="642942"/>
          </a:xfrm>
        </p:grpSpPr>
        <p:sp>
          <p:nvSpPr>
            <p:cNvPr id="14" name="TextBox 13"/>
            <p:cNvSpPr txBox="1"/>
            <p:nvPr/>
          </p:nvSpPr>
          <p:spPr>
            <a:xfrm>
              <a:off x="2928926" y="1571612"/>
              <a:ext cx="285752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2-party ND</a:t>
              </a:r>
              <a:endParaRPr lang="en-US" sz="28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86116" y="1500174"/>
              <a:ext cx="2071702" cy="642942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ular Callout 25"/>
          <p:cNvSpPr/>
          <p:nvPr/>
        </p:nvSpPr>
        <p:spPr>
          <a:xfrm>
            <a:off x="1500166" y="3786190"/>
            <a:ext cx="5286412" cy="1285884"/>
          </a:xfrm>
          <a:prstGeom prst="wedgeRectCallout">
            <a:avLst>
              <a:gd name="adj1" fmla="val -43896"/>
              <a:gd name="adj2" fmla="val 97870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786214"/>
          </a:xfrm>
        </p:spPr>
        <p:txBody>
          <a:bodyPr/>
          <a:lstStyle/>
          <a:p>
            <a:r>
              <a:rPr lang="en-US" dirty="0" smtClean="0"/>
              <a:t>T-protocol ND impossibility </a:t>
            </a:r>
            <a:r>
              <a:rPr lang="en-US" sz="2800" dirty="0" smtClean="0"/>
              <a:t>(general case)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dirty="0" smtClean="0"/>
              <a:t>T-protocol solving ND </a:t>
            </a:r>
            <a:r>
              <a:rPr lang="en-US" sz="2800" dirty="0" smtClean="0"/>
              <a:t>(restricted case)</a:t>
            </a:r>
          </a:p>
          <a:p>
            <a:endParaRPr lang="en-US" dirty="0" smtClean="0"/>
          </a:p>
          <a:p>
            <a:r>
              <a:rPr lang="en-US" dirty="0" smtClean="0"/>
              <a:t>TL-protocol solving ND </a:t>
            </a:r>
            <a:r>
              <a:rPr lang="en-US" sz="2800" dirty="0" smtClean="0"/>
              <a:t>(general case)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786214"/>
          </a:xfrm>
        </p:spPr>
        <p:txBody>
          <a:bodyPr/>
          <a:lstStyle/>
          <a:p>
            <a:r>
              <a:rPr lang="en-US" dirty="0" smtClean="0"/>
              <a:t>T-protocol ND impossibility </a:t>
            </a:r>
            <a:r>
              <a:rPr lang="en-US" sz="2800" dirty="0" smtClean="0"/>
              <a:t>(general case)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T-protocol solving 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(restricted case)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TL-protocol solving 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(general case)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impossibility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71471" y="1714488"/>
            <a:ext cx="7839104" cy="1084489"/>
            <a:chOff x="428595" y="1500174"/>
            <a:chExt cx="7839104" cy="1084489"/>
          </a:xfrm>
        </p:grpSpPr>
        <p:sp>
          <p:nvSpPr>
            <p:cNvPr id="8" name="TextBox 7"/>
            <p:cNvSpPr txBox="1"/>
            <p:nvPr/>
          </p:nvSpPr>
          <p:spPr>
            <a:xfrm>
              <a:off x="428595" y="1500174"/>
              <a:ext cx="78391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No T-protocol can solve Neighbor Discovery </a:t>
              </a:r>
            </a:p>
            <a:p>
              <a:r>
                <a:rPr lang="en-US" sz="3200" dirty="0" smtClean="0"/>
                <a:t>for adversary                if </a:t>
              </a:r>
              <a:endParaRPr lang="en-US" sz="32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9124" y="2071678"/>
              <a:ext cx="1614514" cy="46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7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14612" y="2071678"/>
              <a:ext cx="1399469" cy="5129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Box 9"/>
          <p:cNvSpPr txBox="1"/>
          <p:nvPr/>
        </p:nvSpPr>
        <p:spPr>
          <a:xfrm>
            <a:off x="571472" y="3500438"/>
            <a:ext cx="7077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Proof (sketch): </a:t>
            </a:r>
            <a:br>
              <a:rPr lang="en-US" sz="2400" i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Any T-protocol </a:t>
            </a:r>
            <a:r>
              <a:rPr lang="en-US" sz="2400" i="1" dirty="0" smtClean="0"/>
              <a:t>P </a:t>
            </a:r>
            <a:r>
              <a:rPr lang="en-US" sz="2400" dirty="0" smtClean="0"/>
              <a:t> which satisfies </a:t>
            </a:r>
            <a:r>
              <a:rPr lang="en-US" sz="2000" dirty="0" smtClean="0"/>
              <a:t>ND</a:t>
            </a:r>
            <a:r>
              <a:rPr lang="en-US" sz="2400" dirty="0" smtClean="0"/>
              <a:t>2 cannot satisfy </a:t>
            </a:r>
            <a:r>
              <a:rPr lang="en-US" sz="2000" dirty="0" smtClean="0"/>
              <a:t>ND</a:t>
            </a:r>
            <a:r>
              <a:rPr lang="en-US" sz="2400" dirty="0" smtClean="0"/>
              <a:t>1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impossibility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528615" y="1704975"/>
            <a:ext cx="3405210" cy="1504950"/>
            <a:chOff x="471465" y="1362075"/>
            <a:chExt cx="3405210" cy="1504950"/>
          </a:xfrm>
        </p:grpSpPr>
        <p:grpSp>
          <p:nvGrpSpPr>
            <p:cNvPr id="57" name="Group 56"/>
            <p:cNvGrpSpPr/>
            <p:nvPr/>
          </p:nvGrpSpPr>
          <p:grpSpPr>
            <a:xfrm>
              <a:off x="471465" y="1871675"/>
              <a:ext cx="516159" cy="461665"/>
              <a:chOff x="471465" y="1871675"/>
              <a:chExt cx="516159" cy="461665"/>
            </a:xfrm>
          </p:grpSpPr>
          <p:sp>
            <p:nvSpPr>
              <p:cNvPr id="41" name="Oval 246"/>
              <p:cNvSpPr>
                <a:spLocks noChangeArrowheads="1"/>
              </p:cNvSpPr>
              <p:nvPr/>
            </p:nvSpPr>
            <p:spPr bwMode="auto">
              <a:xfrm>
                <a:off x="853456" y="2060248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Text Box 258"/>
              <p:cNvSpPr txBox="1">
                <a:spLocks noChangeArrowheads="1"/>
              </p:cNvSpPr>
              <p:nvPr/>
            </p:nvSpPr>
            <p:spPr bwMode="auto">
              <a:xfrm>
                <a:off x="471465" y="1871675"/>
                <a:ext cx="41436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338508" y="1876437"/>
              <a:ext cx="538167" cy="466713"/>
              <a:chOff x="3814758" y="3562362"/>
              <a:chExt cx="538167" cy="466713"/>
            </a:xfrm>
          </p:grpSpPr>
          <p:sp>
            <p:nvSpPr>
              <p:cNvPr id="46" name="Text Box 260"/>
              <p:cNvSpPr txBox="1">
                <a:spLocks noChangeArrowheads="1"/>
              </p:cNvSpPr>
              <p:nvPr/>
            </p:nvSpPr>
            <p:spPr bwMode="auto">
              <a:xfrm>
                <a:off x="3981444" y="3562362"/>
                <a:ext cx="371481" cy="4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52" name="Oval 244"/>
              <p:cNvSpPr>
                <a:spLocks noChangeArrowheads="1"/>
              </p:cNvSpPr>
              <p:nvPr/>
            </p:nvSpPr>
            <p:spPr bwMode="auto">
              <a:xfrm>
                <a:off x="3814758" y="3738574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59" name="Straight Arrow Connector 58"/>
            <p:cNvCxnSpPr/>
            <p:nvPr/>
          </p:nvCxnSpPr>
          <p:spPr>
            <a:xfrm>
              <a:off x="1000125" y="2114550"/>
              <a:ext cx="2295525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2447925"/>
              <a:ext cx="19812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5950" y="1362075"/>
              <a:ext cx="4762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3" name="Group 72"/>
          <p:cNvGrpSpPr/>
          <p:nvPr/>
        </p:nvGrpSpPr>
        <p:grpSpPr>
          <a:xfrm>
            <a:off x="4224338" y="3405188"/>
            <a:ext cx="4638675" cy="2476500"/>
            <a:chOff x="4224338" y="3405188"/>
            <a:chExt cx="4638675" cy="2476500"/>
          </a:xfrm>
        </p:grpSpPr>
        <p:sp>
          <p:nvSpPr>
            <p:cNvPr id="27" name="Line 250"/>
            <p:cNvSpPr>
              <a:spLocks noChangeShapeType="1"/>
            </p:cNvSpPr>
            <p:nvPr/>
          </p:nvSpPr>
          <p:spPr bwMode="auto">
            <a:xfrm flipV="1">
              <a:off x="6580133" y="4219575"/>
              <a:ext cx="477891" cy="589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Line 257"/>
            <p:cNvSpPr>
              <a:spLocks noChangeShapeType="1"/>
            </p:cNvSpPr>
            <p:nvPr/>
          </p:nvSpPr>
          <p:spPr bwMode="auto">
            <a:xfrm flipH="1" flipV="1">
              <a:off x="5886448" y="4238622"/>
              <a:ext cx="495301" cy="552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5" name="Text Box 259"/>
            <p:cNvSpPr txBox="1">
              <a:spLocks noChangeArrowheads="1"/>
            </p:cNvSpPr>
            <p:nvPr/>
          </p:nvSpPr>
          <p:spPr bwMode="auto">
            <a:xfrm>
              <a:off x="6291254" y="4943477"/>
              <a:ext cx="584587" cy="6900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2813">
                <a:buFont typeface="Wingdings" pitchFamily="2" charset="2"/>
                <a:buNone/>
              </a:pPr>
              <a:r>
                <a:rPr lang="pl-PL" sz="2400" i="1" dirty="0">
                  <a:latin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</a:endParaRPr>
            </a:p>
          </p:txBody>
        </p:sp>
        <p:sp>
          <p:nvSpPr>
            <p:cNvPr id="55" name="Rectangle 242"/>
            <p:cNvSpPr>
              <a:spLocks noChangeArrowheads="1"/>
            </p:cNvSpPr>
            <p:nvPr/>
          </p:nvSpPr>
          <p:spPr bwMode="auto">
            <a:xfrm>
              <a:off x="6415083" y="4824424"/>
              <a:ext cx="134168" cy="134168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395890" y="3900500"/>
              <a:ext cx="516159" cy="461665"/>
              <a:chOff x="471465" y="1871675"/>
              <a:chExt cx="516159" cy="461665"/>
            </a:xfrm>
          </p:grpSpPr>
          <p:sp>
            <p:nvSpPr>
              <p:cNvPr id="61" name="Oval 246"/>
              <p:cNvSpPr>
                <a:spLocks noChangeArrowheads="1"/>
              </p:cNvSpPr>
              <p:nvPr/>
            </p:nvSpPr>
            <p:spPr bwMode="auto">
              <a:xfrm>
                <a:off x="853456" y="2060248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Text Box 258"/>
              <p:cNvSpPr txBox="1">
                <a:spLocks noChangeArrowheads="1"/>
              </p:cNvSpPr>
              <p:nvPr/>
            </p:nvSpPr>
            <p:spPr bwMode="auto">
              <a:xfrm>
                <a:off x="471465" y="1871675"/>
                <a:ext cx="41436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081833" y="3895737"/>
              <a:ext cx="528642" cy="466713"/>
              <a:chOff x="3814758" y="3571887"/>
              <a:chExt cx="528642" cy="466713"/>
            </a:xfrm>
          </p:grpSpPr>
          <p:sp>
            <p:nvSpPr>
              <p:cNvPr id="64" name="Text Box 260"/>
              <p:cNvSpPr txBox="1">
                <a:spLocks noChangeArrowheads="1"/>
              </p:cNvSpPr>
              <p:nvPr/>
            </p:nvSpPr>
            <p:spPr bwMode="auto">
              <a:xfrm>
                <a:off x="3971919" y="3571887"/>
                <a:ext cx="371481" cy="4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65" name="Oval 244"/>
              <p:cNvSpPr>
                <a:spLocks noChangeArrowheads="1"/>
              </p:cNvSpPr>
              <p:nvPr/>
            </p:nvSpPr>
            <p:spPr bwMode="auto">
              <a:xfrm>
                <a:off x="3814758" y="3738574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4338" y="3405188"/>
              <a:ext cx="463867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23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34113" y="5491163"/>
              <a:ext cx="5429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impossibility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3" name="Group 70"/>
          <p:cNvGrpSpPr/>
          <p:nvPr/>
        </p:nvGrpSpPr>
        <p:grpSpPr>
          <a:xfrm>
            <a:off x="528615" y="1704975"/>
            <a:ext cx="3405210" cy="1504950"/>
            <a:chOff x="471465" y="1362075"/>
            <a:chExt cx="3405210" cy="1504950"/>
          </a:xfrm>
        </p:grpSpPr>
        <p:grpSp>
          <p:nvGrpSpPr>
            <p:cNvPr id="4" name="Group 56"/>
            <p:cNvGrpSpPr/>
            <p:nvPr/>
          </p:nvGrpSpPr>
          <p:grpSpPr>
            <a:xfrm>
              <a:off x="471465" y="1871675"/>
              <a:ext cx="516159" cy="461665"/>
              <a:chOff x="471465" y="1871675"/>
              <a:chExt cx="516159" cy="461665"/>
            </a:xfrm>
          </p:grpSpPr>
          <p:sp>
            <p:nvSpPr>
              <p:cNvPr id="41" name="Oval 246"/>
              <p:cNvSpPr>
                <a:spLocks noChangeArrowheads="1"/>
              </p:cNvSpPr>
              <p:nvPr/>
            </p:nvSpPr>
            <p:spPr bwMode="auto">
              <a:xfrm>
                <a:off x="853456" y="2060248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Text Box 258"/>
              <p:cNvSpPr txBox="1">
                <a:spLocks noChangeArrowheads="1"/>
              </p:cNvSpPr>
              <p:nvPr/>
            </p:nvSpPr>
            <p:spPr bwMode="auto">
              <a:xfrm>
                <a:off x="471465" y="1871675"/>
                <a:ext cx="41436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5"/>
            <p:cNvGrpSpPr/>
            <p:nvPr/>
          </p:nvGrpSpPr>
          <p:grpSpPr>
            <a:xfrm>
              <a:off x="3338508" y="1876437"/>
              <a:ext cx="538167" cy="466713"/>
              <a:chOff x="3814758" y="3562362"/>
              <a:chExt cx="538167" cy="466713"/>
            </a:xfrm>
          </p:grpSpPr>
          <p:sp>
            <p:nvSpPr>
              <p:cNvPr id="46" name="Text Box 260"/>
              <p:cNvSpPr txBox="1">
                <a:spLocks noChangeArrowheads="1"/>
              </p:cNvSpPr>
              <p:nvPr/>
            </p:nvSpPr>
            <p:spPr bwMode="auto">
              <a:xfrm>
                <a:off x="3981444" y="3562362"/>
                <a:ext cx="371481" cy="4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52" name="Oval 244"/>
              <p:cNvSpPr>
                <a:spLocks noChangeArrowheads="1"/>
              </p:cNvSpPr>
              <p:nvPr/>
            </p:nvSpPr>
            <p:spPr bwMode="auto">
              <a:xfrm>
                <a:off x="3814758" y="3738574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59" name="Straight Arrow Connector 58"/>
            <p:cNvCxnSpPr/>
            <p:nvPr/>
          </p:nvCxnSpPr>
          <p:spPr>
            <a:xfrm>
              <a:off x="1000125" y="2114550"/>
              <a:ext cx="2295525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2447925"/>
              <a:ext cx="19812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5950" y="1362075"/>
              <a:ext cx="4762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05021" y="3686189"/>
            <a:ext cx="695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0" name="Straight Arrow Connector 29"/>
          <p:cNvCxnSpPr/>
          <p:nvPr/>
        </p:nvCxnSpPr>
        <p:spPr>
          <a:xfrm rot="16200000" flipH="1">
            <a:off x="1400178" y="4105278"/>
            <a:ext cx="1571622" cy="9522"/>
          </a:xfrm>
          <a:prstGeom prst="straightConnector1">
            <a:avLst/>
          </a:prstGeom>
          <a:ln w="63500"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2538" y="5038725"/>
            <a:ext cx="6486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6000768"/>
            <a:ext cx="1685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857760"/>
            <a:ext cx="1714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5429264"/>
            <a:ext cx="12763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" name="Rectangle 194"/>
          <p:cNvSpPr>
            <a:spLocks noChangeArrowheads="1"/>
          </p:cNvSpPr>
          <p:nvPr/>
        </p:nvSpPr>
        <p:spPr bwMode="auto">
          <a:xfrm>
            <a:off x="2571736" y="5143512"/>
            <a:ext cx="1571636" cy="14287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194"/>
          <p:cNvSpPr>
            <a:spLocks noChangeArrowheads="1"/>
          </p:cNvSpPr>
          <p:nvPr/>
        </p:nvSpPr>
        <p:spPr bwMode="auto">
          <a:xfrm>
            <a:off x="2643174" y="5286388"/>
            <a:ext cx="1571636" cy="14287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164305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impossibility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2500306"/>
            <a:ext cx="60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4929198"/>
            <a:ext cx="60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194"/>
          <p:cNvSpPr>
            <a:spLocks noChangeArrowheads="1"/>
          </p:cNvSpPr>
          <p:nvPr/>
        </p:nvSpPr>
        <p:spPr bwMode="auto">
          <a:xfrm>
            <a:off x="2428860" y="1928802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92"/>
          <p:cNvSpPr txBox="1">
            <a:spLocks noChangeArrowheads="1"/>
          </p:cNvSpPr>
          <p:nvPr/>
        </p:nvSpPr>
        <p:spPr bwMode="auto">
          <a:xfrm>
            <a:off x="1502329" y="1785926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A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57356" y="2071678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93"/>
          <p:cNvSpPr txBox="1">
            <a:spLocks noChangeArrowheads="1"/>
          </p:cNvSpPr>
          <p:nvPr/>
        </p:nvSpPr>
        <p:spPr bwMode="auto">
          <a:xfrm>
            <a:off x="1500166" y="3214686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B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857356" y="3500438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94"/>
          <p:cNvSpPr>
            <a:spLocks noChangeArrowheads="1"/>
          </p:cNvSpPr>
          <p:nvPr/>
        </p:nvSpPr>
        <p:spPr bwMode="auto">
          <a:xfrm>
            <a:off x="2786050" y="3500438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96"/>
          <p:cNvSpPr>
            <a:spLocks noChangeShapeType="1"/>
          </p:cNvSpPr>
          <p:nvPr/>
        </p:nvSpPr>
        <p:spPr bwMode="auto">
          <a:xfrm>
            <a:off x="2428860" y="2071678"/>
            <a:ext cx="357190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196"/>
          <p:cNvSpPr>
            <a:spLocks noChangeShapeType="1"/>
          </p:cNvSpPr>
          <p:nvPr/>
        </p:nvSpPr>
        <p:spPr bwMode="auto">
          <a:xfrm>
            <a:off x="4000496" y="2071678"/>
            <a:ext cx="357190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195"/>
          <p:cNvSpPr>
            <a:spLocks noChangeArrowheads="1"/>
          </p:cNvSpPr>
          <p:nvPr/>
        </p:nvSpPr>
        <p:spPr bwMode="auto">
          <a:xfrm>
            <a:off x="5786447" y="1928802"/>
            <a:ext cx="71438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4786314" y="2071678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786314" y="3500438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00694" y="2071678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00694" y="3500438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8" y="1643050"/>
            <a:ext cx="1762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3714752"/>
            <a:ext cx="1714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286256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" name="Rectangle 194"/>
          <p:cNvSpPr>
            <a:spLocks noChangeArrowheads="1"/>
          </p:cNvSpPr>
          <p:nvPr/>
        </p:nvSpPr>
        <p:spPr bwMode="auto">
          <a:xfrm>
            <a:off x="2428860" y="4572008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 Box 192"/>
          <p:cNvSpPr txBox="1">
            <a:spLocks noChangeArrowheads="1"/>
          </p:cNvSpPr>
          <p:nvPr/>
        </p:nvSpPr>
        <p:spPr bwMode="auto">
          <a:xfrm>
            <a:off x="1502329" y="4429132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A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857356" y="4714884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193"/>
          <p:cNvSpPr txBox="1">
            <a:spLocks noChangeArrowheads="1"/>
          </p:cNvSpPr>
          <p:nvPr/>
        </p:nvSpPr>
        <p:spPr bwMode="auto">
          <a:xfrm>
            <a:off x="1500166" y="5572140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B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1857356" y="5857892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94"/>
          <p:cNvSpPr>
            <a:spLocks noChangeArrowheads="1"/>
          </p:cNvSpPr>
          <p:nvPr/>
        </p:nvSpPr>
        <p:spPr bwMode="auto">
          <a:xfrm>
            <a:off x="2786050" y="5857892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96"/>
          <p:cNvSpPr>
            <a:spLocks noChangeShapeType="1"/>
          </p:cNvSpPr>
          <p:nvPr/>
        </p:nvSpPr>
        <p:spPr bwMode="auto">
          <a:xfrm>
            <a:off x="4000496" y="4714884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Rectangle 195"/>
          <p:cNvSpPr>
            <a:spLocks noChangeArrowheads="1"/>
          </p:cNvSpPr>
          <p:nvPr/>
        </p:nvSpPr>
        <p:spPr bwMode="auto">
          <a:xfrm>
            <a:off x="5786447" y="4572008"/>
            <a:ext cx="71438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4786314" y="4714884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786314" y="5857892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500694" y="4714884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500694" y="5857892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8" y="4286256"/>
            <a:ext cx="1762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" name="Line 196"/>
          <p:cNvSpPr>
            <a:spLocks noChangeShapeType="1"/>
          </p:cNvSpPr>
          <p:nvPr/>
        </p:nvSpPr>
        <p:spPr bwMode="auto">
          <a:xfrm>
            <a:off x="2643174" y="5286388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196"/>
          <p:cNvSpPr>
            <a:spLocks noChangeShapeType="1"/>
          </p:cNvSpPr>
          <p:nvPr/>
        </p:nvSpPr>
        <p:spPr bwMode="auto">
          <a:xfrm>
            <a:off x="4214810" y="5286388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" name="Line 196"/>
          <p:cNvSpPr>
            <a:spLocks noChangeShapeType="1"/>
          </p:cNvSpPr>
          <p:nvPr/>
        </p:nvSpPr>
        <p:spPr bwMode="auto">
          <a:xfrm>
            <a:off x="2428860" y="4714884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" name="Text Box 193"/>
          <p:cNvSpPr txBox="1">
            <a:spLocks noChangeArrowheads="1"/>
          </p:cNvSpPr>
          <p:nvPr/>
        </p:nvSpPr>
        <p:spPr bwMode="auto">
          <a:xfrm>
            <a:off x="1500166" y="5000636"/>
            <a:ext cx="294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i="1" dirty="0" smtClean="0">
                <a:latin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>
            <a:off x="1857356" y="5286388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786314" y="5286388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500694" y="5286388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Neighbor Discovery:</a:t>
            </a:r>
            <a:br>
              <a:rPr lang="en-US" dirty="0" smtClean="0"/>
            </a:br>
            <a:r>
              <a:rPr lang="en-US" dirty="0" smtClean="0"/>
              <a:t>Routing in ad-hoc networks</a:t>
            </a:r>
            <a:endParaRPr lang="en-US" dirty="0"/>
          </a:p>
        </p:txBody>
      </p:sp>
      <p:sp>
        <p:nvSpPr>
          <p:cNvPr id="3" name="Oval 19"/>
          <p:cNvSpPr>
            <a:spLocks noChangeAspect="1" noChangeArrowheads="1"/>
          </p:cNvSpPr>
          <p:nvPr/>
        </p:nvSpPr>
        <p:spPr bwMode="auto">
          <a:xfrm>
            <a:off x="4214810" y="37147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Oval 20"/>
          <p:cNvSpPr>
            <a:spLocks noChangeAspect="1" noChangeArrowheads="1"/>
          </p:cNvSpPr>
          <p:nvPr/>
        </p:nvSpPr>
        <p:spPr bwMode="auto">
          <a:xfrm>
            <a:off x="6391273" y="31543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Oval 21"/>
          <p:cNvSpPr>
            <a:spLocks noChangeAspect="1" noChangeArrowheads="1"/>
          </p:cNvSpPr>
          <p:nvPr/>
        </p:nvSpPr>
        <p:spPr bwMode="auto">
          <a:xfrm rot="1858211">
            <a:off x="3427410" y="5283202"/>
            <a:ext cx="166688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Oval 22"/>
          <p:cNvSpPr>
            <a:spLocks noChangeAspect="1" noChangeArrowheads="1"/>
          </p:cNvSpPr>
          <p:nvPr/>
        </p:nvSpPr>
        <p:spPr bwMode="auto">
          <a:xfrm>
            <a:off x="2228848" y="3346452"/>
            <a:ext cx="166687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23"/>
          <p:cNvSpPr>
            <a:spLocks noChangeAspect="1" noChangeArrowheads="1"/>
          </p:cNvSpPr>
          <p:nvPr/>
        </p:nvSpPr>
        <p:spPr bwMode="auto">
          <a:xfrm>
            <a:off x="3254373" y="4308477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24"/>
          <p:cNvSpPr>
            <a:spLocks noChangeAspect="1" noChangeArrowheads="1"/>
          </p:cNvSpPr>
          <p:nvPr/>
        </p:nvSpPr>
        <p:spPr bwMode="auto">
          <a:xfrm>
            <a:off x="1576385" y="5184777"/>
            <a:ext cx="166688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Oval 25"/>
          <p:cNvSpPr>
            <a:spLocks noChangeAspect="1" noChangeArrowheads="1"/>
          </p:cNvSpPr>
          <p:nvPr/>
        </p:nvSpPr>
        <p:spPr bwMode="auto">
          <a:xfrm rot="20189127">
            <a:off x="1090610" y="4333877"/>
            <a:ext cx="166688" cy="174625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Oval 26"/>
          <p:cNvSpPr>
            <a:spLocks noChangeAspect="1" noChangeArrowheads="1"/>
          </p:cNvSpPr>
          <p:nvPr/>
        </p:nvSpPr>
        <p:spPr bwMode="auto">
          <a:xfrm>
            <a:off x="3605210" y="26479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Oval 27"/>
          <p:cNvSpPr>
            <a:spLocks noChangeAspect="1" noChangeArrowheads="1"/>
          </p:cNvSpPr>
          <p:nvPr/>
        </p:nvSpPr>
        <p:spPr bwMode="auto">
          <a:xfrm>
            <a:off x="4811710" y="4672015"/>
            <a:ext cx="168275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Oval 28"/>
          <p:cNvSpPr>
            <a:spLocks noChangeAspect="1" noChangeArrowheads="1"/>
          </p:cNvSpPr>
          <p:nvPr/>
        </p:nvSpPr>
        <p:spPr bwMode="auto">
          <a:xfrm>
            <a:off x="7323135" y="40195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Oval 29"/>
          <p:cNvSpPr>
            <a:spLocks noChangeAspect="1" noChangeArrowheads="1"/>
          </p:cNvSpPr>
          <p:nvPr/>
        </p:nvSpPr>
        <p:spPr bwMode="auto">
          <a:xfrm>
            <a:off x="6881810" y="24193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Oval 30"/>
          <p:cNvSpPr>
            <a:spLocks noChangeAspect="1" noChangeArrowheads="1"/>
          </p:cNvSpPr>
          <p:nvPr/>
        </p:nvSpPr>
        <p:spPr bwMode="auto">
          <a:xfrm>
            <a:off x="4900610" y="25717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Oval 31"/>
          <p:cNvSpPr>
            <a:spLocks noChangeAspect="1" noChangeArrowheads="1"/>
          </p:cNvSpPr>
          <p:nvPr/>
        </p:nvSpPr>
        <p:spPr bwMode="auto">
          <a:xfrm>
            <a:off x="1389060" y="2671765"/>
            <a:ext cx="168275" cy="173037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Oval 32"/>
          <p:cNvSpPr>
            <a:spLocks noChangeAspect="1" noChangeArrowheads="1"/>
          </p:cNvSpPr>
          <p:nvPr/>
        </p:nvSpPr>
        <p:spPr bwMode="auto">
          <a:xfrm>
            <a:off x="8162923" y="31543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7" name="AutoShape 33"/>
          <p:cNvCxnSpPr>
            <a:cxnSpLocks noChangeShapeType="1"/>
            <a:stCxn id="9" idx="6"/>
            <a:endCxn id="6" idx="3"/>
          </p:cNvCxnSpPr>
          <p:nvPr/>
        </p:nvCxnSpPr>
        <p:spPr bwMode="auto">
          <a:xfrm flipV="1">
            <a:off x="1249360" y="3492502"/>
            <a:ext cx="1004888" cy="890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36"/>
          <p:cNvCxnSpPr>
            <a:cxnSpLocks noChangeShapeType="1"/>
            <a:stCxn id="15" idx="4"/>
            <a:endCxn id="9" idx="7"/>
          </p:cNvCxnSpPr>
          <p:nvPr/>
        </p:nvCxnSpPr>
        <p:spPr bwMode="auto">
          <a:xfrm flipH="1">
            <a:off x="1203323" y="2844802"/>
            <a:ext cx="269875" cy="149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37"/>
          <p:cNvCxnSpPr>
            <a:cxnSpLocks noChangeShapeType="1"/>
            <a:stCxn id="9" idx="4"/>
            <a:endCxn id="8" idx="1"/>
          </p:cNvCxnSpPr>
          <p:nvPr/>
        </p:nvCxnSpPr>
        <p:spPr bwMode="auto">
          <a:xfrm rot="16200000" flipH="1">
            <a:off x="1050476" y="4659565"/>
            <a:ext cx="708634" cy="3920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" name="AutoShape 38"/>
          <p:cNvCxnSpPr>
            <a:cxnSpLocks noChangeShapeType="1"/>
            <a:stCxn id="8" idx="7"/>
            <a:endCxn id="7" idx="3"/>
          </p:cNvCxnSpPr>
          <p:nvPr/>
        </p:nvCxnSpPr>
        <p:spPr bwMode="auto">
          <a:xfrm flipV="1">
            <a:off x="1719260" y="4454527"/>
            <a:ext cx="1558925" cy="755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" name="AutoShape 39"/>
          <p:cNvCxnSpPr>
            <a:cxnSpLocks noChangeShapeType="1"/>
            <a:stCxn id="8" idx="6"/>
            <a:endCxn id="5" idx="3"/>
          </p:cNvCxnSpPr>
          <p:nvPr/>
        </p:nvCxnSpPr>
        <p:spPr bwMode="auto">
          <a:xfrm>
            <a:off x="1743073" y="5270502"/>
            <a:ext cx="1685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" name="AutoShape 40"/>
          <p:cNvCxnSpPr>
            <a:cxnSpLocks noChangeShapeType="1"/>
            <a:stCxn id="7" idx="4"/>
            <a:endCxn id="5" idx="1"/>
          </p:cNvCxnSpPr>
          <p:nvPr/>
        </p:nvCxnSpPr>
        <p:spPr bwMode="auto">
          <a:xfrm>
            <a:off x="3338510" y="4479927"/>
            <a:ext cx="152400" cy="804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AutoShape 42"/>
          <p:cNvCxnSpPr>
            <a:cxnSpLocks noChangeShapeType="1"/>
            <a:stCxn id="5" idx="7"/>
            <a:endCxn id="11" idx="3"/>
          </p:cNvCxnSpPr>
          <p:nvPr/>
        </p:nvCxnSpPr>
        <p:spPr bwMode="auto">
          <a:xfrm flipV="1">
            <a:off x="3592510" y="4818065"/>
            <a:ext cx="1244600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" name="AutoShape 43"/>
          <p:cNvCxnSpPr>
            <a:cxnSpLocks noChangeShapeType="1"/>
            <a:stCxn id="3" idx="4"/>
            <a:endCxn id="11" idx="0"/>
          </p:cNvCxnSpPr>
          <p:nvPr/>
        </p:nvCxnSpPr>
        <p:spPr bwMode="auto">
          <a:xfrm>
            <a:off x="4298948" y="3887790"/>
            <a:ext cx="596900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" name="AutoShape 45"/>
          <p:cNvCxnSpPr>
            <a:cxnSpLocks noChangeShapeType="1"/>
            <a:stCxn id="14" idx="5"/>
            <a:endCxn id="4" idx="1"/>
          </p:cNvCxnSpPr>
          <p:nvPr/>
        </p:nvCxnSpPr>
        <p:spPr bwMode="auto">
          <a:xfrm>
            <a:off x="5043485" y="2719390"/>
            <a:ext cx="13716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" name="AutoShape 46"/>
          <p:cNvCxnSpPr>
            <a:cxnSpLocks noChangeShapeType="1"/>
            <a:stCxn id="4" idx="5"/>
            <a:endCxn id="12" idx="1"/>
          </p:cNvCxnSpPr>
          <p:nvPr/>
        </p:nvCxnSpPr>
        <p:spPr bwMode="auto">
          <a:xfrm>
            <a:off x="6532560" y="3300415"/>
            <a:ext cx="815975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" name="AutoShape 47"/>
          <p:cNvCxnSpPr>
            <a:cxnSpLocks noChangeShapeType="1"/>
            <a:stCxn id="51" idx="7"/>
            <a:endCxn id="12" idx="3"/>
          </p:cNvCxnSpPr>
          <p:nvPr/>
        </p:nvCxnSpPr>
        <p:spPr bwMode="auto">
          <a:xfrm flipV="1">
            <a:off x="6178548" y="4167190"/>
            <a:ext cx="1168400" cy="601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" name="AutoShape 49"/>
          <p:cNvCxnSpPr>
            <a:cxnSpLocks noChangeShapeType="1"/>
            <a:stCxn id="10" idx="3"/>
            <a:endCxn id="6" idx="7"/>
          </p:cNvCxnSpPr>
          <p:nvPr/>
        </p:nvCxnSpPr>
        <p:spPr bwMode="auto">
          <a:xfrm flipH="1">
            <a:off x="2371723" y="2795590"/>
            <a:ext cx="125730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8"/>
          <p:cNvCxnSpPr>
            <a:cxnSpLocks noChangeShapeType="1"/>
            <a:stCxn id="14" idx="6"/>
            <a:endCxn id="13" idx="2"/>
          </p:cNvCxnSpPr>
          <p:nvPr/>
        </p:nvCxnSpPr>
        <p:spPr bwMode="auto">
          <a:xfrm flipV="1">
            <a:off x="5067298" y="2505871"/>
            <a:ext cx="181451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50"/>
          <p:cNvCxnSpPr>
            <a:cxnSpLocks noChangeShapeType="1"/>
            <a:stCxn id="15" idx="6"/>
            <a:endCxn id="10" idx="2"/>
          </p:cNvCxnSpPr>
          <p:nvPr/>
        </p:nvCxnSpPr>
        <p:spPr bwMode="auto">
          <a:xfrm flipV="1">
            <a:off x="1557335" y="2734471"/>
            <a:ext cx="2047875" cy="23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51"/>
          <p:cNvCxnSpPr>
            <a:cxnSpLocks noChangeShapeType="1"/>
            <a:stCxn id="10" idx="5"/>
            <a:endCxn id="3" idx="1"/>
          </p:cNvCxnSpPr>
          <p:nvPr/>
        </p:nvCxnSpPr>
        <p:spPr bwMode="auto">
          <a:xfrm>
            <a:off x="3748085" y="2795590"/>
            <a:ext cx="490538" cy="944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" name="AutoShape 53"/>
          <p:cNvCxnSpPr>
            <a:cxnSpLocks noChangeShapeType="1"/>
            <a:stCxn id="13" idx="5"/>
            <a:endCxn id="16" idx="1"/>
          </p:cNvCxnSpPr>
          <p:nvPr/>
        </p:nvCxnSpPr>
        <p:spPr bwMode="auto">
          <a:xfrm>
            <a:off x="7024685" y="2566990"/>
            <a:ext cx="11620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" name="AutoShape 54"/>
          <p:cNvCxnSpPr>
            <a:cxnSpLocks noChangeShapeType="1"/>
            <a:stCxn id="12" idx="7"/>
            <a:endCxn id="16" idx="3"/>
          </p:cNvCxnSpPr>
          <p:nvPr/>
        </p:nvCxnSpPr>
        <p:spPr bwMode="auto">
          <a:xfrm flipV="1">
            <a:off x="7464423" y="3300415"/>
            <a:ext cx="72390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" name="AutoShape 55"/>
          <p:cNvCxnSpPr>
            <a:cxnSpLocks noChangeShapeType="1"/>
            <a:stCxn id="4" idx="6"/>
            <a:endCxn id="16" idx="2"/>
          </p:cNvCxnSpPr>
          <p:nvPr/>
        </p:nvCxnSpPr>
        <p:spPr bwMode="auto">
          <a:xfrm>
            <a:off x="6557960" y="3238502"/>
            <a:ext cx="1604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56"/>
          <p:cNvCxnSpPr>
            <a:cxnSpLocks noChangeShapeType="1"/>
            <a:stCxn id="7" idx="7"/>
            <a:endCxn id="3" idx="2"/>
          </p:cNvCxnSpPr>
          <p:nvPr/>
        </p:nvCxnSpPr>
        <p:spPr bwMode="auto">
          <a:xfrm flipV="1">
            <a:off x="3397248" y="3802065"/>
            <a:ext cx="817562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7" name="Oval 57"/>
          <p:cNvSpPr>
            <a:spLocks noChangeAspect="1" noChangeArrowheads="1"/>
          </p:cNvSpPr>
          <p:nvPr/>
        </p:nvSpPr>
        <p:spPr bwMode="auto">
          <a:xfrm>
            <a:off x="8162923" y="45005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Oval 58"/>
          <p:cNvSpPr>
            <a:spLocks noChangeAspect="1" noChangeArrowheads="1"/>
          </p:cNvSpPr>
          <p:nvPr/>
        </p:nvSpPr>
        <p:spPr bwMode="auto">
          <a:xfrm>
            <a:off x="7408860" y="5038727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39" name="AutoShape 59"/>
          <p:cNvCxnSpPr>
            <a:cxnSpLocks noChangeShapeType="1"/>
            <a:stCxn id="12" idx="4"/>
            <a:endCxn id="38" idx="0"/>
          </p:cNvCxnSpPr>
          <p:nvPr/>
        </p:nvCxnSpPr>
        <p:spPr bwMode="auto">
          <a:xfrm>
            <a:off x="7407273" y="4192590"/>
            <a:ext cx="85725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" name="AutoShape 60"/>
          <p:cNvCxnSpPr>
            <a:cxnSpLocks noChangeShapeType="1"/>
            <a:stCxn id="16" idx="4"/>
            <a:endCxn id="37" idx="0"/>
          </p:cNvCxnSpPr>
          <p:nvPr/>
        </p:nvCxnSpPr>
        <p:spPr bwMode="auto">
          <a:xfrm>
            <a:off x="8245473" y="3325815"/>
            <a:ext cx="0" cy="1174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" name="AutoShape 61"/>
          <p:cNvCxnSpPr>
            <a:cxnSpLocks noChangeShapeType="1"/>
            <a:stCxn id="38" idx="7"/>
            <a:endCxn id="37" idx="3"/>
          </p:cNvCxnSpPr>
          <p:nvPr/>
        </p:nvCxnSpPr>
        <p:spPr bwMode="auto">
          <a:xfrm flipV="1">
            <a:off x="7551735" y="4646615"/>
            <a:ext cx="635000" cy="417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2" name="AutoShape 62"/>
          <p:cNvCxnSpPr>
            <a:cxnSpLocks noChangeShapeType="1"/>
            <a:stCxn id="51" idx="5"/>
            <a:endCxn id="38" idx="2"/>
          </p:cNvCxnSpPr>
          <p:nvPr/>
        </p:nvCxnSpPr>
        <p:spPr bwMode="auto">
          <a:xfrm>
            <a:off x="6178548" y="4889502"/>
            <a:ext cx="1230312" cy="23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9" name="Text Box 68"/>
          <p:cNvSpPr txBox="1">
            <a:spLocks noChangeArrowheads="1"/>
          </p:cNvSpPr>
          <p:nvPr/>
        </p:nvSpPr>
        <p:spPr bwMode="auto">
          <a:xfrm>
            <a:off x="6756398" y="1935165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50" name="Text Box 69"/>
          <p:cNvSpPr txBox="1">
            <a:spLocks noChangeArrowheads="1"/>
          </p:cNvSpPr>
          <p:nvPr/>
        </p:nvSpPr>
        <p:spPr bwMode="auto">
          <a:xfrm>
            <a:off x="1282698" y="2151065"/>
            <a:ext cx="4187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51" name="Oval 70"/>
          <p:cNvSpPr>
            <a:spLocks noChangeAspect="1" noChangeArrowheads="1"/>
          </p:cNvSpPr>
          <p:nvPr/>
        </p:nvSpPr>
        <p:spPr bwMode="auto">
          <a:xfrm>
            <a:off x="6035673" y="4743452"/>
            <a:ext cx="168275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53" name="AutoShape 34"/>
          <p:cNvCxnSpPr>
            <a:cxnSpLocks noChangeShapeType="1"/>
            <a:stCxn id="6" idx="5"/>
            <a:endCxn id="7" idx="1"/>
          </p:cNvCxnSpPr>
          <p:nvPr/>
        </p:nvCxnSpPr>
        <p:spPr bwMode="auto">
          <a:xfrm rot="16200000" flipH="1">
            <a:off x="2405236" y="3460037"/>
            <a:ext cx="839436" cy="907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4" name="AutoShape 35"/>
          <p:cNvCxnSpPr>
            <a:cxnSpLocks noChangeShapeType="1"/>
            <a:stCxn id="15" idx="5"/>
            <a:endCxn id="6" idx="1"/>
          </p:cNvCxnSpPr>
          <p:nvPr/>
        </p:nvCxnSpPr>
        <p:spPr bwMode="auto">
          <a:xfrm rot="16200000" flipH="1">
            <a:off x="1616809" y="2735343"/>
            <a:ext cx="552332" cy="7205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" name="AutoShape 41"/>
          <p:cNvCxnSpPr>
            <a:cxnSpLocks noChangeShapeType="1"/>
            <a:stCxn id="7" idx="6"/>
            <a:endCxn id="11" idx="2"/>
          </p:cNvCxnSpPr>
          <p:nvPr/>
        </p:nvCxnSpPr>
        <p:spPr bwMode="auto">
          <a:xfrm>
            <a:off x="3421060" y="4394202"/>
            <a:ext cx="139065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6" name="AutoShape 44"/>
          <p:cNvCxnSpPr>
            <a:cxnSpLocks noChangeShapeType="1"/>
            <a:stCxn id="51" idx="0"/>
            <a:endCxn id="4" idx="4"/>
          </p:cNvCxnSpPr>
          <p:nvPr/>
        </p:nvCxnSpPr>
        <p:spPr bwMode="auto">
          <a:xfrm rot="5400000" flipH="1" flipV="1">
            <a:off x="5588396" y="3857231"/>
            <a:ext cx="1417637" cy="3548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" name="AutoShape 52"/>
          <p:cNvCxnSpPr>
            <a:cxnSpLocks noChangeShapeType="1"/>
            <a:stCxn id="4" idx="7"/>
            <a:endCxn id="13" idx="3"/>
          </p:cNvCxnSpPr>
          <p:nvPr/>
        </p:nvCxnSpPr>
        <p:spPr bwMode="auto">
          <a:xfrm rot="5400000" flipH="1" flipV="1">
            <a:off x="6413673" y="2686925"/>
            <a:ext cx="612424" cy="3726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" name="AutoShape 71"/>
          <p:cNvCxnSpPr>
            <a:cxnSpLocks noChangeShapeType="1"/>
            <a:stCxn id="11" idx="6"/>
            <a:endCxn id="51" idx="2"/>
          </p:cNvCxnSpPr>
          <p:nvPr/>
        </p:nvCxnSpPr>
        <p:spPr bwMode="auto">
          <a:xfrm>
            <a:off x="4979985" y="4757740"/>
            <a:ext cx="1055688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76" name="Straight Connector 75"/>
          <p:cNvCxnSpPr>
            <a:stCxn id="15" idx="6"/>
            <a:endCxn id="10" idx="2"/>
          </p:cNvCxnSpPr>
          <p:nvPr/>
        </p:nvCxnSpPr>
        <p:spPr>
          <a:xfrm flipV="1">
            <a:off x="1557335" y="2734471"/>
            <a:ext cx="2047875" cy="2381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Text Box 69"/>
          <p:cNvSpPr txBox="1">
            <a:spLocks noChangeArrowheads="1"/>
          </p:cNvSpPr>
          <p:nvPr/>
        </p:nvSpPr>
        <p:spPr bwMode="auto">
          <a:xfrm>
            <a:off x="3500430" y="2143116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1532691" y="2567049"/>
            <a:ext cx="5373530" cy="2262128"/>
            <a:chOff x="1532691" y="2567049"/>
            <a:chExt cx="5373530" cy="2262128"/>
          </a:xfrm>
        </p:grpSpPr>
        <p:cxnSp>
          <p:nvCxnSpPr>
            <p:cNvPr id="100" name="Straight Connector 99"/>
            <p:cNvCxnSpPr>
              <a:stCxn id="15" idx="5"/>
              <a:endCxn id="6" idx="1"/>
            </p:cNvCxnSpPr>
            <p:nvPr/>
          </p:nvCxnSpPr>
          <p:spPr>
            <a:xfrm rot="16200000" flipH="1">
              <a:off x="1616809" y="2735343"/>
              <a:ext cx="552332" cy="7205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6" idx="5"/>
              <a:endCxn id="7" idx="1"/>
            </p:cNvCxnSpPr>
            <p:nvPr/>
          </p:nvCxnSpPr>
          <p:spPr>
            <a:xfrm rot="16200000" flipH="1">
              <a:off x="2405236" y="3460037"/>
              <a:ext cx="839436" cy="9076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7" idx="6"/>
              <a:endCxn id="11" idx="2"/>
            </p:cNvCxnSpPr>
            <p:nvPr/>
          </p:nvCxnSpPr>
          <p:spPr>
            <a:xfrm>
              <a:off x="3421060" y="4394202"/>
              <a:ext cx="1390650" cy="3635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1" idx="6"/>
              <a:endCxn id="51" idx="2"/>
            </p:cNvCxnSpPr>
            <p:nvPr/>
          </p:nvCxnSpPr>
          <p:spPr>
            <a:xfrm>
              <a:off x="4979985" y="4757740"/>
              <a:ext cx="1055688" cy="714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51" idx="0"/>
              <a:endCxn id="4" idx="4"/>
            </p:cNvCxnSpPr>
            <p:nvPr/>
          </p:nvCxnSpPr>
          <p:spPr>
            <a:xfrm rot="5400000" flipH="1" flipV="1">
              <a:off x="5588396" y="3857231"/>
              <a:ext cx="1417637" cy="3548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3" idx="3"/>
              <a:endCxn id="4" idx="7"/>
            </p:cNvCxnSpPr>
            <p:nvPr/>
          </p:nvCxnSpPr>
          <p:spPr>
            <a:xfrm rot="5400000">
              <a:off x="6413673" y="2686925"/>
              <a:ext cx="612424" cy="3726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214686"/>
            <a:ext cx="1685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071678"/>
            <a:ext cx="1714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643182"/>
            <a:ext cx="12763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" name="Rectangle 194"/>
          <p:cNvSpPr>
            <a:spLocks noChangeArrowheads="1"/>
          </p:cNvSpPr>
          <p:nvPr/>
        </p:nvSpPr>
        <p:spPr bwMode="auto">
          <a:xfrm>
            <a:off x="2500298" y="2357430"/>
            <a:ext cx="1571636" cy="14287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194"/>
          <p:cNvSpPr>
            <a:spLocks noChangeArrowheads="1"/>
          </p:cNvSpPr>
          <p:nvPr/>
        </p:nvSpPr>
        <p:spPr bwMode="auto">
          <a:xfrm>
            <a:off x="2571736" y="2500306"/>
            <a:ext cx="1571636" cy="14287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impossibility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Trace </a:t>
            </a:r>
            <a:r>
              <a:rPr lang="en-US" sz="2800" i="1" dirty="0" smtClean="0">
                <a:sym typeface="Symbol"/>
              </a:rPr>
              <a:t> 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is </a:t>
            </a:r>
            <a:r>
              <a:rPr lang="en-US" sz="2800" dirty="0" smtClean="0"/>
              <a:t>feasible in </a:t>
            </a:r>
            <a:r>
              <a:rPr lang="en-US" sz="2800" i="1" dirty="0" err="1" smtClean="0"/>
              <a:t>S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declares B a neighbor in </a:t>
            </a:r>
            <a:r>
              <a:rPr lang="en-US" sz="2800" i="1" dirty="0" smtClean="0">
                <a:sym typeface="Symbol"/>
              </a:rPr>
              <a:t> 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800" dirty="0" smtClean="0"/>
          </a:p>
          <a:p>
            <a:r>
              <a:rPr lang="en-US" sz="2800" dirty="0" smtClean="0"/>
              <a:t>A and B are not neighbors in </a:t>
            </a:r>
            <a:r>
              <a:rPr lang="en-US" sz="2800" i="1" dirty="0" err="1" smtClean="0"/>
              <a:t>S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000" b="1" dirty="0" smtClean="0"/>
              <a:t> is violated</a:t>
            </a:r>
            <a:endParaRPr lang="en-US" sz="3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43116"/>
            <a:ext cx="60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1500174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" name="Rectangle 194"/>
          <p:cNvSpPr>
            <a:spLocks noChangeArrowheads="1"/>
          </p:cNvSpPr>
          <p:nvPr/>
        </p:nvSpPr>
        <p:spPr bwMode="auto">
          <a:xfrm>
            <a:off x="2357422" y="1785926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 Box 192"/>
          <p:cNvSpPr txBox="1">
            <a:spLocks noChangeArrowheads="1"/>
          </p:cNvSpPr>
          <p:nvPr/>
        </p:nvSpPr>
        <p:spPr bwMode="auto">
          <a:xfrm>
            <a:off x="1430891" y="1643050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A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785918" y="1928802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193"/>
          <p:cNvSpPr txBox="1">
            <a:spLocks noChangeArrowheads="1"/>
          </p:cNvSpPr>
          <p:nvPr/>
        </p:nvSpPr>
        <p:spPr bwMode="auto">
          <a:xfrm>
            <a:off x="1428728" y="2786058"/>
            <a:ext cx="294214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i="1">
                <a:latin typeface="Times New Roman" pitchFamily="18" charset="0"/>
              </a:rPr>
              <a:t>B</a:t>
            </a:r>
            <a:endParaRPr lang="en-US" sz="2400" i="1">
              <a:latin typeface="Times New Roman" pitchFamily="18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1785918" y="3071810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94"/>
          <p:cNvSpPr>
            <a:spLocks noChangeArrowheads="1"/>
          </p:cNvSpPr>
          <p:nvPr/>
        </p:nvSpPr>
        <p:spPr bwMode="auto">
          <a:xfrm>
            <a:off x="2714612" y="3071810"/>
            <a:ext cx="157163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96"/>
          <p:cNvSpPr>
            <a:spLocks noChangeShapeType="1"/>
          </p:cNvSpPr>
          <p:nvPr/>
        </p:nvSpPr>
        <p:spPr bwMode="auto">
          <a:xfrm>
            <a:off x="3929058" y="1928802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Rectangle 195"/>
          <p:cNvSpPr>
            <a:spLocks noChangeArrowheads="1"/>
          </p:cNvSpPr>
          <p:nvPr/>
        </p:nvSpPr>
        <p:spPr bwMode="auto">
          <a:xfrm>
            <a:off x="5715009" y="1785926"/>
            <a:ext cx="71438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4714876" y="1928802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714876" y="3071810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429256" y="1928802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429256" y="3071810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3570" y="1500174"/>
            <a:ext cx="1762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" name="Line 196"/>
          <p:cNvSpPr>
            <a:spLocks noChangeShapeType="1"/>
          </p:cNvSpPr>
          <p:nvPr/>
        </p:nvSpPr>
        <p:spPr bwMode="auto">
          <a:xfrm>
            <a:off x="2571736" y="2500306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196"/>
          <p:cNvSpPr>
            <a:spLocks noChangeShapeType="1"/>
          </p:cNvSpPr>
          <p:nvPr/>
        </p:nvSpPr>
        <p:spPr bwMode="auto">
          <a:xfrm>
            <a:off x="4143372" y="2500306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" name="Line 196"/>
          <p:cNvSpPr>
            <a:spLocks noChangeShapeType="1"/>
          </p:cNvSpPr>
          <p:nvPr/>
        </p:nvSpPr>
        <p:spPr bwMode="auto">
          <a:xfrm>
            <a:off x="2357422" y="1928802"/>
            <a:ext cx="14287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" name="Text Box 193"/>
          <p:cNvSpPr txBox="1">
            <a:spLocks noChangeArrowheads="1"/>
          </p:cNvSpPr>
          <p:nvPr/>
        </p:nvSpPr>
        <p:spPr bwMode="auto">
          <a:xfrm>
            <a:off x="1428728" y="2214554"/>
            <a:ext cx="294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i="1" dirty="0" smtClean="0">
                <a:latin typeface="Times New Roman" pitchFamily="18" charset="0"/>
              </a:rPr>
              <a:t>C</a:t>
            </a:r>
            <a:endParaRPr lang="en-US" sz="2400" i="1" dirty="0">
              <a:latin typeface="Times New Roman" pitchFamily="18" charset="0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>
            <a:off x="1785918" y="2500306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714876" y="2500306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429256" y="2500306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643438" y="3643314"/>
            <a:ext cx="4219575" cy="2238374"/>
            <a:chOff x="4224338" y="3405188"/>
            <a:chExt cx="4638675" cy="2476500"/>
          </a:xfrm>
        </p:grpSpPr>
        <p:sp>
          <p:nvSpPr>
            <p:cNvPr id="51" name="Line 250"/>
            <p:cNvSpPr>
              <a:spLocks noChangeShapeType="1"/>
            </p:cNvSpPr>
            <p:nvPr/>
          </p:nvSpPr>
          <p:spPr bwMode="auto">
            <a:xfrm flipV="1">
              <a:off x="6580133" y="4219575"/>
              <a:ext cx="477891" cy="589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2" name="Line 257"/>
            <p:cNvSpPr>
              <a:spLocks noChangeShapeType="1"/>
            </p:cNvSpPr>
            <p:nvPr/>
          </p:nvSpPr>
          <p:spPr bwMode="auto">
            <a:xfrm flipH="1" flipV="1">
              <a:off x="5886448" y="4238622"/>
              <a:ext cx="495301" cy="552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3" name="Text Box 259"/>
            <p:cNvSpPr txBox="1">
              <a:spLocks noChangeArrowheads="1"/>
            </p:cNvSpPr>
            <p:nvPr/>
          </p:nvSpPr>
          <p:spPr bwMode="auto">
            <a:xfrm>
              <a:off x="6291254" y="4943477"/>
              <a:ext cx="584587" cy="6900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2813">
                <a:buFont typeface="Wingdings" pitchFamily="2" charset="2"/>
                <a:buNone/>
              </a:pPr>
              <a:r>
                <a:rPr lang="pl-PL" sz="2400" i="1" dirty="0">
                  <a:latin typeface="Times New Roman" pitchFamily="18" charset="0"/>
                </a:rPr>
                <a:t>C</a:t>
              </a:r>
              <a:endParaRPr lang="en-US" sz="2400" i="1" dirty="0">
                <a:latin typeface="Times New Roman" pitchFamily="18" charset="0"/>
              </a:endParaRPr>
            </a:p>
          </p:txBody>
        </p:sp>
        <p:sp>
          <p:nvSpPr>
            <p:cNvPr id="54" name="Rectangle 242"/>
            <p:cNvSpPr>
              <a:spLocks noChangeArrowheads="1"/>
            </p:cNvSpPr>
            <p:nvPr/>
          </p:nvSpPr>
          <p:spPr bwMode="auto">
            <a:xfrm>
              <a:off x="6415083" y="4824424"/>
              <a:ext cx="134168" cy="134168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grpSp>
          <p:nvGrpSpPr>
            <p:cNvPr id="55" name="Group 59"/>
            <p:cNvGrpSpPr/>
            <p:nvPr/>
          </p:nvGrpSpPr>
          <p:grpSpPr>
            <a:xfrm>
              <a:off x="5395890" y="3900500"/>
              <a:ext cx="516159" cy="461665"/>
              <a:chOff x="471465" y="1871675"/>
              <a:chExt cx="516159" cy="461665"/>
            </a:xfrm>
          </p:grpSpPr>
          <p:sp>
            <p:nvSpPr>
              <p:cNvPr id="61" name="Oval 246"/>
              <p:cNvSpPr>
                <a:spLocks noChangeArrowheads="1"/>
              </p:cNvSpPr>
              <p:nvPr/>
            </p:nvSpPr>
            <p:spPr bwMode="auto">
              <a:xfrm>
                <a:off x="853456" y="2060248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Text Box 258"/>
              <p:cNvSpPr txBox="1">
                <a:spLocks noChangeArrowheads="1"/>
              </p:cNvSpPr>
              <p:nvPr/>
            </p:nvSpPr>
            <p:spPr bwMode="auto">
              <a:xfrm>
                <a:off x="471465" y="1871675"/>
                <a:ext cx="41436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A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56" name="Group 62"/>
            <p:cNvGrpSpPr/>
            <p:nvPr/>
          </p:nvGrpSpPr>
          <p:grpSpPr>
            <a:xfrm>
              <a:off x="7081833" y="3895737"/>
              <a:ext cx="528642" cy="466713"/>
              <a:chOff x="3814758" y="3571887"/>
              <a:chExt cx="528642" cy="466713"/>
            </a:xfrm>
          </p:grpSpPr>
          <p:sp>
            <p:nvSpPr>
              <p:cNvPr id="59" name="Text Box 260"/>
              <p:cNvSpPr txBox="1">
                <a:spLocks noChangeArrowheads="1"/>
              </p:cNvSpPr>
              <p:nvPr/>
            </p:nvSpPr>
            <p:spPr bwMode="auto">
              <a:xfrm>
                <a:off x="3971919" y="3571887"/>
                <a:ext cx="371481" cy="4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defTabSz="912813">
                  <a:buFont typeface="Wingdings" pitchFamily="2" charset="2"/>
                  <a:buNone/>
                </a:pPr>
                <a:r>
                  <a:rPr lang="pl-PL" sz="2400" i="1" dirty="0">
                    <a:latin typeface="Times New Roman" pitchFamily="18" charset="0"/>
                  </a:rPr>
                  <a:t>B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60" name="Oval 244"/>
              <p:cNvSpPr>
                <a:spLocks noChangeArrowheads="1"/>
              </p:cNvSpPr>
              <p:nvPr/>
            </p:nvSpPr>
            <p:spPr bwMode="auto">
              <a:xfrm>
                <a:off x="3814758" y="3738574"/>
                <a:ext cx="134168" cy="134168"/>
              </a:xfrm>
              <a:prstGeom prst="ellipse">
                <a:avLst/>
              </a:prstGeom>
              <a:solidFill>
                <a:srgbClr val="EFF9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57" name="Picture 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224338" y="3405188"/>
              <a:ext cx="463867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234113" y="5491163"/>
              <a:ext cx="5429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78621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T-protocol ND impossibility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(general case)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dirty="0" smtClean="0"/>
              <a:t>T-protocol solving ND </a:t>
            </a:r>
            <a:r>
              <a:rPr lang="en-US" sz="2800" dirty="0" smtClean="0"/>
              <a:t>(restricted case)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TL-protocol solving 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(general case)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713" y="2209800"/>
            <a:ext cx="6886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71480"/>
            <a:ext cx="2009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1571612"/>
            <a:ext cx="3523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Temporal packet leash: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T-protocol solving ND			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43306" y="4429132"/>
            <a:ext cx="100013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43306" y="4429132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72198" y="4429132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78621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T-protocol ND impossibility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(general case)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T-protocol solving ND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(restricted case)</a:t>
            </a:r>
          </a:p>
          <a:p>
            <a:endParaRPr lang="en-US" dirty="0" smtClean="0"/>
          </a:p>
          <a:p>
            <a:r>
              <a:rPr lang="en-US" dirty="0" smtClean="0"/>
              <a:t>TL-protocol solving ND </a:t>
            </a:r>
            <a:r>
              <a:rPr lang="en-US" sz="2800" dirty="0" smtClean="0"/>
              <a:t>(general case)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TL-protocol solving ND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500174"/>
            <a:ext cx="452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“Geo-Temporal” packet leash:</a:t>
            </a:r>
            <a:endParaRPr lang="en-US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5" y="2257425"/>
            <a:ext cx="72199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57554" y="4429132"/>
            <a:ext cx="100013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3438" y="4429132"/>
            <a:ext cx="100013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7554" y="4429132"/>
            <a:ext cx="228601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29388" y="4429132"/>
            <a:ext cx="164307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714356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 of Neighbor Discovery in wireless networks for two general classes of protocols</a:t>
            </a:r>
          </a:p>
          <a:p>
            <a:endParaRPr lang="en-US" dirty="0" smtClean="0"/>
          </a:p>
          <a:p>
            <a:r>
              <a:rPr lang="en-US" dirty="0" smtClean="0"/>
              <a:t>T-protocols can solve ND  </a:t>
            </a:r>
            <a:r>
              <a:rPr lang="en-US" dirty="0" err="1" smtClean="0"/>
              <a:t>iff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TL-protocols can solve ND if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86124"/>
            <a:ext cx="2009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572008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Problems with proposed protocols:</a:t>
            </a:r>
          </a:p>
          <a:p>
            <a:pPr lvl="1"/>
            <a:r>
              <a:rPr lang="en-US" dirty="0" smtClean="0"/>
              <a:t>require synchronized clocks</a:t>
            </a:r>
          </a:p>
          <a:p>
            <a:pPr lvl="1"/>
            <a:r>
              <a:rPr lang="en-US" dirty="0" smtClean="0"/>
              <a:t>require very accurate time measurements</a:t>
            </a:r>
          </a:p>
          <a:p>
            <a:pPr lvl="1"/>
            <a:r>
              <a:rPr lang="en-US" dirty="0" smtClean="0"/>
              <a:t>require line-of-sight communication (TL)</a:t>
            </a:r>
          </a:p>
          <a:p>
            <a:pPr lvl="1"/>
            <a:r>
              <a:rPr lang="en-US" dirty="0" smtClean="0"/>
              <a:t>require secure location (TL)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Reasoning about a wider range of protocols</a:t>
            </a:r>
          </a:p>
          <a:p>
            <a:pPr lvl="1"/>
            <a:r>
              <a:rPr lang="en-US" dirty="0" smtClean="0"/>
              <a:t>e.g. Challenge-Response schemes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Multi-party </a:t>
            </a:r>
            <a:r>
              <a:rPr lang="en-US" dirty="0" smtClean="0"/>
              <a:t>ND?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Moving closer to the physical layer</a:t>
            </a:r>
          </a:p>
          <a:p>
            <a:pPr lvl="1"/>
            <a:r>
              <a:rPr lang="en-US" dirty="0" smtClean="0"/>
              <a:t> 		         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929198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Naïve Neighbor Discovery</a:t>
            </a:r>
            <a:endParaRPr lang="en-US" dirty="0"/>
          </a:p>
        </p:txBody>
      </p:sp>
      <p:sp>
        <p:nvSpPr>
          <p:cNvPr id="4" name="Oval 19"/>
          <p:cNvSpPr>
            <a:spLocks noChangeArrowheads="1"/>
          </p:cNvSpPr>
          <p:nvPr/>
        </p:nvSpPr>
        <p:spPr bwMode="auto">
          <a:xfrm>
            <a:off x="6207360" y="2994691"/>
            <a:ext cx="232617" cy="2326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643042" y="2827054"/>
            <a:ext cx="754433" cy="584687"/>
            <a:chOff x="1484" y="1918"/>
            <a:chExt cx="360" cy="279"/>
          </a:xfrm>
        </p:grpSpPr>
        <p:sp>
          <p:nvSpPr>
            <p:cNvPr id="6" name="Oval 18"/>
            <p:cNvSpPr>
              <a:spLocks noChangeArrowheads="1"/>
            </p:cNvSpPr>
            <p:nvPr/>
          </p:nvSpPr>
          <p:spPr bwMode="auto">
            <a:xfrm>
              <a:off x="1733" y="2002"/>
              <a:ext cx="111" cy="1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/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1484" y="1918"/>
              <a:ext cx="20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200" b="1"/>
                <a:t>A</a:t>
              </a:r>
              <a:endParaRPr lang="en-US" sz="3200" b="1" dirty="0"/>
            </a:p>
          </p:txBody>
        </p:sp>
      </p:grp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6483985" y="2808181"/>
            <a:ext cx="4154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/>
              <a:t>B</a:t>
            </a:r>
            <a:endParaRPr lang="en-US" sz="3200" b="1" dirty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2554649" y="3109952"/>
            <a:ext cx="351439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3200" dirty="0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286116" y="2428868"/>
            <a:ext cx="184858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/>
              <a:t>“</a:t>
            </a:r>
            <a:r>
              <a:rPr lang="pl-PL" sz="3200" b="1" dirty="0" smtClean="0"/>
              <a:t>A</a:t>
            </a:r>
            <a:r>
              <a:rPr lang="en-US" sz="3200" b="1" dirty="0" smtClean="0"/>
              <a:t>: </a:t>
            </a:r>
            <a:r>
              <a:rPr lang="pl-PL" sz="3200" dirty="0" smtClean="0"/>
              <a:t>Hello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3429000"/>
            <a:ext cx="235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</a:t>
            </a:r>
            <a:r>
              <a:rPr lang="en-US" sz="2800" dirty="0" smtClean="0"/>
              <a:t>is a neighbor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ND: relay attack</a:t>
            </a:r>
            <a:endParaRPr lang="en-US" dirty="0"/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4147627" y="3732760"/>
            <a:ext cx="286518" cy="286518"/>
          </a:xfrm>
          <a:prstGeom prst="ellipse">
            <a:avLst/>
          </a:prstGeom>
          <a:solidFill>
            <a:srgbClr val="FF090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071934" y="4038047"/>
            <a:ext cx="4283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C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979300" y="1894920"/>
            <a:ext cx="784704" cy="645315"/>
            <a:chOff x="3662" y="1909"/>
            <a:chExt cx="304" cy="250"/>
          </a:xfrm>
        </p:grpSpPr>
        <p:sp>
          <p:nvSpPr>
            <p:cNvPr id="7" name="Oval 27"/>
            <p:cNvSpPr>
              <a:spLocks noChangeArrowheads="1"/>
            </p:cNvSpPr>
            <p:nvPr/>
          </p:nvSpPr>
          <p:spPr bwMode="auto">
            <a:xfrm>
              <a:off x="3662" y="1998"/>
              <a:ext cx="111" cy="1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 dirty="0"/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3794" y="1909"/>
              <a:ext cx="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600" b="1"/>
                <a:t>B</a:t>
              </a:r>
              <a:endParaRPr lang="en-US" sz="3600" b="1" dirty="0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1357290" y="1918150"/>
            <a:ext cx="929251" cy="645315"/>
            <a:chOff x="1484" y="1918"/>
            <a:chExt cx="360" cy="250"/>
          </a:xfrm>
        </p:grpSpPr>
        <p:sp>
          <p:nvSpPr>
            <p:cNvPr id="10" name="Oval 31"/>
            <p:cNvSpPr>
              <a:spLocks noChangeArrowheads="1"/>
            </p:cNvSpPr>
            <p:nvPr/>
          </p:nvSpPr>
          <p:spPr bwMode="auto">
            <a:xfrm>
              <a:off x="1733" y="2002"/>
              <a:ext cx="111" cy="1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 dirty="0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1484" y="1918"/>
              <a:ext cx="1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600" b="1" dirty="0"/>
                <a:t>A</a:t>
              </a:r>
              <a:endParaRPr lang="en-US" sz="36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2177124">
            <a:off x="2315584" y="2361051"/>
            <a:ext cx="1796943" cy="1413116"/>
            <a:chOff x="1673265" y="3725483"/>
            <a:chExt cx="1796943" cy="1413116"/>
          </a:xfrm>
        </p:grpSpPr>
        <p:sp>
          <p:nvSpPr>
            <p:cNvPr id="13" name="Line 34"/>
            <p:cNvSpPr>
              <a:spLocks noChangeShapeType="1"/>
            </p:cNvSpPr>
            <p:nvPr/>
          </p:nvSpPr>
          <p:spPr bwMode="auto">
            <a:xfrm rot="19300360">
              <a:off x="1673265" y="3725483"/>
              <a:ext cx="1796943" cy="1413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 sz="3600" dirty="0"/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1732094" y="3776568"/>
              <a:ext cx="1639097" cy="5239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pl-PL" sz="2800" b="1" dirty="0" smtClean="0"/>
                <a:t>A</a:t>
              </a:r>
              <a:r>
                <a:rPr lang="en-US" sz="2800" b="1" dirty="0" smtClean="0"/>
                <a:t>: </a:t>
              </a:r>
              <a:r>
                <a:rPr lang="pl-PL" sz="2800" dirty="0" smtClean="0"/>
                <a:t>Hello</a:t>
              </a:r>
              <a:r>
                <a:rPr lang="en-US" sz="2800" dirty="0" smtClean="0"/>
                <a:t>”</a:t>
              </a:r>
              <a:endParaRPr lang="en-US" sz="28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92074" y="2537849"/>
            <a:ext cx="235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</a:t>
            </a:r>
            <a:r>
              <a:rPr lang="en-US" sz="2800" dirty="0" smtClean="0"/>
              <a:t>is a neighbor</a:t>
            </a:r>
            <a:endParaRPr lang="en-US" sz="2800" b="1" dirty="0"/>
          </a:p>
        </p:txBody>
      </p:sp>
      <p:grpSp>
        <p:nvGrpSpPr>
          <p:cNvPr id="23" name="Group 22"/>
          <p:cNvGrpSpPr/>
          <p:nvPr/>
        </p:nvGrpSpPr>
        <p:grpSpPr>
          <a:xfrm rot="19943128">
            <a:off x="4704270" y="2262507"/>
            <a:ext cx="2164351" cy="1693691"/>
            <a:chOff x="1429974" y="3586795"/>
            <a:chExt cx="2164351" cy="1693691"/>
          </a:xfrm>
        </p:grpSpPr>
        <p:sp>
          <p:nvSpPr>
            <p:cNvPr id="24" name="Line 34"/>
            <p:cNvSpPr>
              <a:spLocks noChangeShapeType="1"/>
            </p:cNvSpPr>
            <p:nvPr/>
          </p:nvSpPr>
          <p:spPr bwMode="auto">
            <a:xfrm rot="19300360">
              <a:off x="1429974" y="3586795"/>
              <a:ext cx="2164351" cy="16936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 sz="3600" dirty="0"/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1732094" y="3776568"/>
              <a:ext cx="1639097" cy="5239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pl-PL" sz="2800" b="1" dirty="0" smtClean="0"/>
                <a:t>A</a:t>
              </a:r>
              <a:r>
                <a:rPr lang="en-US" sz="2800" b="1" dirty="0" smtClean="0"/>
                <a:t>: </a:t>
              </a:r>
              <a:r>
                <a:rPr lang="pl-PL" sz="2800" dirty="0" smtClean="0"/>
                <a:t>Hello</a:t>
              </a:r>
              <a:r>
                <a:rPr lang="en-US" sz="2800" dirty="0" smtClean="0"/>
                <a:t>”</a:t>
              </a:r>
              <a:endParaRPr lang="en-US" sz="28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4348" y="2571744"/>
            <a:ext cx="7429552" cy="2747681"/>
            <a:chOff x="714348" y="2571744"/>
            <a:chExt cx="7429552" cy="2747681"/>
          </a:xfrm>
        </p:grpSpPr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714348" y="4857760"/>
              <a:ext cx="214314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PHY preamble</a:t>
              </a:r>
              <a:endParaRPr lang="en-US" sz="2400" dirty="0"/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2857488" y="4857760"/>
              <a:ext cx="1857388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  MAC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A</a:t>
              </a:r>
              <a:r>
                <a:rPr lang="en-US" sz="2400" dirty="0" smtClean="0"/>
                <a:t>  …</a:t>
              </a:r>
              <a:endParaRPr lang="en-US" sz="2400" dirty="0"/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4714876" y="4857760"/>
              <a:ext cx="142876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  IP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A</a:t>
              </a:r>
              <a:r>
                <a:rPr lang="en-US" sz="2400" dirty="0" smtClean="0"/>
                <a:t>  …</a:t>
              </a:r>
              <a:endParaRPr lang="en-US" sz="2400" dirty="0"/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6500826" y="4857760"/>
              <a:ext cx="1357322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“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A</a:t>
              </a:r>
              <a:r>
                <a:rPr lang="en-US" sz="2400" b="1" dirty="0" smtClean="0"/>
                <a:t>:</a:t>
              </a:r>
              <a:r>
                <a:rPr lang="en-US" sz="2400" dirty="0" smtClean="0"/>
                <a:t>Hello”</a:t>
              </a:r>
              <a:endParaRPr lang="en-US" sz="2400" dirty="0"/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7858148" y="4857760"/>
              <a:ext cx="285752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6143636" y="4857760"/>
              <a:ext cx="35719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 flipH="1">
              <a:off x="6179355" y="2893215"/>
              <a:ext cx="2286016" cy="1643074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714375" y="3371850"/>
              <a:ext cx="4586288" cy="1476375"/>
            </a:xfrm>
            <a:custGeom>
              <a:avLst/>
              <a:gdLst>
                <a:gd name="connsiteX0" fmla="*/ 4314825 w 4586288"/>
                <a:gd name="connsiteY0" fmla="*/ 0 h 1476375"/>
                <a:gd name="connsiteX1" fmla="*/ 3867150 w 4586288"/>
                <a:gd name="connsiteY1" fmla="*/ 828675 h 1476375"/>
                <a:gd name="connsiteX2" fmla="*/ 0 w 4586288"/>
                <a:gd name="connsiteY2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6288" h="1476375">
                  <a:moveTo>
                    <a:pt x="4314825" y="0"/>
                  </a:moveTo>
                  <a:cubicBezTo>
                    <a:pt x="4450556" y="291306"/>
                    <a:pt x="4586288" y="582612"/>
                    <a:pt x="3867150" y="828675"/>
                  </a:cubicBezTo>
                  <a:cubicBezTo>
                    <a:pt x="3148012" y="1074738"/>
                    <a:pt x="1574006" y="1275556"/>
                    <a:pt x="0" y="1476375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14348" y="2500306"/>
            <a:ext cx="7429552" cy="2819119"/>
            <a:chOff x="714348" y="2500306"/>
            <a:chExt cx="7429552" cy="2819119"/>
          </a:xfrm>
        </p:grpSpPr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714348" y="4857760"/>
              <a:ext cx="214314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PHY preamble</a:t>
              </a:r>
              <a:endParaRPr lang="en-US" sz="2400" dirty="0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2857488" y="4857760"/>
              <a:ext cx="1857388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  MAC </a:t>
              </a:r>
              <a:r>
                <a:rPr lang="en-US" sz="2400" b="1" dirty="0" smtClean="0"/>
                <a:t>A</a:t>
              </a:r>
              <a:r>
                <a:rPr lang="en-US" sz="2400" dirty="0" smtClean="0"/>
                <a:t>  …</a:t>
              </a:r>
              <a:endParaRPr lang="en-US" sz="2400" dirty="0"/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4714876" y="4857760"/>
              <a:ext cx="142876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  IP </a:t>
              </a:r>
              <a:r>
                <a:rPr lang="en-US" sz="2400" b="1" dirty="0" smtClean="0"/>
                <a:t>A</a:t>
              </a:r>
              <a:r>
                <a:rPr lang="en-US" sz="2400" dirty="0" smtClean="0"/>
                <a:t>  …</a:t>
              </a:r>
              <a:endParaRPr lang="en-US" sz="2400" dirty="0"/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6500826" y="4857760"/>
              <a:ext cx="1357322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“</a:t>
              </a:r>
              <a:r>
                <a:rPr lang="en-US" sz="2400" b="1" dirty="0" smtClean="0"/>
                <a:t>A:</a:t>
              </a:r>
              <a:r>
                <a:rPr lang="en-US" sz="2400" dirty="0" smtClean="0"/>
                <a:t>Hello”</a:t>
              </a:r>
              <a:endParaRPr lang="en-US" sz="2400" dirty="0"/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7858148" y="4857760"/>
              <a:ext cx="285752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6143636" y="4857760"/>
              <a:ext cx="35719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500034" y="2714620"/>
              <a:ext cx="2357454" cy="1928826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/>
            <p:cNvSpPr/>
            <p:nvPr/>
          </p:nvSpPr>
          <p:spPr>
            <a:xfrm>
              <a:off x="3714744" y="3429000"/>
              <a:ext cx="4391025" cy="1428760"/>
            </a:xfrm>
            <a:custGeom>
              <a:avLst/>
              <a:gdLst>
                <a:gd name="connsiteX0" fmla="*/ 219075 w 4391025"/>
                <a:gd name="connsiteY0" fmla="*/ 0 h 1400175"/>
                <a:gd name="connsiteX1" fmla="*/ 695325 w 4391025"/>
                <a:gd name="connsiteY1" fmla="*/ 714375 h 1400175"/>
                <a:gd name="connsiteX2" fmla="*/ 4391025 w 4391025"/>
                <a:gd name="connsiteY2" fmla="*/ 1400175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91025" h="1400175">
                  <a:moveTo>
                    <a:pt x="219075" y="0"/>
                  </a:moveTo>
                  <a:cubicBezTo>
                    <a:pt x="109537" y="240506"/>
                    <a:pt x="0" y="481013"/>
                    <a:pt x="695325" y="714375"/>
                  </a:cubicBezTo>
                  <a:cubicBezTo>
                    <a:pt x="1390650" y="947737"/>
                    <a:pt x="2890837" y="1173956"/>
                    <a:pt x="4391025" y="1400175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in ad-hoc networks:</a:t>
            </a:r>
            <a:br>
              <a:rPr lang="en-US" dirty="0" smtClean="0"/>
            </a:br>
            <a:r>
              <a:rPr lang="en-US" dirty="0" smtClean="0"/>
              <a:t>Violation of ND</a:t>
            </a:r>
            <a:endParaRPr lang="en-US" dirty="0"/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4" name="Oval 19"/>
          <p:cNvSpPr>
            <a:spLocks noChangeAspect="1" noChangeArrowheads="1"/>
          </p:cNvSpPr>
          <p:nvPr/>
        </p:nvSpPr>
        <p:spPr bwMode="auto">
          <a:xfrm>
            <a:off x="4214810" y="37147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Oval 20"/>
          <p:cNvSpPr>
            <a:spLocks noChangeAspect="1" noChangeArrowheads="1"/>
          </p:cNvSpPr>
          <p:nvPr/>
        </p:nvSpPr>
        <p:spPr bwMode="auto">
          <a:xfrm>
            <a:off x="6391273" y="31543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Oval 21"/>
          <p:cNvSpPr>
            <a:spLocks noChangeAspect="1" noChangeArrowheads="1"/>
          </p:cNvSpPr>
          <p:nvPr/>
        </p:nvSpPr>
        <p:spPr bwMode="auto">
          <a:xfrm rot="1858211">
            <a:off x="3427410" y="5283202"/>
            <a:ext cx="166688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" name="Oval 22"/>
          <p:cNvSpPr>
            <a:spLocks noChangeAspect="1" noChangeArrowheads="1"/>
          </p:cNvSpPr>
          <p:nvPr/>
        </p:nvSpPr>
        <p:spPr bwMode="auto">
          <a:xfrm>
            <a:off x="2228848" y="3346452"/>
            <a:ext cx="166687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8" name="Oval 23"/>
          <p:cNvSpPr>
            <a:spLocks noChangeAspect="1" noChangeArrowheads="1"/>
          </p:cNvSpPr>
          <p:nvPr/>
        </p:nvSpPr>
        <p:spPr bwMode="auto">
          <a:xfrm>
            <a:off x="3254373" y="4308477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" name="Oval 24"/>
          <p:cNvSpPr>
            <a:spLocks noChangeAspect="1" noChangeArrowheads="1"/>
          </p:cNvSpPr>
          <p:nvPr/>
        </p:nvSpPr>
        <p:spPr bwMode="auto">
          <a:xfrm>
            <a:off x="1576385" y="5184777"/>
            <a:ext cx="166688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" name="Oval 25"/>
          <p:cNvSpPr>
            <a:spLocks noChangeAspect="1" noChangeArrowheads="1"/>
          </p:cNvSpPr>
          <p:nvPr/>
        </p:nvSpPr>
        <p:spPr bwMode="auto">
          <a:xfrm rot="20189127">
            <a:off x="1090610" y="4333877"/>
            <a:ext cx="166688" cy="174625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" name="Oval 26"/>
          <p:cNvSpPr>
            <a:spLocks noChangeAspect="1" noChangeArrowheads="1"/>
          </p:cNvSpPr>
          <p:nvPr/>
        </p:nvSpPr>
        <p:spPr bwMode="auto">
          <a:xfrm>
            <a:off x="3605210" y="26479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" name="Oval 27"/>
          <p:cNvSpPr>
            <a:spLocks noChangeAspect="1" noChangeArrowheads="1"/>
          </p:cNvSpPr>
          <p:nvPr/>
        </p:nvSpPr>
        <p:spPr bwMode="auto">
          <a:xfrm>
            <a:off x="4811710" y="4672015"/>
            <a:ext cx="168275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Oval 28"/>
          <p:cNvSpPr>
            <a:spLocks noChangeAspect="1" noChangeArrowheads="1"/>
          </p:cNvSpPr>
          <p:nvPr/>
        </p:nvSpPr>
        <p:spPr bwMode="auto">
          <a:xfrm>
            <a:off x="7323135" y="40195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4" name="Oval 29"/>
          <p:cNvSpPr>
            <a:spLocks noChangeAspect="1" noChangeArrowheads="1"/>
          </p:cNvSpPr>
          <p:nvPr/>
        </p:nvSpPr>
        <p:spPr bwMode="auto">
          <a:xfrm>
            <a:off x="6881810" y="24193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5" name="Oval 30"/>
          <p:cNvSpPr>
            <a:spLocks noChangeAspect="1" noChangeArrowheads="1"/>
          </p:cNvSpPr>
          <p:nvPr/>
        </p:nvSpPr>
        <p:spPr bwMode="auto">
          <a:xfrm>
            <a:off x="4900610" y="2571752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" name="Oval 31"/>
          <p:cNvSpPr>
            <a:spLocks noChangeAspect="1" noChangeArrowheads="1"/>
          </p:cNvSpPr>
          <p:nvPr/>
        </p:nvSpPr>
        <p:spPr bwMode="auto">
          <a:xfrm>
            <a:off x="1389060" y="2671765"/>
            <a:ext cx="168275" cy="173037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7" name="Oval 32"/>
          <p:cNvSpPr>
            <a:spLocks noChangeAspect="1" noChangeArrowheads="1"/>
          </p:cNvSpPr>
          <p:nvPr/>
        </p:nvSpPr>
        <p:spPr bwMode="auto">
          <a:xfrm>
            <a:off x="8162923" y="31543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88" name="AutoShape 33"/>
          <p:cNvCxnSpPr>
            <a:cxnSpLocks noChangeShapeType="1"/>
            <a:stCxn id="80" idx="6"/>
            <a:endCxn id="77" idx="3"/>
          </p:cNvCxnSpPr>
          <p:nvPr/>
        </p:nvCxnSpPr>
        <p:spPr bwMode="auto">
          <a:xfrm flipV="1">
            <a:off x="1249360" y="3492502"/>
            <a:ext cx="1004888" cy="890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9" name="AutoShape 36"/>
          <p:cNvCxnSpPr>
            <a:cxnSpLocks noChangeShapeType="1"/>
            <a:stCxn id="86" idx="4"/>
            <a:endCxn id="80" idx="7"/>
          </p:cNvCxnSpPr>
          <p:nvPr/>
        </p:nvCxnSpPr>
        <p:spPr bwMode="auto">
          <a:xfrm flipH="1">
            <a:off x="1203323" y="2844802"/>
            <a:ext cx="269875" cy="149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" name="AutoShape 37"/>
          <p:cNvCxnSpPr>
            <a:cxnSpLocks noChangeShapeType="1"/>
            <a:stCxn id="80" idx="4"/>
            <a:endCxn id="79" idx="1"/>
          </p:cNvCxnSpPr>
          <p:nvPr/>
        </p:nvCxnSpPr>
        <p:spPr bwMode="auto">
          <a:xfrm rot="16200000" flipH="1">
            <a:off x="1050476" y="4659565"/>
            <a:ext cx="708634" cy="3920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" name="AutoShape 38"/>
          <p:cNvCxnSpPr>
            <a:cxnSpLocks noChangeShapeType="1"/>
            <a:stCxn id="79" idx="7"/>
            <a:endCxn id="78" idx="3"/>
          </p:cNvCxnSpPr>
          <p:nvPr/>
        </p:nvCxnSpPr>
        <p:spPr bwMode="auto">
          <a:xfrm flipV="1">
            <a:off x="1719260" y="4454527"/>
            <a:ext cx="1558925" cy="755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2" name="AutoShape 39"/>
          <p:cNvCxnSpPr>
            <a:cxnSpLocks noChangeShapeType="1"/>
            <a:stCxn id="79" idx="6"/>
            <a:endCxn id="76" idx="3"/>
          </p:cNvCxnSpPr>
          <p:nvPr/>
        </p:nvCxnSpPr>
        <p:spPr bwMode="auto">
          <a:xfrm>
            <a:off x="1743073" y="5270502"/>
            <a:ext cx="1685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3" name="AutoShape 40"/>
          <p:cNvCxnSpPr>
            <a:cxnSpLocks noChangeShapeType="1"/>
            <a:stCxn id="78" idx="4"/>
            <a:endCxn id="76" idx="1"/>
          </p:cNvCxnSpPr>
          <p:nvPr/>
        </p:nvCxnSpPr>
        <p:spPr bwMode="auto">
          <a:xfrm>
            <a:off x="3338510" y="4479927"/>
            <a:ext cx="152400" cy="804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4" name="AutoShape 42"/>
          <p:cNvCxnSpPr>
            <a:cxnSpLocks noChangeShapeType="1"/>
            <a:stCxn id="76" idx="7"/>
            <a:endCxn id="82" idx="3"/>
          </p:cNvCxnSpPr>
          <p:nvPr/>
        </p:nvCxnSpPr>
        <p:spPr bwMode="auto">
          <a:xfrm flipV="1">
            <a:off x="3592510" y="4818065"/>
            <a:ext cx="1244600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" name="AutoShape 43"/>
          <p:cNvCxnSpPr>
            <a:cxnSpLocks noChangeShapeType="1"/>
            <a:stCxn id="74" idx="4"/>
            <a:endCxn id="82" idx="0"/>
          </p:cNvCxnSpPr>
          <p:nvPr/>
        </p:nvCxnSpPr>
        <p:spPr bwMode="auto">
          <a:xfrm>
            <a:off x="4298948" y="3887790"/>
            <a:ext cx="596900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6" name="AutoShape 45"/>
          <p:cNvCxnSpPr>
            <a:cxnSpLocks noChangeShapeType="1"/>
            <a:stCxn id="85" idx="5"/>
            <a:endCxn id="75" idx="1"/>
          </p:cNvCxnSpPr>
          <p:nvPr/>
        </p:nvCxnSpPr>
        <p:spPr bwMode="auto">
          <a:xfrm>
            <a:off x="5043485" y="2719390"/>
            <a:ext cx="13716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7" name="AutoShape 46"/>
          <p:cNvCxnSpPr>
            <a:cxnSpLocks noChangeShapeType="1"/>
            <a:stCxn id="75" idx="5"/>
            <a:endCxn id="83" idx="1"/>
          </p:cNvCxnSpPr>
          <p:nvPr/>
        </p:nvCxnSpPr>
        <p:spPr bwMode="auto">
          <a:xfrm>
            <a:off x="6532560" y="3300415"/>
            <a:ext cx="815975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9" name="AutoShape 47"/>
          <p:cNvCxnSpPr>
            <a:cxnSpLocks noChangeShapeType="1"/>
            <a:stCxn id="116" idx="7"/>
            <a:endCxn id="83" idx="3"/>
          </p:cNvCxnSpPr>
          <p:nvPr/>
        </p:nvCxnSpPr>
        <p:spPr bwMode="auto">
          <a:xfrm flipV="1">
            <a:off x="6178548" y="4167190"/>
            <a:ext cx="1168400" cy="601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0" name="AutoShape 49"/>
          <p:cNvCxnSpPr>
            <a:cxnSpLocks noChangeShapeType="1"/>
            <a:stCxn id="81" idx="3"/>
            <a:endCxn id="77" idx="7"/>
          </p:cNvCxnSpPr>
          <p:nvPr/>
        </p:nvCxnSpPr>
        <p:spPr bwMode="auto">
          <a:xfrm flipH="1">
            <a:off x="2371723" y="2795590"/>
            <a:ext cx="125730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" name="AutoShape 48"/>
          <p:cNvCxnSpPr>
            <a:cxnSpLocks noChangeShapeType="1"/>
            <a:stCxn id="85" idx="6"/>
            <a:endCxn id="84" idx="2"/>
          </p:cNvCxnSpPr>
          <p:nvPr/>
        </p:nvCxnSpPr>
        <p:spPr bwMode="auto">
          <a:xfrm flipV="1">
            <a:off x="5067298" y="2505871"/>
            <a:ext cx="181451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2" name="AutoShape 50"/>
          <p:cNvCxnSpPr>
            <a:cxnSpLocks noChangeShapeType="1"/>
            <a:stCxn id="86" idx="6"/>
            <a:endCxn id="81" idx="2"/>
          </p:cNvCxnSpPr>
          <p:nvPr/>
        </p:nvCxnSpPr>
        <p:spPr bwMode="auto">
          <a:xfrm flipV="1">
            <a:off x="1557335" y="2734471"/>
            <a:ext cx="2047875" cy="23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" name="AutoShape 51"/>
          <p:cNvCxnSpPr>
            <a:cxnSpLocks noChangeShapeType="1"/>
            <a:stCxn id="81" idx="5"/>
            <a:endCxn id="74" idx="1"/>
          </p:cNvCxnSpPr>
          <p:nvPr/>
        </p:nvCxnSpPr>
        <p:spPr bwMode="auto">
          <a:xfrm>
            <a:off x="3748085" y="2795590"/>
            <a:ext cx="490538" cy="944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" name="AutoShape 53"/>
          <p:cNvCxnSpPr>
            <a:cxnSpLocks noChangeShapeType="1"/>
            <a:stCxn id="84" idx="5"/>
            <a:endCxn id="87" idx="1"/>
          </p:cNvCxnSpPr>
          <p:nvPr/>
        </p:nvCxnSpPr>
        <p:spPr bwMode="auto">
          <a:xfrm>
            <a:off x="7024685" y="2566990"/>
            <a:ext cx="11620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" name="AutoShape 54"/>
          <p:cNvCxnSpPr>
            <a:cxnSpLocks noChangeShapeType="1"/>
            <a:stCxn id="83" idx="7"/>
            <a:endCxn id="87" idx="3"/>
          </p:cNvCxnSpPr>
          <p:nvPr/>
        </p:nvCxnSpPr>
        <p:spPr bwMode="auto">
          <a:xfrm flipV="1">
            <a:off x="7464423" y="3300415"/>
            <a:ext cx="72390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" name="AutoShape 55"/>
          <p:cNvCxnSpPr>
            <a:cxnSpLocks noChangeShapeType="1"/>
            <a:stCxn id="75" idx="6"/>
            <a:endCxn id="87" idx="2"/>
          </p:cNvCxnSpPr>
          <p:nvPr/>
        </p:nvCxnSpPr>
        <p:spPr bwMode="auto">
          <a:xfrm>
            <a:off x="6557960" y="3238502"/>
            <a:ext cx="1604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" name="AutoShape 56"/>
          <p:cNvCxnSpPr>
            <a:cxnSpLocks noChangeShapeType="1"/>
            <a:stCxn id="78" idx="7"/>
            <a:endCxn id="74" idx="2"/>
          </p:cNvCxnSpPr>
          <p:nvPr/>
        </p:nvCxnSpPr>
        <p:spPr bwMode="auto">
          <a:xfrm flipV="1">
            <a:off x="3397248" y="3802065"/>
            <a:ext cx="817562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8" name="Oval 57"/>
          <p:cNvSpPr>
            <a:spLocks noChangeAspect="1" noChangeArrowheads="1"/>
          </p:cNvSpPr>
          <p:nvPr/>
        </p:nvSpPr>
        <p:spPr bwMode="auto">
          <a:xfrm>
            <a:off x="8162923" y="4500565"/>
            <a:ext cx="166687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" name="Oval 58"/>
          <p:cNvSpPr>
            <a:spLocks noChangeAspect="1" noChangeArrowheads="1"/>
          </p:cNvSpPr>
          <p:nvPr/>
        </p:nvSpPr>
        <p:spPr bwMode="auto">
          <a:xfrm>
            <a:off x="7408860" y="5038727"/>
            <a:ext cx="166688" cy="17303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10" name="AutoShape 59"/>
          <p:cNvCxnSpPr>
            <a:cxnSpLocks noChangeShapeType="1"/>
            <a:stCxn id="83" idx="4"/>
            <a:endCxn id="109" idx="0"/>
          </p:cNvCxnSpPr>
          <p:nvPr/>
        </p:nvCxnSpPr>
        <p:spPr bwMode="auto">
          <a:xfrm>
            <a:off x="7407273" y="4192590"/>
            <a:ext cx="85725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" name="AutoShape 60"/>
          <p:cNvCxnSpPr>
            <a:cxnSpLocks noChangeShapeType="1"/>
            <a:stCxn id="87" idx="4"/>
            <a:endCxn id="108" idx="0"/>
          </p:cNvCxnSpPr>
          <p:nvPr/>
        </p:nvCxnSpPr>
        <p:spPr bwMode="auto">
          <a:xfrm>
            <a:off x="8245473" y="3325815"/>
            <a:ext cx="0" cy="1174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" name="AutoShape 61"/>
          <p:cNvCxnSpPr>
            <a:cxnSpLocks noChangeShapeType="1"/>
            <a:stCxn id="109" idx="7"/>
            <a:endCxn id="108" idx="3"/>
          </p:cNvCxnSpPr>
          <p:nvPr/>
        </p:nvCxnSpPr>
        <p:spPr bwMode="auto">
          <a:xfrm flipV="1">
            <a:off x="7551735" y="4646615"/>
            <a:ext cx="635000" cy="417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" name="AutoShape 62"/>
          <p:cNvCxnSpPr>
            <a:cxnSpLocks noChangeShapeType="1"/>
            <a:stCxn id="116" idx="5"/>
            <a:endCxn id="109" idx="2"/>
          </p:cNvCxnSpPr>
          <p:nvPr/>
        </p:nvCxnSpPr>
        <p:spPr bwMode="auto">
          <a:xfrm>
            <a:off x="6178548" y="4889502"/>
            <a:ext cx="1230312" cy="23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" name="Text Box 68"/>
          <p:cNvSpPr txBox="1">
            <a:spLocks noChangeArrowheads="1"/>
          </p:cNvSpPr>
          <p:nvPr/>
        </p:nvSpPr>
        <p:spPr bwMode="auto">
          <a:xfrm>
            <a:off x="6756398" y="1935165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15" name="Text Box 69"/>
          <p:cNvSpPr txBox="1">
            <a:spLocks noChangeArrowheads="1"/>
          </p:cNvSpPr>
          <p:nvPr/>
        </p:nvSpPr>
        <p:spPr bwMode="auto">
          <a:xfrm>
            <a:off x="1282698" y="2151065"/>
            <a:ext cx="4187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16" name="Oval 70"/>
          <p:cNvSpPr>
            <a:spLocks noChangeAspect="1" noChangeArrowheads="1"/>
          </p:cNvSpPr>
          <p:nvPr/>
        </p:nvSpPr>
        <p:spPr bwMode="auto">
          <a:xfrm>
            <a:off x="6035673" y="4743452"/>
            <a:ext cx="168275" cy="17145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17" name="AutoShape 34"/>
          <p:cNvCxnSpPr>
            <a:cxnSpLocks noChangeShapeType="1"/>
            <a:stCxn id="77" idx="5"/>
            <a:endCxn id="78" idx="1"/>
          </p:cNvCxnSpPr>
          <p:nvPr/>
        </p:nvCxnSpPr>
        <p:spPr bwMode="auto">
          <a:xfrm rot="16200000" flipH="1">
            <a:off x="2405236" y="3460037"/>
            <a:ext cx="839436" cy="907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" name="AutoShape 35"/>
          <p:cNvCxnSpPr>
            <a:cxnSpLocks noChangeShapeType="1"/>
            <a:stCxn id="86" idx="5"/>
            <a:endCxn id="77" idx="1"/>
          </p:cNvCxnSpPr>
          <p:nvPr/>
        </p:nvCxnSpPr>
        <p:spPr bwMode="auto">
          <a:xfrm rot="16200000" flipH="1">
            <a:off x="1616809" y="2735343"/>
            <a:ext cx="552332" cy="7205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78" idx="6"/>
            <a:endCxn id="82" idx="2"/>
          </p:cNvCxnSpPr>
          <p:nvPr/>
        </p:nvCxnSpPr>
        <p:spPr bwMode="auto">
          <a:xfrm>
            <a:off x="3421060" y="4394202"/>
            <a:ext cx="139065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" name="AutoShape 44"/>
          <p:cNvCxnSpPr>
            <a:cxnSpLocks noChangeShapeType="1"/>
            <a:stCxn id="116" idx="0"/>
            <a:endCxn id="75" idx="4"/>
          </p:cNvCxnSpPr>
          <p:nvPr/>
        </p:nvCxnSpPr>
        <p:spPr bwMode="auto">
          <a:xfrm rot="5400000" flipH="1" flipV="1">
            <a:off x="5588396" y="3857231"/>
            <a:ext cx="1417637" cy="3548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" name="AutoShape 52"/>
          <p:cNvCxnSpPr>
            <a:cxnSpLocks noChangeShapeType="1"/>
            <a:stCxn id="75" idx="7"/>
            <a:endCxn id="84" idx="3"/>
          </p:cNvCxnSpPr>
          <p:nvPr/>
        </p:nvCxnSpPr>
        <p:spPr bwMode="auto">
          <a:xfrm rot="5400000" flipH="1" flipV="1">
            <a:off x="6413673" y="2686925"/>
            <a:ext cx="612424" cy="3726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" name="AutoShape 71"/>
          <p:cNvCxnSpPr>
            <a:cxnSpLocks noChangeShapeType="1"/>
            <a:stCxn id="82" idx="6"/>
            <a:endCxn id="116" idx="2"/>
          </p:cNvCxnSpPr>
          <p:nvPr/>
        </p:nvCxnSpPr>
        <p:spPr bwMode="auto">
          <a:xfrm>
            <a:off x="4979985" y="4757740"/>
            <a:ext cx="1055688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" name="Text Box 69"/>
          <p:cNvSpPr txBox="1">
            <a:spLocks noChangeArrowheads="1"/>
          </p:cNvSpPr>
          <p:nvPr/>
        </p:nvSpPr>
        <p:spPr bwMode="auto">
          <a:xfrm>
            <a:off x="3500430" y="2143116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1532691" y="2567049"/>
            <a:ext cx="5373530" cy="2262128"/>
            <a:chOff x="1532691" y="2567049"/>
            <a:chExt cx="5373530" cy="2262128"/>
          </a:xfrm>
        </p:grpSpPr>
        <p:cxnSp>
          <p:nvCxnSpPr>
            <p:cNvPr id="126" name="Straight Connector 125"/>
            <p:cNvCxnSpPr>
              <a:stCxn id="86" idx="5"/>
              <a:endCxn id="77" idx="1"/>
            </p:cNvCxnSpPr>
            <p:nvPr/>
          </p:nvCxnSpPr>
          <p:spPr>
            <a:xfrm rot="16200000" flipH="1">
              <a:off x="1616809" y="2735343"/>
              <a:ext cx="552332" cy="7205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77" idx="5"/>
              <a:endCxn id="78" idx="1"/>
            </p:cNvCxnSpPr>
            <p:nvPr/>
          </p:nvCxnSpPr>
          <p:spPr>
            <a:xfrm rot="16200000" flipH="1">
              <a:off x="2405236" y="3460037"/>
              <a:ext cx="839436" cy="9076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78" idx="6"/>
              <a:endCxn id="82" idx="2"/>
            </p:cNvCxnSpPr>
            <p:nvPr/>
          </p:nvCxnSpPr>
          <p:spPr>
            <a:xfrm>
              <a:off x="3421060" y="4394202"/>
              <a:ext cx="1390650" cy="3635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82" idx="6"/>
              <a:endCxn id="116" idx="2"/>
            </p:cNvCxnSpPr>
            <p:nvPr/>
          </p:nvCxnSpPr>
          <p:spPr>
            <a:xfrm>
              <a:off x="4979985" y="4757740"/>
              <a:ext cx="1055688" cy="714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16" idx="0"/>
              <a:endCxn id="75" idx="4"/>
            </p:cNvCxnSpPr>
            <p:nvPr/>
          </p:nvCxnSpPr>
          <p:spPr>
            <a:xfrm rot="5400000" flipH="1" flipV="1">
              <a:off x="5588396" y="3857231"/>
              <a:ext cx="1417637" cy="3548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84" idx="3"/>
              <a:endCxn id="75" idx="7"/>
            </p:cNvCxnSpPr>
            <p:nvPr/>
          </p:nvCxnSpPr>
          <p:spPr>
            <a:xfrm rot="5400000">
              <a:off x="6413673" y="2686925"/>
              <a:ext cx="612424" cy="3726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 Box 69"/>
          <p:cNvSpPr txBox="1">
            <a:spLocks noChangeArrowheads="1"/>
          </p:cNvSpPr>
          <p:nvPr/>
        </p:nvSpPr>
        <p:spPr bwMode="auto">
          <a:xfrm>
            <a:off x="4786314" y="2071678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1557335" y="2505871"/>
            <a:ext cx="5324475" cy="252413"/>
            <a:chOff x="1557335" y="2505871"/>
            <a:chExt cx="5324475" cy="252413"/>
          </a:xfrm>
        </p:grpSpPr>
        <p:cxnSp>
          <p:nvCxnSpPr>
            <p:cNvPr id="137" name="Straight Connector 136"/>
            <p:cNvCxnSpPr>
              <a:stCxn id="86" idx="6"/>
              <a:endCxn id="81" idx="2"/>
            </p:cNvCxnSpPr>
            <p:nvPr/>
          </p:nvCxnSpPr>
          <p:spPr>
            <a:xfrm flipV="1">
              <a:off x="1557335" y="2734471"/>
              <a:ext cx="2047875" cy="2381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84" idx="2"/>
              <a:endCxn id="85" idx="6"/>
            </p:cNvCxnSpPr>
            <p:nvPr/>
          </p:nvCxnSpPr>
          <p:spPr>
            <a:xfrm rot="10800000" flipV="1">
              <a:off x="5067298" y="2505871"/>
              <a:ext cx="1814512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910010" y="2714620"/>
            <a:ext cx="914400" cy="738190"/>
            <a:chOff x="3910010" y="2714620"/>
            <a:chExt cx="914400" cy="738190"/>
          </a:xfrm>
        </p:grpSpPr>
        <p:sp>
          <p:nvSpPr>
            <p:cNvPr id="134" name="Text Box 66"/>
            <p:cNvSpPr txBox="1">
              <a:spLocks noChangeArrowheads="1"/>
            </p:cNvSpPr>
            <p:nvPr/>
          </p:nvSpPr>
          <p:spPr bwMode="auto">
            <a:xfrm>
              <a:off x="4286248" y="2928934"/>
              <a:ext cx="498475" cy="523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M</a:t>
              </a:r>
            </a:p>
          </p:txBody>
        </p:sp>
        <p:sp>
          <p:nvSpPr>
            <p:cNvPr id="135" name="Freeform 67"/>
            <p:cNvSpPr>
              <a:spLocks/>
            </p:cNvSpPr>
            <p:nvPr/>
          </p:nvSpPr>
          <p:spPr bwMode="auto">
            <a:xfrm>
              <a:off x="3910010" y="2724152"/>
              <a:ext cx="914400" cy="76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8"/>
                </a:cxn>
                <a:cxn ang="0">
                  <a:pos x="576" y="0"/>
                </a:cxn>
              </a:cxnLst>
              <a:rect l="0" t="0" r="r" b="b"/>
              <a:pathLst>
                <a:path w="576" h="48">
                  <a:moveTo>
                    <a:pt x="0" y="0"/>
                  </a:moveTo>
                  <a:cubicBezTo>
                    <a:pt x="96" y="24"/>
                    <a:pt x="192" y="48"/>
                    <a:pt x="288" y="48"/>
                  </a:cubicBezTo>
                  <a:cubicBezTo>
                    <a:pt x="384" y="48"/>
                    <a:pt x="480" y="24"/>
                    <a:pt x="576" y="0"/>
                  </a:cubicBezTo>
                </a:path>
              </a:pathLst>
            </a:custGeom>
            <a:noFill/>
            <a:ln w="38100" cap="flat">
              <a:solidFill>
                <a:srgbClr val="FF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57686" y="2714620"/>
              <a:ext cx="142876" cy="14287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in ad-hoc networks:</a:t>
            </a:r>
            <a:br>
              <a:rPr lang="en-US" dirty="0" smtClean="0"/>
            </a:br>
            <a:r>
              <a:rPr lang="en-US" dirty="0" smtClean="0"/>
              <a:t>Violation of ND</a:t>
            </a:r>
            <a:endParaRPr lang="en-US" dirty="0"/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572264" y="6286520"/>
            <a:ext cx="2133600" cy="365125"/>
          </a:xfrm>
        </p:spPr>
        <p:txBody>
          <a:bodyPr/>
          <a:lstStyle/>
          <a:p>
            <a:fld id="{2DA85B93-9471-4801-9077-5AE3F4F8416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491" name="Group 490"/>
          <p:cNvGrpSpPr/>
          <p:nvPr/>
        </p:nvGrpSpPr>
        <p:grpSpPr>
          <a:xfrm>
            <a:off x="500034" y="1857364"/>
            <a:ext cx="8308788" cy="4000528"/>
            <a:chOff x="1039813" y="2184400"/>
            <a:chExt cx="6553200" cy="3071813"/>
          </a:xfrm>
        </p:grpSpPr>
        <p:sp>
          <p:nvSpPr>
            <p:cNvPr id="490" name="Freeform 489"/>
            <p:cNvSpPr/>
            <p:nvPr/>
          </p:nvSpPr>
          <p:spPr>
            <a:xfrm>
              <a:off x="1039813" y="2184400"/>
              <a:ext cx="2706687" cy="2779712"/>
            </a:xfrm>
            <a:custGeom>
              <a:avLst/>
              <a:gdLst>
                <a:gd name="connsiteX0" fmla="*/ 1960562 w 2706687"/>
                <a:gd name="connsiteY0" fmla="*/ 358775 h 2779712"/>
                <a:gd name="connsiteX1" fmla="*/ 2674937 w 2706687"/>
                <a:gd name="connsiteY1" fmla="*/ 1444625 h 2779712"/>
                <a:gd name="connsiteX2" fmla="*/ 2151062 w 2706687"/>
                <a:gd name="connsiteY2" fmla="*/ 2559050 h 2779712"/>
                <a:gd name="connsiteX3" fmla="*/ 522287 w 2706687"/>
                <a:gd name="connsiteY3" fmla="*/ 2416175 h 2779712"/>
                <a:gd name="connsiteX4" fmla="*/ 122237 w 2706687"/>
                <a:gd name="connsiteY4" fmla="*/ 377825 h 2779712"/>
                <a:gd name="connsiteX5" fmla="*/ 1255712 w 2706687"/>
                <a:gd name="connsiteY5" fmla="*/ 149225 h 2779712"/>
                <a:gd name="connsiteX6" fmla="*/ 1960562 w 2706687"/>
                <a:gd name="connsiteY6" fmla="*/ 358775 h 27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6687" h="2779712">
                  <a:moveTo>
                    <a:pt x="1960562" y="358775"/>
                  </a:moveTo>
                  <a:cubicBezTo>
                    <a:pt x="2197099" y="574675"/>
                    <a:pt x="2643187" y="1077913"/>
                    <a:pt x="2674937" y="1444625"/>
                  </a:cubicBezTo>
                  <a:cubicBezTo>
                    <a:pt x="2706687" y="1811338"/>
                    <a:pt x="2509837" y="2397125"/>
                    <a:pt x="2151062" y="2559050"/>
                  </a:cubicBezTo>
                  <a:cubicBezTo>
                    <a:pt x="1792287" y="2720975"/>
                    <a:pt x="860424" y="2779712"/>
                    <a:pt x="522287" y="2416175"/>
                  </a:cubicBezTo>
                  <a:cubicBezTo>
                    <a:pt x="184150" y="2052638"/>
                    <a:pt x="0" y="755650"/>
                    <a:pt x="122237" y="377825"/>
                  </a:cubicBezTo>
                  <a:cubicBezTo>
                    <a:pt x="244475" y="0"/>
                    <a:pt x="950912" y="153987"/>
                    <a:pt x="1255712" y="149225"/>
                  </a:cubicBezTo>
                  <a:cubicBezTo>
                    <a:pt x="1560512" y="144463"/>
                    <a:pt x="1724025" y="142875"/>
                    <a:pt x="1960562" y="35877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4746625" y="2317750"/>
              <a:ext cx="2846388" cy="2938463"/>
            </a:xfrm>
            <a:custGeom>
              <a:avLst/>
              <a:gdLst>
                <a:gd name="connsiteX0" fmla="*/ 215900 w 2846388"/>
                <a:gd name="connsiteY0" fmla="*/ 492125 h 2938463"/>
                <a:gd name="connsiteX1" fmla="*/ 396875 w 2846388"/>
                <a:gd name="connsiteY1" fmla="*/ 1739900 h 2938463"/>
                <a:gd name="connsiteX2" fmla="*/ 349250 w 2846388"/>
                <a:gd name="connsiteY2" fmla="*/ 2501900 h 2938463"/>
                <a:gd name="connsiteX3" fmla="*/ 2492375 w 2846388"/>
                <a:gd name="connsiteY3" fmla="*/ 2587625 h 2938463"/>
                <a:gd name="connsiteX4" fmla="*/ 2473325 w 2846388"/>
                <a:gd name="connsiteY4" fmla="*/ 396875 h 2938463"/>
                <a:gd name="connsiteX5" fmla="*/ 1625600 w 2846388"/>
                <a:gd name="connsiteY5" fmla="*/ 206375 h 2938463"/>
                <a:gd name="connsiteX6" fmla="*/ 215900 w 2846388"/>
                <a:gd name="connsiteY6" fmla="*/ 492125 h 293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6388" h="2938463">
                  <a:moveTo>
                    <a:pt x="215900" y="492125"/>
                  </a:moveTo>
                  <a:cubicBezTo>
                    <a:pt x="11113" y="747712"/>
                    <a:pt x="374650" y="1404937"/>
                    <a:pt x="396875" y="1739900"/>
                  </a:cubicBezTo>
                  <a:cubicBezTo>
                    <a:pt x="419100" y="2074863"/>
                    <a:pt x="0" y="2360613"/>
                    <a:pt x="349250" y="2501900"/>
                  </a:cubicBezTo>
                  <a:cubicBezTo>
                    <a:pt x="698500" y="2643187"/>
                    <a:pt x="2138363" y="2938463"/>
                    <a:pt x="2492375" y="2587625"/>
                  </a:cubicBezTo>
                  <a:cubicBezTo>
                    <a:pt x="2846388" y="2236788"/>
                    <a:pt x="2617787" y="793750"/>
                    <a:pt x="2473325" y="396875"/>
                  </a:cubicBezTo>
                  <a:cubicBezTo>
                    <a:pt x="2328863" y="0"/>
                    <a:pt x="2001837" y="185738"/>
                    <a:pt x="1625600" y="206375"/>
                  </a:cubicBezTo>
                  <a:cubicBezTo>
                    <a:pt x="1249363" y="227012"/>
                    <a:pt x="420687" y="236538"/>
                    <a:pt x="215900" y="49212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942845" y="2361815"/>
            <a:ext cx="7437305" cy="2939933"/>
            <a:chOff x="1389061" y="2571744"/>
            <a:chExt cx="5865855" cy="2257433"/>
          </a:xfrm>
        </p:grpSpPr>
        <p:sp>
          <p:nvSpPr>
            <p:cNvPr id="71" name="Oval 31"/>
            <p:cNvSpPr>
              <a:spLocks noChangeAspect="1" noChangeArrowheads="1"/>
            </p:cNvSpPr>
            <p:nvPr/>
          </p:nvSpPr>
          <p:spPr bwMode="auto">
            <a:xfrm>
              <a:off x="1389061" y="2671765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31"/>
            <p:cNvSpPr>
              <a:spLocks noChangeAspect="1" noChangeArrowheads="1"/>
            </p:cNvSpPr>
            <p:nvPr/>
          </p:nvSpPr>
          <p:spPr bwMode="auto">
            <a:xfrm>
              <a:off x="1643042" y="321468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31"/>
            <p:cNvSpPr>
              <a:spLocks noChangeAspect="1" noChangeArrowheads="1"/>
            </p:cNvSpPr>
            <p:nvPr/>
          </p:nvSpPr>
          <p:spPr bwMode="auto">
            <a:xfrm>
              <a:off x="1928794" y="278605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3" name="Oval 31"/>
            <p:cNvSpPr>
              <a:spLocks noChangeAspect="1" noChangeArrowheads="1"/>
            </p:cNvSpPr>
            <p:nvPr/>
          </p:nvSpPr>
          <p:spPr bwMode="auto">
            <a:xfrm>
              <a:off x="2071670" y="342900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5" name="Oval 31"/>
            <p:cNvSpPr>
              <a:spLocks noChangeAspect="1" noChangeArrowheads="1"/>
            </p:cNvSpPr>
            <p:nvPr/>
          </p:nvSpPr>
          <p:spPr bwMode="auto">
            <a:xfrm>
              <a:off x="2214546" y="257174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" name="Oval 31"/>
            <p:cNvSpPr>
              <a:spLocks noChangeAspect="1" noChangeArrowheads="1"/>
            </p:cNvSpPr>
            <p:nvPr/>
          </p:nvSpPr>
          <p:spPr bwMode="auto">
            <a:xfrm>
              <a:off x="2428860" y="378619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9" name="Oval 31"/>
            <p:cNvSpPr>
              <a:spLocks noChangeAspect="1" noChangeArrowheads="1"/>
            </p:cNvSpPr>
            <p:nvPr/>
          </p:nvSpPr>
          <p:spPr bwMode="auto">
            <a:xfrm>
              <a:off x="2428860" y="300037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" name="Oval 31"/>
            <p:cNvSpPr>
              <a:spLocks noChangeAspect="1" noChangeArrowheads="1"/>
            </p:cNvSpPr>
            <p:nvPr/>
          </p:nvSpPr>
          <p:spPr bwMode="auto">
            <a:xfrm>
              <a:off x="2714612" y="342900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1" name="Oval 31"/>
            <p:cNvSpPr>
              <a:spLocks noChangeAspect="1" noChangeArrowheads="1"/>
            </p:cNvSpPr>
            <p:nvPr/>
          </p:nvSpPr>
          <p:spPr bwMode="auto">
            <a:xfrm>
              <a:off x="3071802" y="385762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2" name="Oval 31"/>
            <p:cNvSpPr>
              <a:spLocks noChangeAspect="1" noChangeArrowheads="1"/>
            </p:cNvSpPr>
            <p:nvPr/>
          </p:nvSpPr>
          <p:spPr bwMode="auto">
            <a:xfrm>
              <a:off x="2714612" y="392906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5" name="Oval 31"/>
            <p:cNvSpPr>
              <a:spLocks noChangeAspect="1" noChangeArrowheads="1"/>
            </p:cNvSpPr>
            <p:nvPr/>
          </p:nvSpPr>
          <p:spPr bwMode="auto">
            <a:xfrm>
              <a:off x="1714480" y="364331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6" name="Oval 31"/>
            <p:cNvSpPr>
              <a:spLocks noChangeAspect="1" noChangeArrowheads="1"/>
            </p:cNvSpPr>
            <p:nvPr/>
          </p:nvSpPr>
          <p:spPr bwMode="auto">
            <a:xfrm>
              <a:off x="2071670" y="400050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31"/>
            <p:cNvSpPr>
              <a:spLocks noChangeAspect="1" noChangeArrowheads="1"/>
            </p:cNvSpPr>
            <p:nvPr/>
          </p:nvSpPr>
          <p:spPr bwMode="auto">
            <a:xfrm>
              <a:off x="3071802" y="285749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31"/>
            <p:cNvSpPr>
              <a:spLocks noChangeAspect="1" noChangeArrowheads="1"/>
            </p:cNvSpPr>
            <p:nvPr/>
          </p:nvSpPr>
          <p:spPr bwMode="auto">
            <a:xfrm>
              <a:off x="4286248" y="357187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31"/>
            <p:cNvSpPr>
              <a:spLocks noChangeAspect="1" noChangeArrowheads="1"/>
            </p:cNvSpPr>
            <p:nvPr/>
          </p:nvSpPr>
          <p:spPr bwMode="auto">
            <a:xfrm>
              <a:off x="3428992" y="350043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0" name="Oval 31"/>
            <p:cNvSpPr>
              <a:spLocks noChangeAspect="1" noChangeArrowheads="1"/>
            </p:cNvSpPr>
            <p:nvPr/>
          </p:nvSpPr>
          <p:spPr bwMode="auto">
            <a:xfrm>
              <a:off x="3929058" y="321468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1" name="Oval 31"/>
            <p:cNvSpPr>
              <a:spLocks noChangeAspect="1" noChangeArrowheads="1"/>
            </p:cNvSpPr>
            <p:nvPr/>
          </p:nvSpPr>
          <p:spPr bwMode="auto">
            <a:xfrm>
              <a:off x="3714744" y="400050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2" name="Oval 31"/>
            <p:cNvSpPr>
              <a:spLocks noChangeAspect="1" noChangeArrowheads="1"/>
            </p:cNvSpPr>
            <p:nvPr/>
          </p:nvSpPr>
          <p:spPr bwMode="auto">
            <a:xfrm>
              <a:off x="4000496" y="371475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" name="Oval 31"/>
            <p:cNvSpPr>
              <a:spLocks noChangeAspect="1" noChangeArrowheads="1"/>
            </p:cNvSpPr>
            <p:nvPr/>
          </p:nvSpPr>
          <p:spPr bwMode="auto">
            <a:xfrm>
              <a:off x="4572000" y="407194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" name="Oval 31"/>
            <p:cNvSpPr>
              <a:spLocks noChangeAspect="1" noChangeArrowheads="1"/>
            </p:cNvSpPr>
            <p:nvPr/>
          </p:nvSpPr>
          <p:spPr bwMode="auto">
            <a:xfrm>
              <a:off x="4143372" y="435769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Oval 31"/>
            <p:cNvSpPr>
              <a:spLocks noChangeAspect="1" noChangeArrowheads="1"/>
            </p:cNvSpPr>
            <p:nvPr/>
          </p:nvSpPr>
          <p:spPr bwMode="auto">
            <a:xfrm>
              <a:off x="4786314" y="364331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6" name="Oval 31"/>
            <p:cNvSpPr>
              <a:spLocks noChangeAspect="1" noChangeArrowheads="1"/>
            </p:cNvSpPr>
            <p:nvPr/>
          </p:nvSpPr>
          <p:spPr bwMode="auto">
            <a:xfrm>
              <a:off x="5286380" y="457200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7" name="Oval 31"/>
            <p:cNvSpPr>
              <a:spLocks noChangeAspect="1" noChangeArrowheads="1"/>
            </p:cNvSpPr>
            <p:nvPr/>
          </p:nvSpPr>
          <p:spPr bwMode="auto">
            <a:xfrm>
              <a:off x="4786314" y="442913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8" name="Oval 31"/>
            <p:cNvSpPr>
              <a:spLocks noChangeAspect="1" noChangeArrowheads="1"/>
            </p:cNvSpPr>
            <p:nvPr/>
          </p:nvSpPr>
          <p:spPr bwMode="auto">
            <a:xfrm>
              <a:off x="5929322" y="385762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9" name="Oval 31"/>
            <p:cNvSpPr>
              <a:spLocks noChangeAspect="1" noChangeArrowheads="1"/>
            </p:cNvSpPr>
            <p:nvPr/>
          </p:nvSpPr>
          <p:spPr bwMode="auto">
            <a:xfrm>
              <a:off x="5929322" y="321468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0" name="Oval 31"/>
            <p:cNvSpPr>
              <a:spLocks noChangeAspect="1" noChangeArrowheads="1"/>
            </p:cNvSpPr>
            <p:nvPr/>
          </p:nvSpPr>
          <p:spPr bwMode="auto">
            <a:xfrm>
              <a:off x="6643702" y="435769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Oval 31"/>
            <p:cNvSpPr>
              <a:spLocks noChangeAspect="1" noChangeArrowheads="1"/>
            </p:cNvSpPr>
            <p:nvPr/>
          </p:nvSpPr>
          <p:spPr bwMode="auto">
            <a:xfrm>
              <a:off x="6357950" y="385762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2" name="Oval 31"/>
            <p:cNvSpPr>
              <a:spLocks noChangeAspect="1" noChangeArrowheads="1"/>
            </p:cNvSpPr>
            <p:nvPr/>
          </p:nvSpPr>
          <p:spPr bwMode="auto">
            <a:xfrm>
              <a:off x="6215074" y="357187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" name="Oval 31"/>
            <p:cNvSpPr>
              <a:spLocks noChangeAspect="1" noChangeArrowheads="1"/>
            </p:cNvSpPr>
            <p:nvPr/>
          </p:nvSpPr>
          <p:spPr bwMode="auto">
            <a:xfrm>
              <a:off x="5857884" y="442913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" name="Oval 31"/>
            <p:cNvSpPr>
              <a:spLocks noChangeAspect="1" noChangeArrowheads="1"/>
            </p:cNvSpPr>
            <p:nvPr/>
          </p:nvSpPr>
          <p:spPr bwMode="auto">
            <a:xfrm>
              <a:off x="5286380" y="414338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Oval 31"/>
            <p:cNvSpPr>
              <a:spLocks noChangeAspect="1" noChangeArrowheads="1"/>
            </p:cNvSpPr>
            <p:nvPr/>
          </p:nvSpPr>
          <p:spPr bwMode="auto">
            <a:xfrm>
              <a:off x="5500694" y="357187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Oval 31"/>
            <p:cNvSpPr>
              <a:spLocks noChangeAspect="1" noChangeArrowheads="1"/>
            </p:cNvSpPr>
            <p:nvPr/>
          </p:nvSpPr>
          <p:spPr bwMode="auto">
            <a:xfrm>
              <a:off x="5143504" y="292893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7" name="Oval 31"/>
            <p:cNvSpPr>
              <a:spLocks noChangeAspect="1" noChangeArrowheads="1"/>
            </p:cNvSpPr>
            <p:nvPr/>
          </p:nvSpPr>
          <p:spPr bwMode="auto">
            <a:xfrm>
              <a:off x="3143240" y="428625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8" name="Oval 31"/>
            <p:cNvSpPr>
              <a:spLocks noChangeAspect="1" noChangeArrowheads="1"/>
            </p:cNvSpPr>
            <p:nvPr/>
          </p:nvSpPr>
          <p:spPr bwMode="auto">
            <a:xfrm>
              <a:off x="4643438" y="300037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9" name="Oval 31"/>
            <p:cNvSpPr>
              <a:spLocks noChangeAspect="1" noChangeArrowheads="1"/>
            </p:cNvSpPr>
            <p:nvPr/>
          </p:nvSpPr>
          <p:spPr bwMode="auto">
            <a:xfrm>
              <a:off x="5643570" y="285749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0" name="Oval 31"/>
            <p:cNvSpPr>
              <a:spLocks noChangeAspect="1" noChangeArrowheads="1"/>
            </p:cNvSpPr>
            <p:nvPr/>
          </p:nvSpPr>
          <p:spPr bwMode="auto">
            <a:xfrm>
              <a:off x="6572264" y="314324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31"/>
            <p:cNvSpPr>
              <a:spLocks noChangeAspect="1" noChangeArrowheads="1"/>
            </p:cNvSpPr>
            <p:nvPr/>
          </p:nvSpPr>
          <p:spPr bwMode="auto">
            <a:xfrm>
              <a:off x="6143636" y="278605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2" name="Oval 31"/>
            <p:cNvSpPr>
              <a:spLocks noChangeAspect="1" noChangeArrowheads="1"/>
            </p:cNvSpPr>
            <p:nvPr/>
          </p:nvSpPr>
          <p:spPr bwMode="auto">
            <a:xfrm>
              <a:off x="6286512" y="471488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3" name="Oval 31"/>
            <p:cNvSpPr>
              <a:spLocks noChangeAspect="1" noChangeArrowheads="1"/>
            </p:cNvSpPr>
            <p:nvPr/>
          </p:nvSpPr>
          <p:spPr bwMode="auto">
            <a:xfrm>
              <a:off x="3643306" y="271462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" name="Oval 31"/>
            <p:cNvSpPr>
              <a:spLocks noChangeAspect="1" noChangeArrowheads="1"/>
            </p:cNvSpPr>
            <p:nvPr/>
          </p:nvSpPr>
          <p:spPr bwMode="auto">
            <a:xfrm>
              <a:off x="2428860" y="428625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5" name="Oval 31"/>
            <p:cNvSpPr>
              <a:spLocks noChangeAspect="1" noChangeArrowheads="1"/>
            </p:cNvSpPr>
            <p:nvPr/>
          </p:nvSpPr>
          <p:spPr bwMode="auto">
            <a:xfrm>
              <a:off x="1714480" y="414338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6" name="Oval 31"/>
            <p:cNvSpPr>
              <a:spLocks noChangeAspect="1" noChangeArrowheads="1"/>
            </p:cNvSpPr>
            <p:nvPr/>
          </p:nvSpPr>
          <p:spPr bwMode="auto">
            <a:xfrm>
              <a:off x="4286248" y="271462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7" name="Oval 31"/>
            <p:cNvSpPr>
              <a:spLocks noChangeAspect="1" noChangeArrowheads="1"/>
            </p:cNvSpPr>
            <p:nvPr/>
          </p:nvSpPr>
          <p:spPr bwMode="auto">
            <a:xfrm>
              <a:off x="3571868" y="4572008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8" name="Oval 31"/>
            <p:cNvSpPr>
              <a:spLocks noChangeAspect="1" noChangeArrowheads="1"/>
            </p:cNvSpPr>
            <p:nvPr/>
          </p:nvSpPr>
          <p:spPr bwMode="auto">
            <a:xfrm>
              <a:off x="6858016" y="364331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" name="Oval 31"/>
            <p:cNvSpPr>
              <a:spLocks noChangeAspect="1" noChangeArrowheads="1"/>
            </p:cNvSpPr>
            <p:nvPr/>
          </p:nvSpPr>
          <p:spPr bwMode="auto">
            <a:xfrm>
              <a:off x="7143768" y="414338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31"/>
            <p:cNvSpPr>
              <a:spLocks noChangeAspect="1" noChangeArrowheads="1"/>
            </p:cNvSpPr>
            <p:nvPr/>
          </p:nvSpPr>
          <p:spPr bwMode="auto">
            <a:xfrm>
              <a:off x="6858016" y="4714884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31"/>
            <p:cNvSpPr>
              <a:spLocks noChangeAspect="1" noChangeArrowheads="1"/>
            </p:cNvSpPr>
            <p:nvPr/>
          </p:nvSpPr>
          <p:spPr bwMode="auto">
            <a:xfrm>
              <a:off x="7072330" y="307181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31"/>
            <p:cNvSpPr>
              <a:spLocks noChangeAspect="1" noChangeArrowheads="1"/>
            </p:cNvSpPr>
            <p:nvPr/>
          </p:nvSpPr>
          <p:spPr bwMode="auto">
            <a:xfrm>
              <a:off x="2714612" y="4500570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3" name="Oval 31"/>
            <p:cNvSpPr>
              <a:spLocks noChangeAspect="1" noChangeArrowheads="1"/>
            </p:cNvSpPr>
            <p:nvPr/>
          </p:nvSpPr>
          <p:spPr bwMode="auto">
            <a:xfrm>
              <a:off x="1928794" y="442913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" name="Oval 31"/>
            <p:cNvSpPr>
              <a:spLocks noChangeAspect="1" noChangeArrowheads="1"/>
            </p:cNvSpPr>
            <p:nvPr/>
          </p:nvSpPr>
          <p:spPr bwMode="auto">
            <a:xfrm>
              <a:off x="6572264" y="2643182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5" name="Oval 31"/>
            <p:cNvSpPr>
              <a:spLocks noChangeAspect="1" noChangeArrowheads="1"/>
            </p:cNvSpPr>
            <p:nvPr/>
          </p:nvSpPr>
          <p:spPr bwMode="auto">
            <a:xfrm>
              <a:off x="4929190" y="3929066"/>
              <a:ext cx="111148" cy="114293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87" name="Straight Connector 186"/>
            <p:cNvCxnSpPr>
              <a:stCxn id="71" idx="6"/>
              <a:endCxn id="73" idx="2"/>
            </p:cNvCxnSpPr>
            <p:nvPr/>
          </p:nvCxnSpPr>
          <p:spPr>
            <a:xfrm>
              <a:off x="1500209" y="2728912"/>
              <a:ext cx="428585" cy="1142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71" idx="5"/>
              <a:endCxn id="72" idx="1"/>
            </p:cNvCxnSpPr>
            <p:nvPr/>
          </p:nvCxnSpPr>
          <p:spPr>
            <a:xfrm rot="16200000" flipH="1">
              <a:off x="1340573" y="2912678"/>
              <a:ext cx="462104" cy="1753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73" idx="3"/>
              <a:endCxn id="72" idx="0"/>
            </p:cNvCxnSpPr>
            <p:nvPr/>
          </p:nvCxnSpPr>
          <p:spPr>
            <a:xfrm rot="5400000">
              <a:off x="1656308" y="2925922"/>
              <a:ext cx="331073" cy="2464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72" idx="4"/>
              <a:endCxn id="145" idx="0"/>
            </p:cNvCxnSpPr>
            <p:nvPr/>
          </p:nvCxnSpPr>
          <p:spPr>
            <a:xfrm rot="16200000" flipH="1">
              <a:off x="1577168" y="3450427"/>
              <a:ext cx="314335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45" idx="4"/>
              <a:endCxn id="175" idx="0"/>
            </p:cNvCxnSpPr>
            <p:nvPr/>
          </p:nvCxnSpPr>
          <p:spPr>
            <a:xfrm rot="5400000">
              <a:off x="1577168" y="3950493"/>
              <a:ext cx="38577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73" idx="7"/>
              <a:endCxn id="125" idx="3"/>
            </p:cNvCxnSpPr>
            <p:nvPr/>
          </p:nvCxnSpPr>
          <p:spPr>
            <a:xfrm rot="5400000" flipH="1" flipV="1">
              <a:off x="2060496" y="2632469"/>
              <a:ext cx="133497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25" idx="5"/>
              <a:endCxn id="139" idx="0"/>
            </p:cNvCxnSpPr>
            <p:nvPr/>
          </p:nvCxnSpPr>
          <p:spPr>
            <a:xfrm rot="16200000" flipH="1">
              <a:off x="2231389" y="2747326"/>
              <a:ext cx="331073" cy="175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73" idx="6"/>
              <a:endCxn id="139" idx="1"/>
            </p:cNvCxnSpPr>
            <p:nvPr/>
          </p:nvCxnSpPr>
          <p:spPr>
            <a:xfrm>
              <a:off x="2039942" y="2843205"/>
              <a:ext cx="405195" cy="1739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72" idx="5"/>
              <a:endCxn id="123" idx="2"/>
            </p:cNvCxnSpPr>
            <p:nvPr/>
          </p:nvCxnSpPr>
          <p:spPr>
            <a:xfrm rot="16200000" flipH="1">
              <a:off x="1817838" y="3232315"/>
              <a:ext cx="173906" cy="3337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39" idx="4"/>
              <a:endCxn id="123" idx="7"/>
            </p:cNvCxnSpPr>
            <p:nvPr/>
          </p:nvCxnSpPr>
          <p:spPr>
            <a:xfrm rot="5400000">
              <a:off x="2159952" y="3121255"/>
              <a:ext cx="331073" cy="317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45" idx="6"/>
              <a:endCxn id="123" idx="3"/>
            </p:cNvCxnSpPr>
            <p:nvPr/>
          </p:nvCxnSpPr>
          <p:spPr>
            <a:xfrm flipV="1">
              <a:off x="1825628" y="3526555"/>
              <a:ext cx="262319" cy="173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75" idx="7"/>
              <a:endCxn id="146" idx="2"/>
            </p:cNvCxnSpPr>
            <p:nvPr/>
          </p:nvCxnSpPr>
          <p:spPr>
            <a:xfrm rot="5400000" flipH="1" flipV="1">
              <a:off x="1889277" y="3977726"/>
              <a:ext cx="102467" cy="262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146" idx="5"/>
              <a:endCxn id="174" idx="1"/>
            </p:cNvCxnSpPr>
            <p:nvPr/>
          </p:nvCxnSpPr>
          <p:spPr>
            <a:xfrm rot="16200000" flipH="1">
              <a:off x="2203372" y="4061228"/>
              <a:ext cx="204935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183" idx="5"/>
              <a:endCxn id="174" idx="3"/>
            </p:cNvCxnSpPr>
            <p:nvPr/>
          </p:nvCxnSpPr>
          <p:spPr>
            <a:xfrm rot="5400000" flipH="1" flipV="1">
              <a:off x="2162963" y="4244513"/>
              <a:ext cx="142876" cy="4214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174" idx="5"/>
              <a:endCxn id="182" idx="1"/>
            </p:cNvCxnSpPr>
            <p:nvPr/>
          </p:nvCxnSpPr>
          <p:spPr>
            <a:xfrm rot="16200000" flipH="1">
              <a:off x="2560562" y="4346980"/>
              <a:ext cx="133497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146" idx="6"/>
              <a:endCxn id="136" idx="3"/>
            </p:cNvCxnSpPr>
            <p:nvPr/>
          </p:nvCxnSpPr>
          <p:spPr>
            <a:xfrm flipV="1">
              <a:off x="2182818" y="3883745"/>
              <a:ext cx="262319" cy="173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136" idx="5"/>
              <a:endCxn id="142" idx="2"/>
            </p:cNvCxnSpPr>
            <p:nvPr/>
          </p:nvCxnSpPr>
          <p:spPr>
            <a:xfrm rot="16200000" flipH="1">
              <a:off x="2567937" y="3839538"/>
              <a:ext cx="102468" cy="190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174" idx="7"/>
              <a:endCxn id="142" idx="3"/>
            </p:cNvCxnSpPr>
            <p:nvPr/>
          </p:nvCxnSpPr>
          <p:spPr>
            <a:xfrm rot="5400000" flipH="1" flipV="1">
              <a:off x="2489124" y="4061229"/>
              <a:ext cx="276373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139" idx="5"/>
              <a:endCxn id="140" idx="1"/>
            </p:cNvCxnSpPr>
            <p:nvPr/>
          </p:nvCxnSpPr>
          <p:spPr>
            <a:xfrm rot="16200000" flipH="1">
              <a:off x="2453405" y="3168253"/>
              <a:ext cx="347811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140" idx="3"/>
              <a:endCxn id="136" idx="0"/>
            </p:cNvCxnSpPr>
            <p:nvPr/>
          </p:nvCxnSpPr>
          <p:spPr>
            <a:xfrm rot="5400000">
              <a:off x="2477845" y="3533145"/>
              <a:ext cx="259635" cy="2464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123" idx="5"/>
              <a:endCxn id="136" idx="1"/>
            </p:cNvCxnSpPr>
            <p:nvPr/>
          </p:nvCxnSpPr>
          <p:spPr>
            <a:xfrm rot="16200000" flipH="1">
              <a:off x="2167653" y="3525443"/>
              <a:ext cx="276373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stCxn id="123" idx="4"/>
              <a:endCxn id="146" idx="0"/>
            </p:cNvCxnSpPr>
            <p:nvPr/>
          </p:nvCxnSpPr>
          <p:spPr>
            <a:xfrm rot="5400000">
              <a:off x="1898639" y="3771898"/>
              <a:ext cx="45721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175" idx="4"/>
              <a:endCxn id="183" idx="1"/>
            </p:cNvCxnSpPr>
            <p:nvPr/>
          </p:nvCxnSpPr>
          <p:spPr>
            <a:xfrm rot="16200000" flipH="1">
              <a:off x="1763464" y="4264262"/>
              <a:ext cx="188197" cy="175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146" idx="4"/>
              <a:endCxn id="183" idx="0"/>
            </p:cNvCxnSpPr>
            <p:nvPr/>
          </p:nvCxnSpPr>
          <p:spPr>
            <a:xfrm rot="5400000">
              <a:off x="1898639" y="4200526"/>
              <a:ext cx="314335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142" idx="6"/>
              <a:endCxn id="141" idx="2"/>
            </p:cNvCxnSpPr>
            <p:nvPr/>
          </p:nvCxnSpPr>
          <p:spPr>
            <a:xfrm flipV="1">
              <a:off x="2825760" y="3914775"/>
              <a:ext cx="24604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140" idx="5"/>
              <a:endCxn id="141" idx="1"/>
            </p:cNvCxnSpPr>
            <p:nvPr/>
          </p:nvCxnSpPr>
          <p:spPr>
            <a:xfrm rot="16200000" flipH="1">
              <a:off x="2774876" y="3561162"/>
              <a:ext cx="347811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140" idx="4"/>
              <a:endCxn id="142" idx="0"/>
            </p:cNvCxnSpPr>
            <p:nvPr/>
          </p:nvCxnSpPr>
          <p:spPr>
            <a:xfrm rot="5400000">
              <a:off x="2577300" y="3736179"/>
              <a:ext cx="38577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182" idx="6"/>
              <a:endCxn id="167" idx="3"/>
            </p:cNvCxnSpPr>
            <p:nvPr/>
          </p:nvCxnSpPr>
          <p:spPr>
            <a:xfrm flipV="1">
              <a:off x="2825760" y="4383811"/>
              <a:ext cx="333757" cy="173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141" idx="4"/>
              <a:endCxn id="167" idx="0"/>
            </p:cNvCxnSpPr>
            <p:nvPr/>
          </p:nvCxnSpPr>
          <p:spPr>
            <a:xfrm rot="16200000" flipH="1">
              <a:off x="3005928" y="4093369"/>
              <a:ext cx="314335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142" idx="5"/>
              <a:endCxn id="167" idx="1"/>
            </p:cNvCxnSpPr>
            <p:nvPr/>
          </p:nvCxnSpPr>
          <p:spPr>
            <a:xfrm rot="16200000" flipH="1">
              <a:off x="2846314" y="3989790"/>
              <a:ext cx="276373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136" idx="4"/>
              <a:endCxn id="174" idx="0"/>
            </p:cNvCxnSpPr>
            <p:nvPr/>
          </p:nvCxnSpPr>
          <p:spPr>
            <a:xfrm rot="5400000">
              <a:off x="2291548" y="4093369"/>
              <a:ext cx="38577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139" idx="6"/>
              <a:endCxn id="147" idx="2"/>
            </p:cNvCxnSpPr>
            <p:nvPr/>
          </p:nvCxnSpPr>
          <p:spPr>
            <a:xfrm flipV="1">
              <a:off x="2540008" y="2914643"/>
              <a:ext cx="53179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140" idx="7"/>
              <a:endCxn id="147" idx="3"/>
            </p:cNvCxnSpPr>
            <p:nvPr/>
          </p:nvCxnSpPr>
          <p:spPr>
            <a:xfrm rot="5400000" flipH="1" flipV="1">
              <a:off x="2703438" y="3061097"/>
              <a:ext cx="490687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167" idx="5"/>
              <a:endCxn id="177" idx="1"/>
            </p:cNvCxnSpPr>
            <p:nvPr/>
          </p:nvCxnSpPr>
          <p:spPr>
            <a:xfrm rot="16200000" flipH="1">
              <a:off x="3310661" y="4311261"/>
              <a:ext cx="204935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stCxn id="177" idx="6"/>
              <a:endCxn id="154" idx="2"/>
            </p:cNvCxnSpPr>
            <p:nvPr/>
          </p:nvCxnSpPr>
          <p:spPr>
            <a:xfrm flipV="1">
              <a:off x="3683016" y="4414841"/>
              <a:ext cx="46035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154" idx="6"/>
              <a:endCxn id="157" idx="2"/>
            </p:cNvCxnSpPr>
            <p:nvPr/>
          </p:nvCxnSpPr>
          <p:spPr>
            <a:xfrm>
              <a:off x="4254520" y="4414841"/>
              <a:ext cx="53179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157" idx="6"/>
              <a:endCxn id="156" idx="2"/>
            </p:cNvCxnSpPr>
            <p:nvPr/>
          </p:nvCxnSpPr>
          <p:spPr>
            <a:xfrm>
              <a:off x="4897462" y="4486279"/>
              <a:ext cx="388918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156" idx="5"/>
              <a:endCxn id="163" idx="2"/>
            </p:cNvCxnSpPr>
            <p:nvPr/>
          </p:nvCxnSpPr>
          <p:spPr>
            <a:xfrm rot="5400000" flipH="1" flipV="1">
              <a:off x="5527925" y="4339604"/>
              <a:ext cx="183284" cy="476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163" idx="5"/>
              <a:endCxn id="172" idx="1"/>
            </p:cNvCxnSpPr>
            <p:nvPr/>
          </p:nvCxnSpPr>
          <p:spPr>
            <a:xfrm rot="16200000" flipH="1">
              <a:off x="6025305" y="4454137"/>
              <a:ext cx="204935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172" idx="6"/>
              <a:endCxn id="180" idx="2"/>
            </p:cNvCxnSpPr>
            <p:nvPr/>
          </p:nvCxnSpPr>
          <p:spPr>
            <a:xfrm>
              <a:off x="6397660" y="4772031"/>
              <a:ext cx="4603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180" idx="1"/>
              <a:endCxn id="160" idx="5"/>
            </p:cNvCxnSpPr>
            <p:nvPr/>
          </p:nvCxnSpPr>
          <p:spPr>
            <a:xfrm rot="16200000" flipV="1">
              <a:off x="6668247" y="4525576"/>
              <a:ext cx="276373" cy="135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180" idx="7"/>
              <a:endCxn id="179" idx="3"/>
            </p:cNvCxnSpPr>
            <p:nvPr/>
          </p:nvCxnSpPr>
          <p:spPr>
            <a:xfrm rot="5400000" flipH="1" flipV="1">
              <a:off x="6811123" y="4382700"/>
              <a:ext cx="490687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179" idx="1"/>
              <a:endCxn id="178" idx="5"/>
            </p:cNvCxnSpPr>
            <p:nvPr/>
          </p:nvCxnSpPr>
          <p:spPr>
            <a:xfrm rot="16200000" flipV="1">
              <a:off x="6846842" y="3846915"/>
              <a:ext cx="419249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181" idx="3"/>
              <a:endCxn id="178" idx="0"/>
            </p:cNvCxnSpPr>
            <p:nvPr/>
          </p:nvCxnSpPr>
          <p:spPr>
            <a:xfrm rot="5400000">
              <a:off x="6764125" y="3318831"/>
              <a:ext cx="473949" cy="175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stCxn id="181" idx="1"/>
              <a:endCxn id="184" idx="5"/>
            </p:cNvCxnSpPr>
            <p:nvPr/>
          </p:nvCxnSpPr>
          <p:spPr>
            <a:xfrm rot="16200000" flipV="1">
              <a:off x="6703966" y="2703907"/>
              <a:ext cx="347811" cy="4214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stCxn id="147" idx="7"/>
              <a:endCxn id="173" idx="2"/>
            </p:cNvCxnSpPr>
            <p:nvPr/>
          </p:nvCxnSpPr>
          <p:spPr>
            <a:xfrm rot="5400000" flipH="1" flipV="1">
              <a:off x="3353756" y="2584685"/>
              <a:ext cx="102467" cy="476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>
              <a:stCxn id="173" idx="6"/>
              <a:endCxn id="176" idx="2"/>
            </p:cNvCxnSpPr>
            <p:nvPr/>
          </p:nvCxnSpPr>
          <p:spPr>
            <a:xfrm>
              <a:off x="3754454" y="2771767"/>
              <a:ext cx="5317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176" idx="5"/>
              <a:endCxn id="168" idx="1"/>
            </p:cNvCxnSpPr>
            <p:nvPr/>
          </p:nvCxnSpPr>
          <p:spPr>
            <a:xfrm rot="16200000" flipH="1">
              <a:off x="4417950" y="2775344"/>
              <a:ext cx="204935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168" idx="6"/>
              <a:endCxn id="166" idx="2"/>
            </p:cNvCxnSpPr>
            <p:nvPr/>
          </p:nvCxnSpPr>
          <p:spPr>
            <a:xfrm flipV="1">
              <a:off x="4754586" y="2986081"/>
              <a:ext cx="38891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166" idx="6"/>
              <a:endCxn id="169" idx="2"/>
            </p:cNvCxnSpPr>
            <p:nvPr/>
          </p:nvCxnSpPr>
          <p:spPr>
            <a:xfrm flipV="1">
              <a:off x="5254652" y="2914643"/>
              <a:ext cx="38891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169" idx="6"/>
              <a:endCxn id="171" idx="2"/>
            </p:cNvCxnSpPr>
            <p:nvPr/>
          </p:nvCxnSpPr>
          <p:spPr>
            <a:xfrm flipV="1">
              <a:off x="5754718" y="2843205"/>
              <a:ext cx="38891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171" idx="7"/>
              <a:endCxn id="184" idx="2"/>
            </p:cNvCxnSpPr>
            <p:nvPr/>
          </p:nvCxnSpPr>
          <p:spPr>
            <a:xfrm rot="5400000" flipH="1" flipV="1">
              <a:off x="6354152" y="2584685"/>
              <a:ext cx="102467" cy="3337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stCxn id="173" idx="5"/>
              <a:endCxn id="150" idx="1"/>
            </p:cNvCxnSpPr>
            <p:nvPr/>
          </p:nvCxnSpPr>
          <p:spPr>
            <a:xfrm rot="16200000" flipH="1">
              <a:off x="3632132" y="2918220"/>
              <a:ext cx="419249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141" idx="7"/>
              <a:endCxn id="149" idx="3"/>
            </p:cNvCxnSpPr>
            <p:nvPr/>
          </p:nvCxnSpPr>
          <p:spPr>
            <a:xfrm rot="5400000" flipH="1" flipV="1">
              <a:off x="3167785" y="3596882"/>
              <a:ext cx="276373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149" idx="7"/>
              <a:endCxn id="150" idx="2"/>
            </p:cNvCxnSpPr>
            <p:nvPr/>
          </p:nvCxnSpPr>
          <p:spPr>
            <a:xfrm rot="5400000" flipH="1" flipV="1">
              <a:off x="3603789" y="3191908"/>
              <a:ext cx="245343" cy="405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149" idx="4"/>
              <a:endCxn id="151" idx="1"/>
            </p:cNvCxnSpPr>
            <p:nvPr/>
          </p:nvCxnSpPr>
          <p:spPr>
            <a:xfrm rot="16200000" flipH="1">
              <a:off x="3406538" y="3692758"/>
              <a:ext cx="402511" cy="2464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151" idx="7"/>
              <a:endCxn id="152" idx="3"/>
            </p:cNvCxnSpPr>
            <p:nvPr/>
          </p:nvCxnSpPr>
          <p:spPr>
            <a:xfrm rot="5400000" flipH="1" flipV="1">
              <a:off x="3810727" y="3811196"/>
              <a:ext cx="204935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150" idx="4"/>
              <a:endCxn id="152" idx="0"/>
            </p:cNvCxnSpPr>
            <p:nvPr/>
          </p:nvCxnSpPr>
          <p:spPr>
            <a:xfrm rot="16200000" flipH="1">
              <a:off x="3827465" y="3486146"/>
              <a:ext cx="385773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150" idx="5"/>
              <a:endCxn id="148" idx="1"/>
            </p:cNvCxnSpPr>
            <p:nvPr/>
          </p:nvCxnSpPr>
          <p:spPr>
            <a:xfrm rot="16200000" flipH="1">
              <a:off x="4025041" y="3311129"/>
              <a:ext cx="276373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152" idx="6"/>
              <a:endCxn id="148" idx="3"/>
            </p:cNvCxnSpPr>
            <p:nvPr/>
          </p:nvCxnSpPr>
          <p:spPr>
            <a:xfrm flipV="1">
              <a:off x="4111644" y="3669431"/>
              <a:ext cx="190881" cy="102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150" idx="0"/>
              <a:endCxn id="176" idx="3"/>
            </p:cNvCxnSpPr>
            <p:nvPr/>
          </p:nvCxnSpPr>
          <p:spPr>
            <a:xfrm rot="5400000" flipH="1" flipV="1">
              <a:off x="3942323" y="2854485"/>
              <a:ext cx="402511" cy="317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167" idx="6"/>
              <a:endCxn id="151" idx="3"/>
            </p:cNvCxnSpPr>
            <p:nvPr/>
          </p:nvCxnSpPr>
          <p:spPr>
            <a:xfrm flipV="1">
              <a:off x="3254388" y="4098059"/>
              <a:ext cx="476633" cy="245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151" idx="4"/>
              <a:endCxn id="177" idx="0"/>
            </p:cNvCxnSpPr>
            <p:nvPr/>
          </p:nvCxnSpPr>
          <p:spPr>
            <a:xfrm rot="5400000">
              <a:off x="3470275" y="4271964"/>
              <a:ext cx="457211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151" idx="5"/>
              <a:endCxn id="154" idx="1"/>
            </p:cNvCxnSpPr>
            <p:nvPr/>
          </p:nvCxnSpPr>
          <p:spPr>
            <a:xfrm rot="16200000" flipH="1">
              <a:off x="3846446" y="4061228"/>
              <a:ext cx="276373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152" idx="4"/>
              <a:endCxn id="154" idx="0"/>
            </p:cNvCxnSpPr>
            <p:nvPr/>
          </p:nvCxnSpPr>
          <p:spPr>
            <a:xfrm rot="16200000" flipH="1">
              <a:off x="3863184" y="4021931"/>
              <a:ext cx="528649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153" idx="5"/>
              <a:endCxn id="157" idx="1"/>
            </p:cNvCxnSpPr>
            <p:nvPr/>
          </p:nvCxnSpPr>
          <p:spPr>
            <a:xfrm rot="16200000" flipH="1">
              <a:off x="4596545" y="4239823"/>
              <a:ext cx="276373" cy="135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154" idx="0"/>
              <a:endCxn id="153" idx="3"/>
            </p:cNvCxnSpPr>
            <p:nvPr/>
          </p:nvCxnSpPr>
          <p:spPr>
            <a:xfrm rot="5400000" flipH="1" flipV="1">
              <a:off x="4299513" y="4068931"/>
              <a:ext cx="188197" cy="389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stCxn id="148" idx="4"/>
              <a:endCxn id="153" idx="1"/>
            </p:cNvCxnSpPr>
            <p:nvPr/>
          </p:nvCxnSpPr>
          <p:spPr>
            <a:xfrm rot="16200000" flipH="1">
              <a:off x="4263794" y="3764196"/>
              <a:ext cx="402511" cy="246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stCxn id="168" idx="3"/>
              <a:endCxn id="148" idx="7"/>
            </p:cNvCxnSpPr>
            <p:nvPr/>
          </p:nvCxnSpPr>
          <p:spPr>
            <a:xfrm rot="5400000">
              <a:off x="4275074" y="3203972"/>
              <a:ext cx="490687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>
              <a:stCxn id="168" idx="4"/>
              <a:endCxn id="155" idx="0"/>
            </p:cNvCxnSpPr>
            <p:nvPr/>
          </p:nvCxnSpPr>
          <p:spPr>
            <a:xfrm rot="16200000" flipH="1">
              <a:off x="4506126" y="3307551"/>
              <a:ext cx="528649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stCxn id="153" idx="7"/>
              <a:endCxn id="155" idx="3"/>
            </p:cNvCxnSpPr>
            <p:nvPr/>
          </p:nvCxnSpPr>
          <p:spPr>
            <a:xfrm rot="5400000" flipH="1" flipV="1">
              <a:off x="4560826" y="3846915"/>
              <a:ext cx="347811" cy="135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stCxn id="153" idx="6"/>
              <a:endCxn id="185" idx="3"/>
            </p:cNvCxnSpPr>
            <p:nvPr/>
          </p:nvCxnSpPr>
          <p:spPr>
            <a:xfrm flipV="1">
              <a:off x="4683148" y="4026621"/>
              <a:ext cx="262319" cy="102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>
              <a:stCxn id="155" idx="5"/>
              <a:endCxn id="185" idx="0"/>
            </p:cNvCxnSpPr>
            <p:nvPr/>
          </p:nvCxnSpPr>
          <p:spPr>
            <a:xfrm rot="16200000" flipH="1">
              <a:off x="4838876" y="3783177"/>
              <a:ext cx="188197" cy="1035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>
              <a:stCxn id="166" idx="5"/>
              <a:endCxn id="165" idx="1"/>
            </p:cNvCxnSpPr>
            <p:nvPr/>
          </p:nvCxnSpPr>
          <p:spPr>
            <a:xfrm rot="16200000" flipH="1">
              <a:off x="5096611" y="3168253"/>
              <a:ext cx="562125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>
              <a:stCxn id="155" idx="0"/>
              <a:endCxn id="166" idx="3"/>
            </p:cNvCxnSpPr>
            <p:nvPr/>
          </p:nvCxnSpPr>
          <p:spPr>
            <a:xfrm rot="5400000" flipH="1" flipV="1">
              <a:off x="4692422" y="3175956"/>
              <a:ext cx="616825" cy="317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>
              <a:stCxn id="185" idx="7"/>
              <a:endCxn id="165" idx="3"/>
            </p:cNvCxnSpPr>
            <p:nvPr/>
          </p:nvCxnSpPr>
          <p:spPr>
            <a:xfrm rot="5400000" flipH="1" flipV="1">
              <a:off x="5132330" y="3561163"/>
              <a:ext cx="276373" cy="4929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>
              <a:stCxn id="156" idx="0"/>
              <a:endCxn id="164" idx="4"/>
            </p:cNvCxnSpPr>
            <p:nvPr/>
          </p:nvCxnSpPr>
          <p:spPr>
            <a:xfrm rot="5400000" flipH="1" flipV="1">
              <a:off x="5184787" y="4414841"/>
              <a:ext cx="31433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>
              <a:stCxn id="185" idx="5"/>
              <a:endCxn id="164" idx="1"/>
            </p:cNvCxnSpPr>
            <p:nvPr/>
          </p:nvCxnSpPr>
          <p:spPr>
            <a:xfrm rot="16200000" flipH="1">
              <a:off x="5096611" y="3954071"/>
              <a:ext cx="133497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>
              <a:stCxn id="157" idx="7"/>
              <a:endCxn id="185" idx="4"/>
            </p:cNvCxnSpPr>
            <p:nvPr/>
          </p:nvCxnSpPr>
          <p:spPr>
            <a:xfrm rot="5400000" flipH="1" flipV="1">
              <a:off x="4731719" y="4192825"/>
              <a:ext cx="402511" cy="1035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>
              <a:stCxn id="164" idx="5"/>
              <a:endCxn id="163" idx="1"/>
            </p:cNvCxnSpPr>
            <p:nvPr/>
          </p:nvCxnSpPr>
          <p:spPr>
            <a:xfrm rot="16200000" flipH="1">
              <a:off x="5525239" y="4096947"/>
              <a:ext cx="204935" cy="4929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>
              <a:stCxn id="164" idx="7"/>
              <a:endCxn id="158" idx="3"/>
            </p:cNvCxnSpPr>
            <p:nvPr/>
          </p:nvCxnSpPr>
          <p:spPr>
            <a:xfrm rot="5400000" flipH="1" flipV="1">
              <a:off x="5560958" y="3775477"/>
              <a:ext cx="204935" cy="5643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>
              <a:stCxn id="165" idx="5"/>
              <a:endCxn id="158" idx="1"/>
            </p:cNvCxnSpPr>
            <p:nvPr/>
          </p:nvCxnSpPr>
          <p:spPr>
            <a:xfrm rot="16200000" flipH="1">
              <a:off x="5668115" y="3596881"/>
              <a:ext cx="204935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stCxn id="165" idx="7"/>
              <a:endCxn id="159" idx="3"/>
            </p:cNvCxnSpPr>
            <p:nvPr/>
          </p:nvCxnSpPr>
          <p:spPr>
            <a:xfrm rot="5400000" flipH="1" flipV="1">
              <a:off x="5632396" y="3275411"/>
              <a:ext cx="276373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>
              <a:stCxn id="169" idx="5"/>
              <a:endCxn id="159" idx="1"/>
            </p:cNvCxnSpPr>
            <p:nvPr/>
          </p:nvCxnSpPr>
          <p:spPr>
            <a:xfrm rot="16200000" flipH="1">
              <a:off x="5703834" y="2989658"/>
              <a:ext cx="276373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>
              <a:stCxn id="171" idx="3"/>
              <a:endCxn id="159" idx="7"/>
            </p:cNvCxnSpPr>
            <p:nvPr/>
          </p:nvCxnSpPr>
          <p:spPr>
            <a:xfrm rot="5400000">
              <a:off x="5918148" y="2989658"/>
              <a:ext cx="347811" cy="135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stCxn id="171" idx="5"/>
              <a:endCxn id="170" idx="1"/>
            </p:cNvCxnSpPr>
            <p:nvPr/>
          </p:nvCxnSpPr>
          <p:spPr>
            <a:xfrm rot="16200000" flipH="1">
              <a:off x="6275338" y="2846782"/>
              <a:ext cx="276373" cy="3500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>
              <a:stCxn id="184" idx="4"/>
              <a:endCxn id="170" idx="0"/>
            </p:cNvCxnSpPr>
            <p:nvPr/>
          </p:nvCxnSpPr>
          <p:spPr>
            <a:xfrm rot="5400000">
              <a:off x="6434952" y="2950361"/>
              <a:ext cx="38577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170" idx="6"/>
              <a:endCxn id="181" idx="2"/>
            </p:cNvCxnSpPr>
            <p:nvPr/>
          </p:nvCxnSpPr>
          <p:spPr>
            <a:xfrm flipV="1">
              <a:off x="6683412" y="3128957"/>
              <a:ext cx="38891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>
              <a:stCxn id="170" idx="5"/>
              <a:endCxn id="178" idx="1"/>
            </p:cNvCxnSpPr>
            <p:nvPr/>
          </p:nvCxnSpPr>
          <p:spPr>
            <a:xfrm rot="16200000" flipH="1">
              <a:off x="6561090" y="3346848"/>
              <a:ext cx="419249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stCxn id="159" idx="5"/>
              <a:endCxn id="162" idx="1"/>
            </p:cNvCxnSpPr>
            <p:nvPr/>
          </p:nvCxnSpPr>
          <p:spPr>
            <a:xfrm rot="16200000" flipH="1">
              <a:off x="5989586" y="3346848"/>
              <a:ext cx="276373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>
              <a:stCxn id="162" idx="0"/>
              <a:endCxn id="170" idx="3"/>
            </p:cNvCxnSpPr>
            <p:nvPr/>
          </p:nvCxnSpPr>
          <p:spPr>
            <a:xfrm rot="5400000" flipH="1" flipV="1">
              <a:off x="6264058" y="3247394"/>
              <a:ext cx="331073" cy="317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>
              <a:stCxn id="162" idx="3"/>
              <a:endCxn id="158" idx="7"/>
            </p:cNvCxnSpPr>
            <p:nvPr/>
          </p:nvCxnSpPr>
          <p:spPr>
            <a:xfrm rot="5400000">
              <a:off x="6025305" y="3668319"/>
              <a:ext cx="204935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stCxn id="162" idx="5"/>
              <a:endCxn id="161" idx="0"/>
            </p:cNvCxnSpPr>
            <p:nvPr/>
          </p:nvCxnSpPr>
          <p:spPr>
            <a:xfrm rot="16200000" flipH="1">
              <a:off x="6267636" y="3711739"/>
              <a:ext cx="188197" cy="1035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>
              <a:stCxn id="158" idx="6"/>
              <a:endCxn id="161" idx="2"/>
            </p:cNvCxnSpPr>
            <p:nvPr/>
          </p:nvCxnSpPr>
          <p:spPr>
            <a:xfrm>
              <a:off x="6040470" y="3914775"/>
              <a:ext cx="31748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>
              <a:stCxn id="161" idx="7"/>
              <a:endCxn id="178" idx="2"/>
            </p:cNvCxnSpPr>
            <p:nvPr/>
          </p:nvCxnSpPr>
          <p:spPr>
            <a:xfrm rot="5400000" flipH="1" flipV="1">
              <a:off x="6568466" y="3584817"/>
              <a:ext cx="173905" cy="405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>
              <a:stCxn id="158" idx="4"/>
              <a:endCxn id="163" idx="0"/>
            </p:cNvCxnSpPr>
            <p:nvPr/>
          </p:nvCxnSpPr>
          <p:spPr>
            <a:xfrm rot="5400000">
              <a:off x="5720572" y="4164807"/>
              <a:ext cx="457211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>
              <a:stCxn id="172" idx="0"/>
              <a:endCxn id="160" idx="3"/>
            </p:cNvCxnSpPr>
            <p:nvPr/>
          </p:nvCxnSpPr>
          <p:spPr>
            <a:xfrm rot="5400000" flipH="1" flipV="1">
              <a:off x="6371215" y="4426121"/>
              <a:ext cx="259635" cy="317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>
              <a:stCxn id="161" idx="5"/>
              <a:endCxn id="160" idx="1"/>
            </p:cNvCxnSpPr>
            <p:nvPr/>
          </p:nvCxnSpPr>
          <p:spPr>
            <a:xfrm rot="16200000" flipH="1">
              <a:off x="6346776" y="4061228"/>
              <a:ext cx="419249" cy="207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stCxn id="160" idx="7"/>
              <a:endCxn id="179" idx="2"/>
            </p:cNvCxnSpPr>
            <p:nvPr/>
          </p:nvCxnSpPr>
          <p:spPr>
            <a:xfrm rot="5400000" flipH="1" flipV="1">
              <a:off x="6854218" y="4084883"/>
              <a:ext cx="173905" cy="405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>
              <a:stCxn id="178" idx="3"/>
              <a:endCxn id="160" idx="0"/>
            </p:cNvCxnSpPr>
            <p:nvPr/>
          </p:nvCxnSpPr>
          <p:spPr>
            <a:xfrm rot="5400000">
              <a:off x="6478373" y="3961773"/>
              <a:ext cx="616825" cy="175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>
              <a:stCxn id="163" idx="6"/>
              <a:endCxn id="160" idx="2"/>
            </p:cNvCxnSpPr>
            <p:nvPr/>
          </p:nvCxnSpPr>
          <p:spPr>
            <a:xfrm flipV="1">
              <a:off x="5969032" y="4414841"/>
              <a:ext cx="67467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>
              <a:stCxn id="175" idx="5"/>
              <a:endCxn id="174" idx="2"/>
            </p:cNvCxnSpPr>
            <p:nvPr/>
          </p:nvCxnSpPr>
          <p:spPr>
            <a:xfrm rot="16200000" flipH="1">
              <a:off x="2067871" y="3982414"/>
              <a:ext cx="102468" cy="6195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>
              <a:stCxn id="145" idx="5"/>
              <a:endCxn id="146" idx="1"/>
            </p:cNvCxnSpPr>
            <p:nvPr/>
          </p:nvCxnSpPr>
          <p:spPr>
            <a:xfrm rot="16200000" flipH="1">
              <a:off x="1810463" y="3739757"/>
              <a:ext cx="276373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>
              <a:stCxn id="155" idx="4"/>
              <a:endCxn id="157" idx="0"/>
            </p:cNvCxnSpPr>
            <p:nvPr/>
          </p:nvCxnSpPr>
          <p:spPr>
            <a:xfrm rot="5400000">
              <a:off x="4506126" y="4093353"/>
              <a:ext cx="671525" cy="12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>
              <a:stCxn id="148" idx="6"/>
              <a:endCxn id="155" idx="2"/>
            </p:cNvCxnSpPr>
            <p:nvPr/>
          </p:nvCxnSpPr>
          <p:spPr>
            <a:xfrm>
              <a:off x="4397396" y="3629023"/>
              <a:ext cx="38891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>
              <a:stCxn id="148" idx="5"/>
              <a:endCxn id="185" idx="2"/>
            </p:cNvCxnSpPr>
            <p:nvPr/>
          </p:nvCxnSpPr>
          <p:spPr>
            <a:xfrm rot="16200000" flipH="1">
              <a:off x="4496763" y="3553786"/>
              <a:ext cx="316782" cy="54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stCxn id="155" idx="6"/>
              <a:endCxn id="165" idx="2"/>
            </p:cNvCxnSpPr>
            <p:nvPr/>
          </p:nvCxnSpPr>
          <p:spPr>
            <a:xfrm flipV="1">
              <a:off x="4897462" y="3629022"/>
              <a:ext cx="603232" cy="714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>
              <a:stCxn id="147" idx="5"/>
              <a:endCxn id="149" idx="1"/>
            </p:cNvCxnSpPr>
            <p:nvPr/>
          </p:nvCxnSpPr>
          <p:spPr>
            <a:xfrm rot="16200000" flipH="1">
              <a:off x="3024909" y="3096815"/>
              <a:ext cx="562125" cy="278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493"/>
          <p:cNvGrpSpPr/>
          <p:nvPr/>
        </p:nvGrpSpPr>
        <p:grpSpPr>
          <a:xfrm>
            <a:off x="2764432" y="2882808"/>
            <a:ext cx="4297304" cy="1260572"/>
            <a:chOff x="2764432" y="2882808"/>
            <a:chExt cx="4297304" cy="1260572"/>
          </a:xfrm>
        </p:grpSpPr>
        <p:grpSp>
          <p:nvGrpSpPr>
            <p:cNvPr id="482" name="Group 481"/>
            <p:cNvGrpSpPr/>
            <p:nvPr/>
          </p:nvGrpSpPr>
          <p:grpSpPr>
            <a:xfrm>
              <a:off x="2764432" y="2882808"/>
              <a:ext cx="4297304" cy="1153659"/>
              <a:chOff x="2825760" y="2971789"/>
              <a:chExt cx="3389314" cy="885839"/>
            </a:xfrm>
          </p:grpSpPr>
          <p:sp>
            <p:nvSpPr>
              <p:cNvPr id="448" name="Rectangle 447"/>
              <p:cNvSpPr/>
              <p:nvPr/>
            </p:nvSpPr>
            <p:spPr>
              <a:xfrm>
                <a:off x="3071802" y="3571876"/>
                <a:ext cx="71438" cy="7143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5929322" y="3571876"/>
                <a:ext cx="71438" cy="7143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1" name="Group 480"/>
              <p:cNvGrpSpPr/>
              <p:nvPr/>
            </p:nvGrpSpPr>
            <p:grpSpPr>
              <a:xfrm>
                <a:off x="2825760" y="2971789"/>
                <a:ext cx="3389314" cy="885839"/>
                <a:chOff x="2825760" y="2971789"/>
                <a:chExt cx="3389314" cy="885839"/>
              </a:xfrm>
            </p:grpSpPr>
            <p:cxnSp>
              <p:nvCxnSpPr>
                <p:cNvPr id="464" name="Straight Connector 463"/>
                <p:cNvCxnSpPr>
                  <a:stCxn id="147" idx="4"/>
                  <a:endCxn id="448" idx="0"/>
                </p:cNvCxnSpPr>
                <p:nvPr/>
              </p:nvCxnSpPr>
              <p:spPr>
                <a:xfrm rot="5400000">
                  <a:off x="2817406" y="3261905"/>
                  <a:ext cx="600087" cy="19855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Connector 465"/>
                <p:cNvCxnSpPr>
                  <a:stCxn id="140" idx="6"/>
                  <a:endCxn id="448" idx="1"/>
                </p:cNvCxnSpPr>
                <p:nvPr/>
              </p:nvCxnSpPr>
              <p:spPr>
                <a:xfrm>
                  <a:off x="2825760" y="3486147"/>
                  <a:ext cx="246042" cy="121448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/>
                <p:cNvCxnSpPr>
                  <a:stCxn id="149" idx="2"/>
                  <a:endCxn id="448" idx="3"/>
                </p:cNvCxnSpPr>
                <p:nvPr/>
              </p:nvCxnSpPr>
              <p:spPr>
                <a:xfrm rot="10800000" flipV="1">
                  <a:off x="3143240" y="3557585"/>
                  <a:ext cx="285752" cy="5001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Straight Connector 470"/>
                <p:cNvCxnSpPr>
                  <a:stCxn id="141" idx="0"/>
                  <a:endCxn id="448" idx="2"/>
                </p:cNvCxnSpPr>
                <p:nvPr/>
              </p:nvCxnSpPr>
              <p:spPr>
                <a:xfrm rot="16200000" flipV="1">
                  <a:off x="3010292" y="3740543"/>
                  <a:ext cx="214314" cy="19855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/>
                <p:cNvCxnSpPr>
                  <a:stCxn id="159" idx="4"/>
                  <a:endCxn id="449" idx="0"/>
                </p:cNvCxnSpPr>
                <p:nvPr/>
              </p:nvCxnSpPr>
              <p:spPr>
                <a:xfrm rot="5400000">
                  <a:off x="5853521" y="3440500"/>
                  <a:ext cx="242897" cy="19855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>
                  <a:stCxn id="165" idx="6"/>
                  <a:endCxn id="449" idx="1"/>
                </p:cNvCxnSpPr>
                <p:nvPr/>
              </p:nvCxnSpPr>
              <p:spPr>
                <a:xfrm flipV="1">
                  <a:off x="5611842" y="3607595"/>
                  <a:ext cx="317480" cy="21428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>
                  <a:stCxn id="162" idx="2"/>
                  <a:endCxn id="449" idx="3"/>
                </p:cNvCxnSpPr>
                <p:nvPr/>
              </p:nvCxnSpPr>
              <p:spPr>
                <a:xfrm rot="10800000">
                  <a:off x="6000760" y="3607595"/>
                  <a:ext cx="214314" cy="21428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>
                  <a:stCxn id="158" idx="0"/>
                  <a:endCxn id="449" idx="2"/>
                </p:cNvCxnSpPr>
                <p:nvPr/>
              </p:nvCxnSpPr>
              <p:spPr>
                <a:xfrm rot="16200000" flipV="1">
                  <a:off x="5867812" y="3740543"/>
                  <a:ext cx="214314" cy="19855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3" name="Freeform 492"/>
            <p:cNvSpPr/>
            <p:nvPr/>
          </p:nvSpPr>
          <p:spPr>
            <a:xfrm>
              <a:off x="3143250" y="3724274"/>
              <a:ext cx="3571875" cy="419106"/>
            </a:xfrm>
            <a:custGeom>
              <a:avLst/>
              <a:gdLst>
                <a:gd name="connsiteX0" fmla="*/ 0 w 3571875"/>
                <a:gd name="connsiteY0" fmla="*/ 0 h 184150"/>
                <a:gd name="connsiteX1" fmla="*/ 1695450 w 3571875"/>
                <a:gd name="connsiteY1" fmla="*/ 180975 h 184150"/>
                <a:gd name="connsiteX2" fmla="*/ 3571875 w 3571875"/>
                <a:gd name="connsiteY2" fmla="*/ 1905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71875" h="184150">
                  <a:moveTo>
                    <a:pt x="0" y="0"/>
                  </a:moveTo>
                  <a:cubicBezTo>
                    <a:pt x="550069" y="88900"/>
                    <a:pt x="1100138" y="177800"/>
                    <a:pt x="1695450" y="180975"/>
                  </a:cubicBezTo>
                  <a:cubicBezTo>
                    <a:pt x="2290763" y="184150"/>
                    <a:pt x="2931319" y="101600"/>
                    <a:pt x="3571875" y="19050"/>
                  </a:cubicBezTo>
                </a:path>
              </a:pathLst>
            </a:cu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572164"/>
          </a:xfrm>
        </p:spPr>
        <p:txBody>
          <a:bodyPr/>
          <a:lstStyle/>
          <a:p>
            <a:r>
              <a:rPr lang="en-US" dirty="0" smtClean="0"/>
              <a:t>ND is an important and fragile building block</a:t>
            </a:r>
          </a:p>
          <a:p>
            <a:endParaRPr lang="en-US" dirty="0" smtClean="0"/>
          </a:p>
          <a:p>
            <a:r>
              <a:rPr lang="en-US" dirty="0" smtClean="0"/>
              <a:t>Secure ND protocols have been proposed</a:t>
            </a:r>
          </a:p>
          <a:p>
            <a:pPr lvl="1"/>
            <a:r>
              <a:rPr lang="en-US" dirty="0" smtClean="0"/>
              <a:t>Distance Bounding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 not quite solve </a:t>
            </a:r>
            <a:r>
              <a:rPr lang="en-US" dirty="0" smtClean="0"/>
              <a:t>the </a:t>
            </a:r>
            <a:r>
              <a:rPr lang="en-US" dirty="0" smtClean="0"/>
              <a:t>problem…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what extent is secure ND possible?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" name="Group 126"/>
          <p:cNvGrpSpPr/>
          <p:nvPr/>
        </p:nvGrpSpPr>
        <p:grpSpPr>
          <a:xfrm>
            <a:off x="1285852" y="3786190"/>
            <a:ext cx="3143272" cy="1285884"/>
            <a:chOff x="4643438" y="4004711"/>
            <a:chExt cx="3267076" cy="1369880"/>
          </a:xfrm>
        </p:grpSpPr>
        <p:sp>
          <p:nvSpPr>
            <p:cNvPr id="63" name="Oval 19"/>
            <p:cNvSpPr>
              <a:spLocks noChangeAspect="1" noChangeArrowheads="1"/>
            </p:cNvSpPr>
            <p:nvPr/>
          </p:nvSpPr>
          <p:spPr bwMode="auto">
            <a:xfrm>
              <a:off x="6053439" y="4589346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4" name="Oval 20"/>
            <p:cNvSpPr>
              <a:spLocks noChangeAspect="1" noChangeArrowheads="1"/>
            </p:cNvSpPr>
            <p:nvPr/>
          </p:nvSpPr>
          <p:spPr bwMode="auto">
            <a:xfrm>
              <a:off x="7035712" y="4336435"/>
              <a:ext cx="75228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5" name="Oval 21"/>
            <p:cNvSpPr>
              <a:spLocks noChangeAspect="1" noChangeArrowheads="1"/>
            </p:cNvSpPr>
            <p:nvPr/>
          </p:nvSpPr>
          <p:spPr bwMode="auto">
            <a:xfrm rot="1858211">
              <a:off x="5698073" y="5297213"/>
              <a:ext cx="75229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6" name="Oval 22"/>
            <p:cNvSpPr>
              <a:spLocks noChangeAspect="1" noChangeArrowheads="1"/>
            </p:cNvSpPr>
            <p:nvPr/>
          </p:nvSpPr>
          <p:spPr bwMode="auto">
            <a:xfrm>
              <a:off x="5157143" y="4423126"/>
              <a:ext cx="75228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7" name="Oval 23"/>
            <p:cNvSpPr>
              <a:spLocks noChangeAspect="1" noChangeArrowheads="1"/>
            </p:cNvSpPr>
            <p:nvPr/>
          </p:nvSpPr>
          <p:spPr bwMode="auto">
            <a:xfrm>
              <a:off x="5619979" y="4857304"/>
              <a:ext cx="75228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8" name="Oval 24"/>
            <p:cNvSpPr>
              <a:spLocks noChangeAspect="1" noChangeArrowheads="1"/>
            </p:cNvSpPr>
            <p:nvPr/>
          </p:nvSpPr>
          <p:spPr bwMode="auto">
            <a:xfrm>
              <a:off x="4862676" y="5252792"/>
              <a:ext cx="75229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69" name="Oval 25"/>
            <p:cNvSpPr>
              <a:spLocks noChangeAspect="1" noChangeArrowheads="1"/>
            </p:cNvSpPr>
            <p:nvPr/>
          </p:nvSpPr>
          <p:spPr bwMode="auto">
            <a:xfrm rot="20189127">
              <a:off x="4643438" y="4868767"/>
              <a:ext cx="75229" cy="78811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0" name="Oval 26"/>
            <p:cNvSpPr>
              <a:spLocks noChangeAspect="1" noChangeArrowheads="1"/>
            </p:cNvSpPr>
            <p:nvPr/>
          </p:nvSpPr>
          <p:spPr bwMode="auto">
            <a:xfrm>
              <a:off x="5778317" y="4107882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1" name="Oval 27"/>
            <p:cNvSpPr>
              <a:spLocks noChangeAspect="1" noChangeArrowheads="1"/>
            </p:cNvSpPr>
            <p:nvPr/>
          </p:nvSpPr>
          <p:spPr bwMode="auto">
            <a:xfrm>
              <a:off x="6322830" y="5021374"/>
              <a:ext cx="75945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2" name="Oval 28"/>
            <p:cNvSpPr>
              <a:spLocks noChangeAspect="1" noChangeArrowheads="1"/>
            </p:cNvSpPr>
            <p:nvPr/>
          </p:nvSpPr>
          <p:spPr bwMode="auto">
            <a:xfrm>
              <a:off x="7456276" y="4726907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3" name="Oval 29"/>
            <p:cNvSpPr>
              <a:spLocks noChangeAspect="1" noChangeArrowheads="1"/>
            </p:cNvSpPr>
            <p:nvPr/>
          </p:nvSpPr>
          <p:spPr bwMode="auto">
            <a:xfrm>
              <a:off x="7257099" y="4004711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4" name="Oval 30"/>
            <p:cNvSpPr>
              <a:spLocks noChangeAspect="1" noChangeArrowheads="1"/>
            </p:cNvSpPr>
            <p:nvPr/>
          </p:nvSpPr>
          <p:spPr bwMode="auto">
            <a:xfrm>
              <a:off x="6362952" y="4073492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5" name="Oval 31"/>
            <p:cNvSpPr>
              <a:spLocks noChangeAspect="1" noChangeArrowheads="1"/>
            </p:cNvSpPr>
            <p:nvPr/>
          </p:nvSpPr>
          <p:spPr bwMode="auto">
            <a:xfrm>
              <a:off x="4778133" y="4118629"/>
              <a:ext cx="75945" cy="7809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76" name="Oval 32"/>
            <p:cNvSpPr>
              <a:spLocks noChangeAspect="1" noChangeArrowheads="1"/>
            </p:cNvSpPr>
            <p:nvPr/>
          </p:nvSpPr>
          <p:spPr bwMode="auto">
            <a:xfrm>
              <a:off x="7835286" y="4336435"/>
              <a:ext cx="75228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cxnSp>
          <p:nvCxnSpPr>
            <p:cNvPr id="77" name="AutoShape 33"/>
            <p:cNvCxnSpPr>
              <a:cxnSpLocks noChangeShapeType="1"/>
              <a:stCxn id="69" idx="6"/>
              <a:endCxn id="66" idx="3"/>
            </p:cNvCxnSpPr>
            <p:nvPr/>
          </p:nvCxnSpPr>
          <p:spPr bwMode="auto">
            <a:xfrm flipV="1">
              <a:off x="4715084" y="4489041"/>
              <a:ext cx="453522" cy="4019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8" name="AutoShape 36"/>
            <p:cNvCxnSpPr>
              <a:cxnSpLocks noChangeShapeType="1"/>
              <a:stCxn id="75" idx="4"/>
              <a:endCxn id="69" idx="7"/>
            </p:cNvCxnSpPr>
            <p:nvPr/>
          </p:nvCxnSpPr>
          <p:spPr bwMode="auto">
            <a:xfrm flipH="1">
              <a:off x="4694307" y="4196724"/>
              <a:ext cx="121799" cy="674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" name="AutoShape 37"/>
            <p:cNvCxnSpPr>
              <a:cxnSpLocks noChangeShapeType="1"/>
              <a:stCxn id="69" idx="4"/>
              <a:endCxn id="68" idx="0"/>
            </p:cNvCxnSpPr>
            <p:nvPr/>
          </p:nvCxnSpPr>
          <p:spPr bwMode="auto">
            <a:xfrm>
              <a:off x="4696456" y="4943996"/>
              <a:ext cx="204192" cy="308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0" name="AutoShape 38"/>
            <p:cNvCxnSpPr>
              <a:cxnSpLocks noChangeShapeType="1"/>
              <a:stCxn id="68" idx="7"/>
              <a:endCxn id="67" idx="3"/>
            </p:cNvCxnSpPr>
            <p:nvPr/>
          </p:nvCxnSpPr>
          <p:spPr bwMode="auto">
            <a:xfrm flipV="1">
              <a:off x="4927158" y="4923219"/>
              <a:ext cx="703568" cy="3410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1" name="AutoShape 39"/>
            <p:cNvCxnSpPr>
              <a:cxnSpLocks noChangeShapeType="1"/>
              <a:stCxn id="68" idx="6"/>
              <a:endCxn id="65" idx="3"/>
            </p:cNvCxnSpPr>
            <p:nvPr/>
          </p:nvCxnSpPr>
          <p:spPr bwMode="auto">
            <a:xfrm>
              <a:off x="4937905" y="5291481"/>
              <a:ext cx="760885" cy="537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2" name="AutoShape 40"/>
            <p:cNvCxnSpPr>
              <a:cxnSpLocks noChangeShapeType="1"/>
              <a:stCxn id="67" idx="4"/>
              <a:endCxn id="65" idx="1"/>
            </p:cNvCxnSpPr>
            <p:nvPr/>
          </p:nvCxnSpPr>
          <p:spPr bwMode="auto">
            <a:xfrm>
              <a:off x="5657951" y="4934682"/>
              <a:ext cx="68781" cy="363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3" name="AutoShape 42"/>
            <p:cNvCxnSpPr>
              <a:cxnSpLocks noChangeShapeType="1"/>
              <a:stCxn id="65" idx="7"/>
              <a:endCxn id="71" idx="3"/>
            </p:cNvCxnSpPr>
            <p:nvPr/>
          </p:nvCxnSpPr>
          <p:spPr bwMode="auto">
            <a:xfrm flipV="1">
              <a:off x="5772585" y="5087289"/>
              <a:ext cx="561708" cy="2385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4" name="AutoShape 43"/>
            <p:cNvCxnSpPr>
              <a:cxnSpLocks noChangeShapeType="1"/>
              <a:stCxn id="63" idx="4"/>
              <a:endCxn id="71" idx="0"/>
            </p:cNvCxnSpPr>
            <p:nvPr/>
          </p:nvCxnSpPr>
          <p:spPr bwMode="auto">
            <a:xfrm>
              <a:off x="6091412" y="4667441"/>
              <a:ext cx="269390" cy="3539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5" name="AutoShape 45"/>
            <p:cNvCxnSpPr>
              <a:cxnSpLocks noChangeShapeType="1"/>
              <a:stCxn id="74" idx="5"/>
              <a:endCxn id="64" idx="1"/>
            </p:cNvCxnSpPr>
            <p:nvPr/>
          </p:nvCxnSpPr>
          <p:spPr bwMode="auto">
            <a:xfrm>
              <a:off x="6427433" y="4140123"/>
              <a:ext cx="619025" cy="207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6" name="AutoShape 46"/>
            <p:cNvCxnSpPr>
              <a:cxnSpLocks noChangeShapeType="1"/>
              <a:stCxn id="64" idx="5"/>
              <a:endCxn id="72" idx="1"/>
            </p:cNvCxnSpPr>
            <p:nvPr/>
          </p:nvCxnSpPr>
          <p:spPr bwMode="auto">
            <a:xfrm>
              <a:off x="7099477" y="4402349"/>
              <a:ext cx="368263" cy="33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7" name="AutoShape 47"/>
            <p:cNvCxnSpPr>
              <a:cxnSpLocks noChangeShapeType="1"/>
              <a:stCxn id="110" idx="7"/>
              <a:endCxn id="72" idx="3"/>
            </p:cNvCxnSpPr>
            <p:nvPr/>
          </p:nvCxnSpPr>
          <p:spPr bwMode="auto">
            <a:xfrm flipV="1">
              <a:off x="6939705" y="4793539"/>
              <a:ext cx="527318" cy="271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8" name="AutoShape 49"/>
            <p:cNvCxnSpPr>
              <a:cxnSpLocks noChangeShapeType="1"/>
              <a:stCxn id="70" idx="3"/>
              <a:endCxn id="66" idx="7"/>
            </p:cNvCxnSpPr>
            <p:nvPr/>
          </p:nvCxnSpPr>
          <p:spPr bwMode="auto">
            <a:xfrm flipH="1">
              <a:off x="5221625" y="4174514"/>
              <a:ext cx="567440" cy="2600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4839741" y="4045546"/>
              <a:ext cx="2403020" cy="113918"/>
              <a:chOff x="981" y="1651"/>
              <a:chExt cx="3354" cy="159"/>
            </a:xfrm>
          </p:grpSpPr>
          <p:cxnSp>
            <p:nvCxnSpPr>
              <p:cNvPr id="90" name="AutoShape 48"/>
              <p:cNvCxnSpPr>
                <a:cxnSpLocks noChangeShapeType="1"/>
                <a:stCxn id="74" idx="6"/>
                <a:endCxn id="73" idx="2"/>
              </p:cNvCxnSpPr>
              <p:nvPr/>
            </p:nvCxnSpPr>
            <p:spPr bwMode="auto">
              <a:xfrm flipV="1">
                <a:off x="3192" y="1651"/>
                <a:ext cx="1143" cy="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91" name="AutoShape 50"/>
              <p:cNvCxnSpPr>
                <a:cxnSpLocks noChangeShapeType="1"/>
                <a:stCxn id="75" idx="6"/>
                <a:endCxn id="70" idx="2"/>
              </p:cNvCxnSpPr>
              <p:nvPr/>
            </p:nvCxnSpPr>
            <p:spPr bwMode="auto">
              <a:xfrm flipV="1">
                <a:off x="981" y="1795"/>
                <a:ext cx="1290" cy="1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92" name="AutoShape 51"/>
            <p:cNvCxnSpPr>
              <a:cxnSpLocks noChangeShapeType="1"/>
              <a:stCxn id="70" idx="5"/>
              <a:endCxn id="63" idx="1"/>
            </p:cNvCxnSpPr>
            <p:nvPr/>
          </p:nvCxnSpPr>
          <p:spPr bwMode="auto">
            <a:xfrm>
              <a:off x="5842799" y="4174514"/>
              <a:ext cx="221388" cy="426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3" name="AutoShape 53"/>
            <p:cNvCxnSpPr>
              <a:cxnSpLocks noChangeShapeType="1"/>
              <a:stCxn id="73" idx="5"/>
              <a:endCxn id="76" idx="1"/>
            </p:cNvCxnSpPr>
            <p:nvPr/>
          </p:nvCxnSpPr>
          <p:spPr bwMode="auto">
            <a:xfrm>
              <a:off x="7321581" y="4071343"/>
              <a:ext cx="524452" cy="2765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4" name="AutoShape 54"/>
            <p:cNvCxnSpPr>
              <a:cxnSpLocks noChangeShapeType="1"/>
              <a:stCxn id="72" idx="7"/>
              <a:endCxn id="76" idx="3"/>
            </p:cNvCxnSpPr>
            <p:nvPr/>
          </p:nvCxnSpPr>
          <p:spPr bwMode="auto">
            <a:xfrm flipV="1">
              <a:off x="7520041" y="4402349"/>
              <a:ext cx="326708" cy="33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5" name="AutoShape 55"/>
            <p:cNvCxnSpPr>
              <a:cxnSpLocks noChangeShapeType="1"/>
              <a:stCxn id="64" idx="6"/>
              <a:endCxn id="76" idx="2"/>
            </p:cNvCxnSpPr>
            <p:nvPr/>
          </p:nvCxnSpPr>
          <p:spPr bwMode="auto">
            <a:xfrm>
              <a:off x="7110940" y="4374407"/>
              <a:ext cx="72434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6" name="AutoShape 56"/>
            <p:cNvCxnSpPr>
              <a:cxnSpLocks noChangeShapeType="1"/>
              <a:stCxn id="67" idx="7"/>
              <a:endCxn id="63" idx="2"/>
            </p:cNvCxnSpPr>
            <p:nvPr/>
          </p:nvCxnSpPr>
          <p:spPr bwMode="auto">
            <a:xfrm flipV="1">
              <a:off x="5684460" y="4628752"/>
              <a:ext cx="368979" cy="2400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7" name="Oval 57"/>
            <p:cNvSpPr>
              <a:spLocks noChangeAspect="1" noChangeArrowheads="1"/>
            </p:cNvSpPr>
            <p:nvPr/>
          </p:nvSpPr>
          <p:spPr bwMode="auto">
            <a:xfrm>
              <a:off x="7835286" y="4943996"/>
              <a:ext cx="75228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sp>
          <p:nvSpPr>
            <p:cNvPr id="98" name="Oval 58"/>
            <p:cNvSpPr>
              <a:spLocks noChangeAspect="1" noChangeArrowheads="1"/>
            </p:cNvSpPr>
            <p:nvPr/>
          </p:nvSpPr>
          <p:spPr bwMode="auto">
            <a:xfrm>
              <a:off x="7494965" y="5186877"/>
              <a:ext cx="75229" cy="78095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cxnSp>
          <p:nvCxnSpPr>
            <p:cNvPr id="99" name="AutoShape 59"/>
            <p:cNvCxnSpPr>
              <a:cxnSpLocks noChangeShapeType="1"/>
              <a:stCxn id="72" idx="4"/>
              <a:endCxn id="98" idx="0"/>
            </p:cNvCxnSpPr>
            <p:nvPr/>
          </p:nvCxnSpPr>
          <p:spPr bwMode="auto">
            <a:xfrm>
              <a:off x="7494249" y="4805002"/>
              <a:ext cx="38689" cy="381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0" name="AutoShape 60"/>
            <p:cNvCxnSpPr>
              <a:cxnSpLocks noChangeShapeType="1"/>
              <a:stCxn id="76" idx="4"/>
              <a:endCxn id="97" idx="0"/>
            </p:cNvCxnSpPr>
            <p:nvPr/>
          </p:nvCxnSpPr>
          <p:spPr bwMode="auto">
            <a:xfrm>
              <a:off x="7872542" y="4413813"/>
              <a:ext cx="0" cy="5301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1" name="AutoShape 61"/>
            <p:cNvCxnSpPr>
              <a:cxnSpLocks noChangeShapeType="1"/>
              <a:stCxn id="98" idx="7"/>
              <a:endCxn id="97" idx="3"/>
            </p:cNvCxnSpPr>
            <p:nvPr/>
          </p:nvCxnSpPr>
          <p:spPr bwMode="auto">
            <a:xfrm flipV="1">
              <a:off x="7559447" y="5009911"/>
              <a:ext cx="286586" cy="1884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2" name="AutoShape 62"/>
            <p:cNvCxnSpPr>
              <a:cxnSpLocks noChangeShapeType="1"/>
              <a:stCxn id="110" idx="5"/>
              <a:endCxn id="98" idx="2"/>
            </p:cNvCxnSpPr>
            <p:nvPr/>
          </p:nvCxnSpPr>
          <p:spPr bwMode="auto">
            <a:xfrm>
              <a:off x="6939705" y="5119530"/>
              <a:ext cx="555259" cy="1067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" name="Freeform 67"/>
            <p:cNvSpPr>
              <a:spLocks/>
            </p:cNvSpPr>
            <p:nvPr/>
          </p:nvSpPr>
          <p:spPr bwMode="auto">
            <a:xfrm>
              <a:off x="5915878" y="4142273"/>
              <a:ext cx="412683" cy="34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8"/>
                </a:cxn>
                <a:cxn ang="0">
                  <a:pos x="576" y="0"/>
                </a:cxn>
              </a:cxnLst>
              <a:rect l="0" t="0" r="r" b="b"/>
              <a:pathLst>
                <a:path w="576" h="48">
                  <a:moveTo>
                    <a:pt x="0" y="0"/>
                  </a:moveTo>
                  <a:cubicBezTo>
                    <a:pt x="96" y="24"/>
                    <a:pt x="192" y="48"/>
                    <a:pt x="288" y="48"/>
                  </a:cubicBezTo>
                  <a:cubicBezTo>
                    <a:pt x="384" y="48"/>
                    <a:pt x="480" y="24"/>
                    <a:pt x="576" y="0"/>
                  </a:cubicBezTo>
                </a:path>
              </a:pathLst>
            </a:custGeom>
            <a:noFill/>
            <a:ln w="38100" cap="flat">
              <a:solidFill>
                <a:srgbClr val="FF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 u="sng" dirty="0"/>
            </a:p>
          </p:txBody>
        </p:sp>
        <p:sp>
          <p:nvSpPr>
            <p:cNvPr id="110" name="Oval 70"/>
            <p:cNvSpPr>
              <a:spLocks noChangeAspect="1" noChangeArrowheads="1"/>
            </p:cNvSpPr>
            <p:nvPr/>
          </p:nvSpPr>
          <p:spPr bwMode="auto">
            <a:xfrm>
              <a:off x="6875224" y="5053615"/>
              <a:ext cx="75945" cy="77378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u="sng" dirty="0"/>
            </a:p>
          </p:txBody>
        </p:sp>
        <p:grpSp>
          <p:nvGrpSpPr>
            <p:cNvPr id="6" name="Group 78"/>
            <p:cNvGrpSpPr>
              <a:grpSpLocks/>
            </p:cNvGrpSpPr>
            <p:nvPr/>
          </p:nvGrpSpPr>
          <p:grpSpPr bwMode="auto">
            <a:xfrm>
              <a:off x="4828277" y="4073488"/>
              <a:ext cx="2425231" cy="1020245"/>
              <a:chOff x="965" y="1690"/>
              <a:chExt cx="3385" cy="1424"/>
            </a:xfrm>
          </p:grpSpPr>
          <p:cxnSp>
            <p:nvCxnSpPr>
              <p:cNvPr id="112" name="AutoShape 34"/>
              <p:cNvCxnSpPr>
                <a:cxnSpLocks noChangeShapeType="1"/>
                <a:stCxn id="66" idx="5"/>
                <a:endCxn id="67" idx="1"/>
              </p:cNvCxnSpPr>
              <p:nvPr/>
            </p:nvCxnSpPr>
            <p:spPr bwMode="auto">
              <a:xfrm rot="16200000" flipH="1">
                <a:off x="1515" y="2252"/>
                <a:ext cx="529" cy="5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3" name="AutoShape 35"/>
              <p:cNvCxnSpPr>
                <a:cxnSpLocks noChangeShapeType="1"/>
                <a:stCxn id="75" idx="5"/>
                <a:endCxn id="66" idx="1"/>
              </p:cNvCxnSpPr>
              <p:nvPr/>
            </p:nvCxnSpPr>
            <p:spPr bwMode="auto">
              <a:xfrm rot="16200000" flipH="1">
                <a:off x="1018" y="1795"/>
                <a:ext cx="348" cy="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4" name="AutoShape 41"/>
              <p:cNvCxnSpPr>
                <a:cxnSpLocks noChangeShapeType="1"/>
                <a:stCxn id="67" idx="5"/>
                <a:endCxn id="71" idx="2"/>
              </p:cNvCxnSpPr>
              <p:nvPr/>
            </p:nvCxnSpPr>
            <p:spPr bwMode="auto">
              <a:xfrm rot="16200000" flipH="1">
                <a:off x="2490" y="2528"/>
                <a:ext cx="191" cy="8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5" name="AutoShape 44"/>
              <p:cNvCxnSpPr>
                <a:cxnSpLocks noChangeShapeType="1"/>
                <a:stCxn id="110" idx="0"/>
                <a:endCxn id="64" idx="3"/>
              </p:cNvCxnSpPr>
              <p:nvPr/>
            </p:nvCxnSpPr>
            <p:spPr bwMode="auto">
              <a:xfrm rot="5400000" flipH="1" flipV="1">
                <a:off x="3494" y="2512"/>
                <a:ext cx="909" cy="1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6" name="AutoShape 52"/>
              <p:cNvCxnSpPr>
                <a:cxnSpLocks noChangeShapeType="1"/>
                <a:stCxn id="64" idx="7"/>
                <a:endCxn id="73" idx="3"/>
              </p:cNvCxnSpPr>
              <p:nvPr/>
            </p:nvCxnSpPr>
            <p:spPr bwMode="auto">
              <a:xfrm rot="5400000" flipH="1" flipV="1">
                <a:off x="4040" y="1765"/>
                <a:ext cx="386" cy="23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7" name="AutoShape 71"/>
              <p:cNvCxnSpPr>
                <a:cxnSpLocks noChangeShapeType="1"/>
                <a:stCxn id="71" idx="6"/>
                <a:endCxn id="110" idx="2"/>
              </p:cNvCxnSpPr>
              <p:nvPr/>
            </p:nvCxnSpPr>
            <p:spPr bwMode="auto">
              <a:xfrm>
                <a:off x="3137" y="3069"/>
                <a:ext cx="665" cy="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4855511" y="4042684"/>
              <a:ext cx="2396572" cy="111052"/>
              <a:chOff x="968" y="1157"/>
              <a:chExt cx="3345" cy="155"/>
            </a:xfrm>
          </p:grpSpPr>
          <p:sp>
            <p:nvSpPr>
              <p:cNvPr id="121" name="Line 93"/>
              <p:cNvSpPr>
                <a:spLocks noChangeShapeType="1"/>
              </p:cNvSpPr>
              <p:nvPr/>
            </p:nvSpPr>
            <p:spPr bwMode="auto">
              <a:xfrm flipV="1">
                <a:off x="968" y="1302"/>
                <a:ext cx="1273" cy="1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800" u="sng" dirty="0"/>
              </a:p>
            </p:txBody>
          </p:sp>
          <p:sp>
            <p:nvSpPr>
              <p:cNvPr id="122" name="Line 94"/>
              <p:cNvSpPr>
                <a:spLocks noChangeShapeType="1"/>
              </p:cNvSpPr>
              <p:nvPr/>
            </p:nvSpPr>
            <p:spPr bwMode="auto">
              <a:xfrm flipV="1">
                <a:off x="3175" y="1157"/>
                <a:ext cx="1138" cy="9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800" u="sng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of wireless networks</a:t>
            </a:r>
          </a:p>
          <a:p>
            <a:pPr lvl="1"/>
            <a:r>
              <a:rPr lang="en-US" dirty="0" smtClean="0"/>
              <a:t>language: set theory, 1</a:t>
            </a:r>
            <a:r>
              <a:rPr lang="en-US" baseline="30000" dirty="0" smtClean="0"/>
              <a:t>st</a:t>
            </a:r>
            <a:r>
              <a:rPr lang="en-US" dirty="0" smtClean="0"/>
              <a:t> order logic</a:t>
            </a:r>
          </a:p>
          <a:p>
            <a:r>
              <a:rPr lang="en-US" dirty="0" smtClean="0"/>
              <a:t>Specification of ND</a:t>
            </a:r>
          </a:p>
          <a:p>
            <a:r>
              <a:rPr lang="en-US" dirty="0" smtClean="0"/>
              <a:t>Investigate two classes of protocols:</a:t>
            </a:r>
          </a:p>
          <a:p>
            <a:pPr lvl="1"/>
            <a:r>
              <a:rPr lang="en-US" dirty="0" smtClean="0"/>
              <a:t>Time-based (</a:t>
            </a:r>
            <a:r>
              <a:rPr lang="en-US" i="1" dirty="0" smtClean="0"/>
              <a:t>T-protocols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Time- and Location-based (</a:t>
            </a:r>
            <a:r>
              <a:rPr lang="en-US" i="1" dirty="0" smtClean="0"/>
              <a:t>TL-protocols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T-protocol ND impossibility </a:t>
            </a:r>
            <a:r>
              <a:rPr lang="en-US" sz="2400" dirty="0" smtClean="0"/>
              <a:t>(general case) </a:t>
            </a:r>
            <a:endParaRPr lang="en-US" dirty="0" smtClean="0"/>
          </a:p>
          <a:p>
            <a:pPr lvl="1"/>
            <a:r>
              <a:rPr lang="en-US" dirty="0" smtClean="0"/>
              <a:t>T-protocol solving ND </a:t>
            </a:r>
            <a:r>
              <a:rPr lang="en-US" sz="2400" dirty="0" smtClean="0"/>
              <a:t>(restricted case)</a:t>
            </a:r>
            <a:endParaRPr lang="en-US" dirty="0" smtClean="0"/>
          </a:p>
          <a:p>
            <a:pPr lvl="1"/>
            <a:r>
              <a:rPr lang="en-US" dirty="0" smtClean="0"/>
              <a:t>TL-protocol solving ND </a:t>
            </a:r>
            <a:r>
              <a:rPr lang="en-US" sz="2400" dirty="0" smtClean="0"/>
              <a:t>(general case)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5B93-9471-4801-9077-5AE3F4F8416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7799</TotalTime>
  <Words>703</Words>
  <Application>Microsoft Office PowerPoint</Application>
  <PresentationFormat>On-screen Show (4:3)</PresentationFormat>
  <Paragraphs>279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Secure Neighbor Discovery in Wireless Networks </vt:lpstr>
      <vt:lpstr>Neighbor Discovery (ND)</vt:lpstr>
      <vt:lpstr>Neighbor Discovery: Routing in ad-hoc networks</vt:lpstr>
      <vt:lpstr>Naïve Neighbor Discovery</vt:lpstr>
      <vt:lpstr>Naïve ND: relay attack</vt:lpstr>
      <vt:lpstr>Routing in ad-hoc networks: Violation of ND</vt:lpstr>
      <vt:lpstr>Routing in ad-hoc networks: Violation of ND</vt:lpstr>
      <vt:lpstr>Slide 8</vt:lpstr>
      <vt:lpstr>Outline</vt:lpstr>
      <vt:lpstr>Model</vt:lpstr>
      <vt:lpstr>Traces and events</vt:lpstr>
      <vt:lpstr>Feasible traces</vt:lpstr>
      <vt:lpstr>Setting  </vt:lpstr>
      <vt:lpstr>Trace   feasible wrt setting S </vt:lpstr>
      <vt:lpstr>Trace   feasible wrt setting S </vt:lpstr>
      <vt:lpstr>Local trace</vt:lpstr>
      <vt:lpstr>Slide 17</vt:lpstr>
      <vt:lpstr>Protocol </vt:lpstr>
      <vt:lpstr>Trace   feasible wrt protocol </vt:lpstr>
      <vt:lpstr>Trace   feasible wrt adversary  </vt:lpstr>
      <vt:lpstr>Slide 21</vt:lpstr>
      <vt:lpstr>Neighbor Discovery specification</vt:lpstr>
      <vt:lpstr>Neighbor Discovery specification</vt:lpstr>
      <vt:lpstr>Results</vt:lpstr>
      <vt:lpstr>Results</vt:lpstr>
      <vt:lpstr>T-protocol impossibility</vt:lpstr>
      <vt:lpstr>T-protocol impossibility</vt:lpstr>
      <vt:lpstr>T-protocol impossibility</vt:lpstr>
      <vt:lpstr>T-protocol impossibility</vt:lpstr>
      <vt:lpstr>T-protocol impossibility</vt:lpstr>
      <vt:lpstr>Results</vt:lpstr>
      <vt:lpstr>T-protocol solving ND   </vt:lpstr>
      <vt:lpstr>Results</vt:lpstr>
      <vt:lpstr>TL-protocol solving ND  </vt:lpstr>
      <vt:lpstr>Conclusion</vt:lpstr>
      <vt:lpstr>Conclusion</vt:lpstr>
      <vt:lpstr>Future work</vt:lpstr>
    </vt:vector>
  </TitlesOfParts>
  <Company>EPFL I&amp;C-ICSIL1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Neighbor Discovery in Wireless Networks</dc:title>
  <dc:creator>Marcin Poturalski</dc:creator>
  <cp:lastModifiedBy>Marcin Poturalski</cp:lastModifiedBy>
  <cp:revision>688</cp:revision>
  <dcterms:created xsi:type="dcterms:W3CDTF">2007-10-11T13:43:57Z</dcterms:created>
  <dcterms:modified xsi:type="dcterms:W3CDTF">2008-03-14T17:28:28Z</dcterms:modified>
</cp:coreProperties>
</file>